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1440" r:id="rId2"/>
    <p:sldId id="2173" r:id="rId3"/>
    <p:sldId id="2286" r:id="rId4"/>
    <p:sldId id="2266" r:id="rId5"/>
    <p:sldId id="2265" r:id="rId6"/>
    <p:sldId id="2269" r:id="rId7"/>
    <p:sldId id="2270" r:id="rId8"/>
    <p:sldId id="2271" r:id="rId9"/>
    <p:sldId id="2259" r:id="rId10"/>
    <p:sldId id="2272" r:id="rId11"/>
    <p:sldId id="2273" r:id="rId12"/>
    <p:sldId id="2274" r:id="rId13"/>
    <p:sldId id="2275" r:id="rId14"/>
    <p:sldId id="2279" r:id="rId15"/>
    <p:sldId id="2262" r:id="rId16"/>
    <p:sldId id="2280" r:id="rId17"/>
    <p:sldId id="2281" r:id="rId18"/>
    <p:sldId id="2282" r:id="rId19"/>
    <p:sldId id="2224" r:id="rId20"/>
  </p:sldIdLst>
  <p:sldSz cx="12192000" cy="6858000"/>
  <p:notesSz cx="7099300" cy="9385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4" autoAdjust="0"/>
    <p:restoredTop sz="95238" autoAdjust="0"/>
  </p:normalViewPr>
  <p:slideViewPr>
    <p:cSldViewPr snapToGrid="0">
      <p:cViewPr varScale="1">
        <p:scale>
          <a:sx n="72" d="100"/>
          <a:sy n="72" d="100"/>
        </p:scale>
        <p:origin x="912" y="72"/>
      </p:cViewPr>
      <p:guideLst>
        <p:guide orient="horz" pos="2520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3162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75" tIns="94175" rIns="94175" bIns="9417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</p:spPr>
        <p:txBody>
          <a:bodyPr spcFirstLastPara="1" wrap="square" lIns="94175" tIns="94175" rIns="94175" bIns="9417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5789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02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766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2371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5372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82044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91898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39039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81329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8592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0501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7758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509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1869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979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1474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3342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369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Higher Ground Steps</a:t>
            </a:r>
            <a:br>
              <a:rPr lang="en-US" sz="5400" b="1" dirty="0"/>
            </a:br>
            <a:r>
              <a:rPr lang="en-US" sz="5400" b="1" dirty="0"/>
              <a:t> to the Highest Ground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Matt. 5:43-48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For if you love those who love you, what reward have you? Do not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 the tax collectors do the same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And if you greet your brethren only, what do you do more than others?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even the tax collectors do so?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48  Therefore you shall be perfect, just as your Father in heaven is perfect.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Ground—with agape love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</a:t>
            </a:r>
            <a:r>
              <a:rPr lang="en-US" sz="2400" b="1" dirty="0">
                <a:solidFill>
                  <a:srgbClr val="FFFF00"/>
                </a:solidFill>
              </a:rPr>
              <a:t>than sinners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14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For if you love those who love you, what reward have you? Do not even the tax collectors do the same?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And if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greet your brethren only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what do you do more than others? Do not even the tax collectors do so?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48  Therefore you shall be perfect, just as your Father in heaven is perfect.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Ground—with agape love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Ground—than sinners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</a:t>
            </a:r>
            <a:r>
              <a:rPr lang="en-US" sz="2400" b="1" dirty="0">
                <a:solidFill>
                  <a:srgbClr val="FFFF00"/>
                </a:solidFill>
              </a:rPr>
              <a:t>greeting others</a:t>
            </a:r>
          </a:p>
          <a:p>
            <a:pPr>
              <a:buClr>
                <a:schemeClr val="bg1"/>
              </a:buClr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58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For if you love those who love you, what reward have you? Do not even the tax collectors do the same?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And if you greet your brethren only, what do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more than others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Do not even the tax collectors do so?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48  Therefore you shall be perfect, just as your Father in heaven is perfect.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Ground—with agape love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Ground—than sinners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Ground—greeting others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</a:t>
            </a:r>
            <a:r>
              <a:rPr lang="en-US" sz="2400" b="1" dirty="0">
                <a:solidFill>
                  <a:srgbClr val="FFFF00"/>
                </a:solidFill>
              </a:rPr>
              <a:t>more than others</a:t>
            </a:r>
          </a:p>
        </p:txBody>
      </p:sp>
    </p:spTree>
    <p:extLst>
      <p:ext uri="{BB962C8B-B14F-4D97-AF65-F5344CB8AC3E}">
        <p14:creationId xmlns:p14="http://schemas.microsoft.com/office/powerpoint/2010/main" val="3408961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For if you love those who love you, what reward have you? Do not even the tax collectors do the same?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And if you greet your brethren only, what do you do more than others? Do not even the tax collectors do so?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48  Therefore you shall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perfect, just as your Father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heaven is perfect.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Ground—with agape love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Ground—than sinners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Ground—greeting others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Ground—more than others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</a:rPr>
              <a:t>Higher Ground—goal = perfection</a:t>
            </a:r>
          </a:p>
        </p:txBody>
      </p:sp>
    </p:spTree>
    <p:extLst>
      <p:ext uri="{BB962C8B-B14F-4D97-AF65-F5344CB8AC3E}">
        <p14:creationId xmlns:p14="http://schemas.microsoft.com/office/powerpoint/2010/main" val="1076631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Take heed that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do your charitable deeds before men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to be seen by them. Otherwise you have no reward from your Father in heaven.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Therefore, when you do a charitable deed,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sound a trumpet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you as the hypocrites do in the synagogues and in the streets, that they may have glory from men. Assuredly, I say to you, they have their reward. . . . .let not left hand know…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that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charitable deed may be in secret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and your Father who sees in secret will Himself reward you openly.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</a:t>
            </a:r>
            <a:r>
              <a:rPr lang="en-US" sz="2400" b="1" dirty="0">
                <a:solidFill>
                  <a:srgbClr val="FFFF00"/>
                </a:solidFill>
              </a:rPr>
              <a:t>in giving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277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5  "And when you pray, you shall not be like the hypocrites. For they love to pray standing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synagogues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and on the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corners of the streets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that they may be seen by men. Assuredly, I say to you, they have their reward. </a:t>
            </a:r>
          </a:p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6  But you, when you pray, go into your room, and when you have shut your door, pray to your Father who is in the secret place; and your Father who sees in secret will reward you openly.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Ground—in giving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</a:t>
            </a:r>
            <a:r>
              <a:rPr lang="en-US" sz="2400" b="1" dirty="0">
                <a:solidFill>
                  <a:srgbClr val="FFFF00"/>
                </a:solidFill>
              </a:rPr>
              <a:t>prayers to be seen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365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7  And when you pray, do not use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vain repetitions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as the heathen do. For they think that they will be heard for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many words. </a:t>
            </a:r>
          </a:p>
          <a:p>
            <a:pPr algn="just"/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8  "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 not be like them. For your Father knows the things you have need of before you ask Him. </a:t>
            </a:r>
          </a:p>
          <a:p>
            <a:pPr algn="just"/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9  In this manner, therefore, pray. . 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Ground—in giving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Ground—prayer to be seen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</a:t>
            </a:r>
            <a:r>
              <a:rPr lang="en-US" sz="2400" b="1" dirty="0">
                <a:solidFill>
                  <a:srgbClr val="FFFF00"/>
                </a:solidFill>
              </a:rPr>
              <a:t>prayers to be heard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048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7  And when you pray, do not use vain repetitions as the heathen do. For they think that they will be heard for their many words. </a:t>
            </a:r>
          </a:p>
          <a:p>
            <a:pPr algn="just"/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8  "Therefore do not be like them.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your Father knows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things you have need of before you ask Him.</a:t>
            </a:r>
          </a:p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9  In this manner,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pray. . 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Ground—in giving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Ground—prayer to be seen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Ground—prayers to be heard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</a:t>
            </a:r>
            <a:r>
              <a:rPr lang="en-US" sz="2400" b="1" dirty="0">
                <a:solidFill>
                  <a:srgbClr val="FFFF00"/>
                </a:solidFill>
              </a:rPr>
              <a:t>prayer to Him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484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7  And when you pray, do not use vain repetitions as the heathen do. For they think that they will be heard for their many words.</a:t>
            </a:r>
          </a:p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8  "Therefore do not be like them. For your Father knows the things you have need of before you ask Him. </a:t>
            </a:r>
          </a:p>
          <a:p>
            <a:pPr algn="just"/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9  In this manner, therefore, pray. . 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Ground—in giving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Ground—prayer to be seen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Ground—prayers to be heard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Ground—prayer to Him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684213" algn="l"/>
              </a:tabLst>
            </a:pPr>
            <a:r>
              <a:rPr lang="en-US" sz="2400" b="1" dirty="0">
                <a:solidFill>
                  <a:schemeClr val="bg1"/>
                </a:solidFill>
              </a:rPr>
              <a:t>Etc., </a:t>
            </a:r>
            <a:r>
              <a:rPr lang="en-US" sz="2400" b="1" dirty="0" err="1">
                <a:solidFill>
                  <a:schemeClr val="bg1"/>
                </a:solidFill>
              </a:rPr>
              <a:t>etc</a:t>
            </a:r>
            <a:r>
              <a:rPr lang="en-US" sz="2400" b="1" dirty="0">
                <a:solidFill>
                  <a:schemeClr val="bg1"/>
                </a:solidFill>
              </a:rPr>
              <a:t>,. </a:t>
            </a:r>
            <a:r>
              <a:rPr lang="en-US" sz="2400" b="1" dirty="0">
                <a:solidFill>
                  <a:srgbClr val="FFFF00"/>
                </a:solidFill>
              </a:rPr>
              <a:t>Fasting</a:t>
            </a:r>
            <a:r>
              <a:rPr lang="en-US" sz="2400" b="1" dirty="0">
                <a:solidFill>
                  <a:schemeClr val="bg1"/>
                </a:solidFill>
              </a:rPr>
              <a:t> . . . </a:t>
            </a:r>
            <a:r>
              <a:rPr lang="en-US" sz="2400" b="1" dirty="0">
                <a:solidFill>
                  <a:srgbClr val="FFFF00"/>
                </a:solidFill>
              </a:rPr>
              <a:t>Laying up treasures </a:t>
            </a:r>
            <a:r>
              <a:rPr lang="en-US" sz="2400" b="1" dirty="0">
                <a:solidFill>
                  <a:schemeClr val="bg1"/>
                </a:solidFill>
              </a:rPr>
              <a:t>. . . </a:t>
            </a:r>
            <a:r>
              <a:rPr lang="en-US" sz="2400" b="1" dirty="0">
                <a:solidFill>
                  <a:srgbClr val="FFFF00"/>
                </a:solidFill>
              </a:rPr>
              <a:t>Worrying</a:t>
            </a:r>
            <a:r>
              <a:rPr lang="en-US" sz="2400" b="1" dirty="0">
                <a:solidFill>
                  <a:schemeClr val="bg1"/>
                </a:solidFill>
              </a:rPr>
              <a:t> about tomorrow . . 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85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Stepping Toward Higher Ground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492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Text—Matthew 5:43-48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38952"/>
            <a:ext cx="1093347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43  You have heard that it was said, “You shall love your neighbor and hate your enemy.”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But I say to you, love your enemies, bless those who curse you, do good to those who hate you, and pray for those who spitefully use you and persecute you,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that you may be sons of your Father in heaven; for He makes His sun rise on the evil and on the good, and sends rain on the just and on the unjust.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For if you love those who love you, what reward have you? Do not even the tax collectors do the same?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And if you greet your brethren only, what do you do more than others? Do not even the tax collectors do so?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48  Therefore you shall be perfect, just as your Father in heaven is perfect. </a:t>
            </a:r>
          </a:p>
        </p:txBody>
      </p:sp>
    </p:spTree>
    <p:extLst>
      <p:ext uri="{BB962C8B-B14F-4D97-AF65-F5344CB8AC3E}">
        <p14:creationId xmlns:p14="http://schemas.microsoft.com/office/powerpoint/2010/main" val="35677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37" y="1615063"/>
            <a:ext cx="10746659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of Jesus’ first public sermon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Contrast of teaching of the Old Testament by Jews and Jesus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have heard . . . But I say to you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the close this sermon, comes the application to daily living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Extends into the next chapter</a:t>
            </a:r>
            <a:endParaRPr lang="en-US" altLang="en-US" sz="3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Looking at the Text</a:t>
            </a:r>
          </a:p>
        </p:txBody>
      </p:sp>
    </p:spTree>
    <p:extLst>
      <p:ext uri="{BB962C8B-B14F-4D97-AF65-F5344CB8AC3E}">
        <p14:creationId xmlns:p14="http://schemas.microsoft.com/office/powerpoint/2010/main" val="345907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43  You have heard that it was said, “You shall love your neighbor and hate your enemy.”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But I say to you,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your enemies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bless those who curse you, do good to those who hate you, and pray for those who spitefully use you and persecute you,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that you may be sons of your Father in heaven; for He makes His sun rise on the evil and on the good, and sends rain on the just and on the unjust.</a:t>
            </a:r>
          </a:p>
          <a:p>
            <a:pPr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9" y="2049863"/>
            <a:ext cx="5265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</a:rPr>
              <a:t>Higher Ground—toward enemy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43  You have heard that it was said, “You shall love your neighbor and hate your enemy.”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But I say to you, love your enemies,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bless those who curse you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do good to those who hate you, and pray for those who spitefully use you and persecute you,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that you may be sons of your Father in heaven; for He makes His sun rise on the evil and on the good, and sends rain on the just and on the unjust.</a:t>
            </a:r>
          </a:p>
          <a:p>
            <a:pPr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9" y="2049863"/>
            <a:ext cx="5265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Ground—toward enemy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</a:rPr>
              <a:t>Higher Ground—no cursing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60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43  You have heard that it was said, “You shall love your neighbor and hate your enemy.”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But I say to you, love your enemies, bless those who curse you,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good to those who hate you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pray for those who spitefully use you and persecute you,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that you may be sons of your Father in heaven; for He makes His sun rise on the evil and on the good, and sends rain on the just and on the unjust.</a:t>
            </a:r>
          </a:p>
          <a:p>
            <a:pPr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9" y="2049863"/>
            <a:ext cx="5265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Ground—toward enemy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Ground—no cursing</a:t>
            </a:r>
          </a:p>
          <a:p>
            <a:pPr>
              <a:buClr>
                <a:schemeClr val="bg1"/>
              </a:buClr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</a:rPr>
              <a:t>Higher Ground—no hate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66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43  You have heard that it was said, “You shall love your neighbor and hate your enemy.”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But I say to you, love your enemies, bless those who curse you, do good to those who hate you, and pray for those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spitefully use you and persecute you,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that you may be sons of your Father in heaven; for He makes His sun rise on the evil and on the good, and sends rain on the just and on the unjust.</a:t>
            </a:r>
          </a:p>
          <a:p>
            <a:pPr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9" y="2049863"/>
            <a:ext cx="52653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Ground—toward enemy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Ground—no cursing</a:t>
            </a:r>
          </a:p>
          <a:p>
            <a:pPr>
              <a:buClr>
                <a:schemeClr val="bg1"/>
              </a:buClr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Ground—no hate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</a:rPr>
              <a:t>Higher Ground—toward mockers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9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43  You have heard that it was said, “You shall love your neighbor and hate your enemy.”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But I say to you, love your enemies, bless those who curse you, do good to those who hate you, and pray for those who spitefully use you and persecute you,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that you may be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sons of your Father in heaven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for He makes His sun rise on the evil and on the good, and sends rain on the just and on the unjust.</a:t>
            </a:r>
          </a:p>
          <a:p>
            <a:pPr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9" y="2049863"/>
            <a:ext cx="52653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Ground—toward enemy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Ground—no cursing</a:t>
            </a:r>
          </a:p>
          <a:p>
            <a:pPr>
              <a:buClr>
                <a:schemeClr val="bg1"/>
              </a:buClr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Ground—no hate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Ground—toward mockers</a:t>
            </a: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00"/>
              </a:solidFill>
            </a:endParaRPr>
          </a:p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</a:rPr>
              <a:t>Higher Ground—like our Father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709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Steps Toward Higher Ground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17A171-448F-4163-96BC-04A81B59E12C}"/>
              </a:ext>
            </a:extLst>
          </p:cNvPr>
          <p:cNvSpPr/>
          <p:nvPr/>
        </p:nvSpPr>
        <p:spPr>
          <a:xfrm>
            <a:off x="5817994" y="1603488"/>
            <a:ext cx="5888334" cy="48022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For if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those who love you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what reward have you? Do not even the tax collectors do the same?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And if you greet your brethren only, what do you do more than others? Do not even the tax collectors do so? </a:t>
            </a:r>
          </a:p>
          <a:p>
            <a:pPr algn="just"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48  Therefore you shall be perfect, just as your Father in heaven is perfect.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10FC1-964B-43CE-BFC7-73D008BFF54D}"/>
              </a:ext>
            </a:extLst>
          </p:cNvPr>
          <p:cNvSpPr txBox="1"/>
          <p:nvPr/>
        </p:nvSpPr>
        <p:spPr>
          <a:xfrm>
            <a:off x="432078" y="2049863"/>
            <a:ext cx="5466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Higher Ground—</a:t>
            </a:r>
            <a:r>
              <a:rPr lang="en-US" sz="2400" b="1" dirty="0">
                <a:solidFill>
                  <a:srgbClr val="FFFF00"/>
                </a:solidFill>
              </a:rPr>
              <a:t>with agape love</a:t>
            </a:r>
          </a:p>
          <a:p>
            <a:pPr>
              <a:buClr>
                <a:schemeClr val="bg1"/>
              </a:buClr>
            </a:pP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81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1887</Words>
  <Application>Microsoft Office PowerPoint</Application>
  <PresentationFormat>Widescreen</PresentationFormat>
  <Paragraphs>167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</vt:lpstr>
      <vt:lpstr>Office Theme</vt:lpstr>
      <vt:lpstr>Higher Ground Steps  to the Highest Ground</vt:lpstr>
      <vt:lpstr>Text—Matthew 5:43-48</vt:lpstr>
      <vt:lpstr>Looking at the Text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Steps Toward Higher Ground</vt:lpstr>
      <vt:lpstr>Stepping Toward Higher Ground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408</cp:revision>
  <cp:lastPrinted>2019-10-27T10:46:19Z</cp:lastPrinted>
  <dcterms:modified xsi:type="dcterms:W3CDTF">2019-12-02T02:16:34Z</dcterms:modified>
</cp:coreProperties>
</file>