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70" r:id="rId4"/>
    <p:sldId id="257" r:id="rId5"/>
    <p:sldId id="259" r:id="rId6"/>
    <p:sldId id="258" r:id="rId7"/>
    <p:sldId id="260" r:id="rId8"/>
    <p:sldId id="261" r:id="rId9"/>
    <p:sldId id="264" r:id="rId10"/>
    <p:sldId id="263"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DFF4"/>
    <a:srgbClr val="3992C0"/>
    <a:srgbClr val="0000FF"/>
    <a:srgbClr val="00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6B96E-15DD-469F-BDD5-2170DA3E01F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214956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6B96E-15DD-469F-BDD5-2170DA3E01F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65657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6B96E-15DD-469F-BDD5-2170DA3E01F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287092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6B96E-15DD-469F-BDD5-2170DA3E01F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228351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6B96E-15DD-469F-BDD5-2170DA3E01F8}"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129904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36B96E-15DD-469F-BDD5-2170DA3E01F8}"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406121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36B96E-15DD-469F-BDD5-2170DA3E01F8}"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117625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36B96E-15DD-469F-BDD5-2170DA3E01F8}"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318511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6B96E-15DD-469F-BDD5-2170DA3E01F8}"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384360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B96E-15DD-469F-BDD5-2170DA3E01F8}"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380630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6B96E-15DD-469F-BDD5-2170DA3E01F8}"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A6699-77B1-48D5-9B7D-BBF2D0661F6A}" type="slidenum">
              <a:rPr lang="en-US" smtClean="0"/>
              <a:t>‹#›</a:t>
            </a:fld>
            <a:endParaRPr lang="en-US"/>
          </a:p>
        </p:txBody>
      </p:sp>
    </p:spTree>
    <p:extLst>
      <p:ext uri="{BB962C8B-B14F-4D97-AF65-F5344CB8AC3E}">
        <p14:creationId xmlns:p14="http://schemas.microsoft.com/office/powerpoint/2010/main" val="279811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6B96E-15DD-469F-BDD5-2170DA3E01F8}" type="datetimeFigureOut">
              <a:rPr lang="en-US" smtClean="0"/>
              <a:t>11/18/2019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6699-77B1-48D5-9B7D-BBF2D0661F6A}" type="slidenum">
              <a:rPr lang="en-US" smtClean="0"/>
              <a:t>‹#›</a:t>
            </a:fld>
            <a:endParaRPr lang="en-US"/>
          </a:p>
        </p:txBody>
      </p:sp>
    </p:spTree>
    <p:extLst>
      <p:ext uri="{BB962C8B-B14F-4D97-AF65-F5344CB8AC3E}">
        <p14:creationId xmlns:p14="http://schemas.microsoft.com/office/powerpoint/2010/main" val="3953229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preaching good tidings">
            <a:extLst>
              <a:ext uri="{FF2B5EF4-FFF2-40B4-BE49-F238E27FC236}">
                <a16:creationId xmlns:a16="http://schemas.microsoft.com/office/drawing/2014/main" id="{65AFF1B3-3E47-4DF9-BE1D-555376E82B8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5000"/>
                    </a14:imgEffect>
                  </a14:imgLayer>
                </a14:imgProps>
              </a:ext>
              <a:ext uri="{28A0092B-C50C-407E-A947-70E740481C1C}">
                <a14:useLocalDpi xmlns:a14="http://schemas.microsoft.com/office/drawing/2010/main" val="0"/>
              </a:ext>
            </a:extLst>
          </a:blip>
          <a:srcRect t="4680"/>
          <a:stretch/>
        </p:blipFill>
        <p:spPr bwMode="auto">
          <a:xfrm>
            <a:off x="1292881" y="0"/>
            <a:ext cx="959298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448EF1F0-6E3E-41D7-BF20-A39C9BE86473}"/>
              </a:ext>
            </a:extLst>
          </p:cNvPr>
          <p:cNvSpPr/>
          <p:nvPr/>
        </p:nvSpPr>
        <p:spPr>
          <a:xfrm>
            <a:off x="1789044" y="159027"/>
            <a:ext cx="8600661" cy="940904"/>
          </a:xfrm>
          <a:prstGeom prst="roundRect">
            <a:avLst/>
          </a:prstGeom>
          <a:solidFill>
            <a:srgbClr val="3992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Georgia" panose="02040502050405020303" pitchFamily="18" charset="0"/>
              </a:rPr>
              <a:t>GOOD TIDINGS FOR THE WORLD</a:t>
            </a:r>
          </a:p>
        </p:txBody>
      </p:sp>
      <p:sp>
        <p:nvSpPr>
          <p:cNvPr id="2" name="TextBox 1">
            <a:extLst>
              <a:ext uri="{FF2B5EF4-FFF2-40B4-BE49-F238E27FC236}">
                <a16:creationId xmlns:a16="http://schemas.microsoft.com/office/drawing/2014/main" id="{0199B623-B2E5-43C8-8EAE-3B4A425B9330}"/>
              </a:ext>
            </a:extLst>
          </p:cNvPr>
          <p:cNvSpPr txBox="1"/>
          <p:nvPr/>
        </p:nvSpPr>
        <p:spPr>
          <a:xfrm>
            <a:off x="7837784" y="1060175"/>
            <a:ext cx="2826506" cy="584775"/>
          </a:xfrm>
          <a:prstGeom prst="rect">
            <a:avLst/>
          </a:prstGeom>
          <a:noFill/>
        </p:spPr>
        <p:txBody>
          <a:bodyPr wrap="square" rtlCol="0">
            <a:spAutoFit/>
          </a:bodyPr>
          <a:lstStyle/>
          <a:p>
            <a:pPr algn="ctr"/>
            <a:r>
              <a:rPr lang="en-US" sz="3200" b="1" dirty="0">
                <a:effectLst>
                  <a:glow rad="101600">
                    <a:schemeClr val="bg1">
                      <a:alpha val="60000"/>
                    </a:schemeClr>
                  </a:glow>
                </a:effectLst>
              </a:rPr>
              <a:t>Isaiah 61:1-3</a:t>
            </a:r>
          </a:p>
        </p:txBody>
      </p:sp>
      <p:sp>
        <p:nvSpPr>
          <p:cNvPr id="3" name="TextBox 2">
            <a:extLst>
              <a:ext uri="{FF2B5EF4-FFF2-40B4-BE49-F238E27FC236}">
                <a16:creationId xmlns:a16="http://schemas.microsoft.com/office/drawing/2014/main" id="{B21F595C-E454-41BD-A070-3DCC9E96121C}"/>
              </a:ext>
            </a:extLst>
          </p:cNvPr>
          <p:cNvSpPr txBox="1"/>
          <p:nvPr/>
        </p:nvSpPr>
        <p:spPr>
          <a:xfrm>
            <a:off x="1417983" y="6121257"/>
            <a:ext cx="3364319" cy="646331"/>
          </a:xfrm>
          <a:prstGeom prst="rect">
            <a:avLst/>
          </a:prstGeom>
          <a:noFill/>
        </p:spPr>
        <p:txBody>
          <a:bodyPr wrap="none" rtlCol="0">
            <a:spAutoFit/>
          </a:bodyPr>
          <a:lstStyle/>
          <a:p>
            <a:r>
              <a:rPr lang="en-US" dirty="0">
                <a:solidFill>
                  <a:schemeClr val="bg1"/>
                </a:solidFill>
              </a:rPr>
              <a:t>Robert Martin</a:t>
            </a:r>
          </a:p>
          <a:p>
            <a:r>
              <a:rPr lang="en-US" dirty="0">
                <a:solidFill>
                  <a:schemeClr val="bg1"/>
                </a:solidFill>
              </a:rPr>
              <a:t>Palm Beach Lakes church of Christ</a:t>
            </a:r>
          </a:p>
        </p:txBody>
      </p:sp>
    </p:spTree>
    <p:extLst>
      <p:ext uri="{BB962C8B-B14F-4D97-AF65-F5344CB8AC3E}">
        <p14:creationId xmlns:p14="http://schemas.microsoft.com/office/powerpoint/2010/main" val="139188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1367D-49D5-4E4F-9303-4605636F4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087" y="1"/>
            <a:ext cx="5325714" cy="6857143"/>
          </a:xfrm>
          <a:prstGeom prst="rect">
            <a:avLst/>
          </a:prstGeom>
        </p:spPr>
      </p:pic>
      <p:sp>
        <p:nvSpPr>
          <p:cNvPr id="4" name="TextBox 3">
            <a:extLst>
              <a:ext uri="{FF2B5EF4-FFF2-40B4-BE49-F238E27FC236}">
                <a16:creationId xmlns:a16="http://schemas.microsoft.com/office/drawing/2014/main" id="{D7AEF801-6F31-4991-B6EF-21CE14F7AEEE}"/>
              </a:ext>
            </a:extLst>
          </p:cNvPr>
          <p:cNvSpPr txBox="1"/>
          <p:nvPr/>
        </p:nvSpPr>
        <p:spPr>
          <a:xfrm>
            <a:off x="6957392" y="2650435"/>
            <a:ext cx="3511826" cy="2554545"/>
          </a:xfrm>
          <a:prstGeom prst="rect">
            <a:avLst/>
          </a:prstGeom>
          <a:noFill/>
        </p:spPr>
        <p:txBody>
          <a:bodyPr wrap="square" rtlCol="0">
            <a:spAutoFit/>
          </a:bodyPr>
          <a:lstStyle/>
          <a:p>
            <a:pPr algn="ctr"/>
            <a:r>
              <a:rPr lang="en-US" sz="4000" b="1" dirty="0">
                <a:solidFill>
                  <a:srgbClr val="0000FF"/>
                </a:solidFill>
                <a:latin typeface="Georgia" panose="02040502050405020303" pitchFamily="18" charset="0"/>
              </a:rPr>
              <a:t>TO GIVE THEM BEAUTY </a:t>
            </a:r>
            <a:r>
              <a:rPr lang="en-US" sz="4000" b="1" dirty="0">
                <a:solidFill>
                  <a:srgbClr val="CC0000"/>
                </a:solidFill>
                <a:latin typeface="Georgia" panose="02040502050405020303" pitchFamily="18" charset="0"/>
              </a:rPr>
              <a:t>(VERSE 3)</a:t>
            </a:r>
            <a:endParaRPr lang="en-US" sz="4000" b="1" dirty="0">
              <a:solidFill>
                <a:srgbClr val="0000FF"/>
              </a:solidFill>
              <a:latin typeface="Georgia" panose="02040502050405020303" pitchFamily="18" charset="0"/>
            </a:endParaRPr>
          </a:p>
        </p:txBody>
      </p:sp>
    </p:spTree>
    <p:extLst>
      <p:ext uri="{BB962C8B-B14F-4D97-AF65-F5344CB8AC3E}">
        <p14:creationId xmlns:p14="http://schemas.microsoft.com/office/powerpoint/2010/main" val="116083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52C321-A531-4DC6-877C-EA241E0E16E2}"/>
              </a:ext>
            </a:extLst>
          </p:cNvPr>
          <p:cNvSpPr txBox="1"/>
          <p:nvPr/>
        </p:nvSpPr>
        <p:spPr>
          <a:xfrm>
            <a:off x="1722783" y="821637"/>
            <a:ext cx="8746437" cy="2554545"/>
          </a:xfrm>
          <a:prstGeom prst="rect">
            <a:avLst/>
          </a:prstGeom>
          <a:noFill/>
        </p:spPr>
        <p:txBody>
          <a:bodyPr wrap="square" rtlCol="0">
            <a:spAutoFit/>
          </a:bodyPr>
          <a:lstStyle/>
          <a:p>
            <a:pPr algn="just"/>
            <a:r>
              <a:rPr lang="en-US" sz="3200" b="1" dirty="0"/>
              <a:t>Romans 10:15&gt; </a:t>
            </a:r>
            <a:r>
              <a:rPr lang="en-US" sz="3200" b="1" dirty="0">
                <a:solidFill>
                  <a:srgbClr val="0000FF"/>
                </a:solidFill>
              </a:rPr>
              <a:t>15 And how shall they preach unless they are sent? As it is written: "How beautiful are the feet of those who preach the gospel of peace, Who bring glad tidings of good things!" </a:t>
            </a:r>
          </a:p>
        </p:txBody>
      </p:sp>
      <p:sp>
        <p:nvSpPr>
          <p:cNvPr id="5" name="TextBox 4">
            <a:extLst>
              <a:ext uri="{FF2B5EF4-FFF2-40B4-BE49-F238E27FC236}">
                <a16:creationId xmlns:a16="http://schemas.microsoft.com/office/drawing/2014/main" id="{650BE68E-3E1C-4459-974D-CD316B4D48D1}"/>
              </a:ext>
            </a:extLst>
          </p:cNvPr>
          <p:cNvSpPr txBox="1"/>
          <p:nvPr/>
        </p:nvSpPr>
        <p:spPr>
          <a:xfrm>
            <a:off x="1709529" y="4028660"/>
            <a:ext cx="8746437" cy="1569660"/>
          </a:xfrm>
          <a:prstGeom prst="rect">
            <a:avLst/>
          </a:prstGeom>
          <a:noFill/>
        </p:spPr>
        <p:txBody>
          <a:bodyPr wrap="square" rtlCol="0">
            <a:spAutoFit/>
          </a:bodyPr>
          <a:lstStyle/>
          <a:p>
            <a:pPr algn="just"/>
            <a:r>
              <a:rPr lang="en-US" sz="3200" b="1" dirty="0"/>
              <a:t>2 Corinthians 5:17 &gt; </a:t>
            </a:r>
            <a:r>
              <a:rPr lang="en-US" sz="3200" b="1" dirty="0">
                <a:solidFill>
                  <a:srgbClr val="0000FF"/>
                </a:solidFill>
              </a:rPr>
              <a:t>17 Therefore, if anyone is in Christ, he is a new creation; old things have passed away; behold, all things have become new. </a:t>
            </a:r>
          </a:p>
        </p:txBody>
      </p:sp>
    </p:spTree>
    <p:extLst>
      <p:ext uri="{BB962C8B-B14F-4D97-AF65-F5344CB8AC3E}">
        <p14:creationId xmlns:p14="http://schemas.microsoft.com/office/powerpoint/2010/main" val="19906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93F7BC-29A3-4492-9195-0D37E1F15505}"/>
              </a:ext>
            </a:extLst>
          </p:cNvPr>
          <p:cNvPicPr>
            <a:picLocks noChangeAspect="1"/>
          </p:cNvPicPr>
          <p:nvPr/>
        </p:nvPicPr>
        <p:blipFill>
          <a:blip r:embed="rId2"/>
          <a:stretch>
            <a:fillRect/>
          </a:stretch>
        </p:blipFill>
        <p:spPr>
          <a:xfrm>
            <a:off x="1524000" y="0"/>
            <a:ext cx="9144000" cy="6858000"/>
          </a:xfrm>
          <a:prstGeom prst="rect">
            <a:avLst/>
          </a:prstGeom>
        </p:spPr>
      </p:pic>
      <p:sp>
        <p:nvSpPr>
          <p:cNvPr id="3" name="TextBox 2">
            <a:extLst>
              <a:ext uri="{FF2B5EF4-FFF2-40B4-BE49-F238E27FC236}">
                <a16:creationId xmlns:a16="http://schemas.microsoft.com/office/drawing/2014/main" id="{09F117FB-F6E9-4823-B0B0-11B45DAEEE4C}"/>
              </a:ext>
            </a:extLst>
          </p:cNvPr>
          <p:cNvSpPr txBox="1"/>
          <p:nvPr/>
        </p:nvSpPr>
        <p:spPr>
          <a:xfrm>
            <a:off x="4969565" y="6241771"/>
            <a:ext cx="5473148" cy="584775"/>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“To make the wounded whole”.</a:t>
            </a:r>
          </a:p>
        </p:txBody>
      </p:sp>
      <p:sp>
        <p:nvSpPr>
          <p:cNvPr id="4" name="TextBox 3">
            <a:extLst>
              <a:ext uri="{FF2B5EF4-FFF2-40B4-BE49-F238E27FC236}">
                <a16:creationId xmlns:a16="http://schemas.microsoft.com/office/drawing/2014/main" id="{B64F1A3E-8FDC-4BC1-9B07-5EEFF8624951}"/>
              </a:ext>
            </a:extLst>
          </p:cNvPr>
          <p:cNvSpPr txBox="1"/>
          <p:nvPr/>
        </p:nvSpPr>
        <p:spPr>
          <a:xfrm>
            <a:off x="5234609" y="5685173"/>
            <a:ext cx="5208104" cy="584775"/>
          </a:xfrm>
          <a:prstGeom prst="rect">
            <a:avLst/>
          </a:prstGeom>
          <a:noFill/>
        </p:spPr>
        <p:txBody>
          <a:bodyPr wrap="square" rtlCol="0">
            <a:spAutoFit/>
          </a:bodyPr>
          <a:lstStyle/>
          <a:p>
            <a:pPr algn="just"/>
            <a:r>
              <a:rPr lang="en-US" sz="3200" b="1" i="1" dirty="0">
                <a:latin typeface="Times New Roman" panose="02020603050405020304" pitchFamily="18" charset="0"/>
                <a:cs typeface="Times New Roman" panose="02020603050405020304" pitchFamily="18" charset="0"/>
              </a:rPr>
              <a:t>“To heal the sin sick soul”.</a:t>
            </a:r>
          </a:p>
        </p:txBody>
      </p:sp>
    </p:spTree>
    <p:extLst>
      <p:ext uri="{BB962C8B-B14F-4D97-AF65-F5344CB8AC3E}">
        <p14:creationId xmlns:p14="http://schemas.microsoft.com/office/powerpoint/2010/main" val="93473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F0DB4-504B-4162-B0DF-1FB463697A7D}"/>
              </a:ext>
            </a:extLst>
          </p:cNvPr>
          <p:cNvSpPr txBox="1"/>
          <p:nvPr/>
        </p:nvSpPr>
        <p:spPr>
          <a:xfrm>
            <a:off x="1696279" y="198785"/>
            <a:ext cx="8759687" cy="6494085"/>
          </a:xfrm>
          <a:prstGeom prst="rect">
            <a:avLst/>
          </a:prstGeom>
          <a:noFill/>
        </p:spPr>
        <p:txBody>
          <a:bodyPr wrap="square" rtlCol="0">
            <a:spAutoFit/>
          </a:bodyPr>
          <a:lstStyle/>
          <a:p>
            <a:pPr algn="just"/>
            <a:r>
              <a:rPr lang="en-US" sz="3200" b="1" dirty="0"/>
              <a:t>Isaiah 61:1-3&gt; </a:t>
            </a:r>
            <a:r>
              <a:rPr lang="en-US" sz="3200" b="1" dirty="0">
                <a:solidFill>
                  <a:srgbClr val="0000FF"/>
                </a:solidFill>
              </a:rPr>
              <a:t>1 “The Spirit of the Lord God is upon Me, Because the Lord has anointed Me To preach good tidings to the poor; He has sent Me to heal the brokenhearted, To proclaim liberty to the captives, And the opening of the prison to those who are bound; 2 To proclaim the acceptable year of the Lord, And the day of vengeance of our God;</a:t>
            </a:r>
          </a:p>
          <a:p>
            <a:pPr algn="just"/>
            <a:r>
              <a:rPr lang="en-US" sz="3200" b="1" dirty="0">
                <a:solidFill>
                  <a:srgbClr val="0000FF"/>
                </a:solidFill>
              </a:rPr>
              <a:t>To comfort all who mourn, 3 To console those who mourn in Zion, To give them beauty for ashes, The oil of joy for mourning, The garment of praise for the spirit of heaviness; That they may be called trees of righteousness, The planting of the Lord, that He may be glorified.”</a:t>
            </a:r>
          </a:p>
        </p:txBody>
      </p:sp>
      <p:cxnSp>
        <p:nvCxnSpPr>
          <p:cNvPr id="4" name="Straight Connector 3">
            <a:extLst>
              <a:ext uri="{FF2B5EF4-FFF2-40B4-BE49-F238E27FC236}">
                <a16:creationId xmlns:a16="http://schemas.microsoft.com/office/drawing/2014/main" id="{5470CE8A-0B1B-4F5D-BCDF-284C9D7FEC04}"/>
              </a:ext>
            </a:extLst>
          </p:cNvPr>
          <p:cNvCxnSpPr/>
          <p:nvPr/>
        </p:nvCxnSpPr>
        <p:spPr>
          <a:xfrm>
            <a:off x="1802297" y="2160104"/>
            <a:ext cx="40154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0E9422C-61CA-4515-9F5C-32E858453FE3}"/>
              </a:ext>
            </a:extLst>
          </p:cNvPr>
          <p:cNvCxnSpPr/>
          <p:nvPr/>
        </p:nvCxnSpPr>
        <p:spPr>
          <a:xfrm>
            <a:off x="10031896" y="1683026"/>
            <a:ext cx="33130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3B8E30-2B21-433D-B07B-5F4F39AEEA0C}"/>
              </a:ext>
            </a:extLst>
          </p:cNvPr>
          <p:cNvCxnSpPr/>
          <p:nvPr/>
        </p:nvCxnSpPr>
        <p:spPr>
          <a:xfrm>
            <a:off x="6096001" y="2160104"/>
            <a:ext cx="31010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7B2901-48DE-4D64-B01B-DDAA46830BCE}"/>
              </a:ext>
            </a:extLst>
          </p:cNvPr>
          <p:cNvCxnSpPr>
            <a:cxnSpLocks/>
          </p:cNvCxnSpPr>
          <p:nvPr/>
        </p:nvCxnSpPr>
        <p:spPr>
          <a:xfrm>
            <a:off x="1815548" y="4108174"/>
            <a:ext cx="441297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C1E074-9EB1-4AC3-BF9E-84CC42BD8BB7}"/>
              </a:ext>
            </a:extLst>
          </p:cNvPr>
          <p:cNvCxnSpPr>
            <a:cxnSpLocks/>
          </p:cNvCxnSpPr>
          <p:nvPr/>
        </p:nvCxnSpPr>
        <p:spPr>
          <a:xfrm>
            <a:off x="6732104" y="4108174"/>
            <a:ext cx="363109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A8E870-01E6-493C-BA2B-6ABC4E5AE32D}"/>
              </a:ext>
            </a:extLst>
          </p:cNvPr>
          <p:cNvCxnSpPr/>
          <p:nvPr/>
        </p:nvCxnSpPr>
        <p:spPr>
          <a:xfrm>
            <a:off x="1802296" y="4598504"/>
            <a:ext cx="111318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D1E19D-B1D7-4CF3-B1DB-FE002DD0A80E}"/>
              </a:ext>
            </a:extLst>
          </p:cNvPr>
          <p:cNvCxnSpPr/>
          <p:nvPr/>
        </p:nvCxnSpPr>
        <p:spPr>
          <a:xfrm>
            <a:off x="4452731" y="4598504"/>
            <a:ext cx="337930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43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07361-7B8C-4761-857C-F1F1778DF515}"/>
              </a:ext>
            </a:extLst>
          </p:cNvPr>
          <p:cNvSpPr txBox="1"/>
          <p:nvPr/>
        </p:nvSpPr>
        <p:spPr>
          <a:xfrm>
            <a:off x="1709530" y="424071"/>
            <a:ext cx="8772940" cy="6001643"/>
          </a:xfrm>
          <a:prstGeom prst="rect">
            <a:avLst/>
          </a:prstGeom>
          <a:noFill/>
        </p:spPr>
        <p:txBody>
          <a:bodyPr wrap="square" rtlCol="0">
            <a:spAutoFit/>
          </a:bodyPr>
          <a:lstStyle/>
          <a:p>
            <a:pPr algn="just"/>
            <a:r>
              <a:rPr lang="en-US" sz="3200" b="1" dirty="0"/>
              <a:t>Luke 4:16-18&gt; </a:t>
            </a:r>
            <a:r>
              <a:rPr lang="en-US" sz="3200" b="1" dirty="0">
                <a:solidFill>
                  <a:srgbClr val="0000FF"/>
                </a:solidFill>
              </a:rPr>
              <a:t>16 So He came to Nazareth, where He had been brought up. And as His custom was, He went into the synagogue on the Sabbath day, and stood up to read. 17 And He was handed the book of the prophet Isaiah. And when He had opened the book, He found the place where it was written:  18 "The Spirit of the Lord is upon Me, Because He has anointed Me To preach the gospel to the poor; He has sent Me to heal the brokenhearted, To proclaim liberty to the captives And recovery of sight to the blind, To set at liberty those who are oppressed.</a:t>
            </a:r>
          </a:p>
        </p:txBody>
      </p:sp>
    </p:spTree>
    <p:extLst>
      <p:ext uri="{BB962C8B-B14F-4D97-AF65-F5344CB8AC3E}">
        <p14:creationId xmlns:p14="http://schemas.microsoft.com/office/powerpoint/2010/main" val="229423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86E25-EE58-4082-92F2-4DCCC2B4A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081" y="429"/>
            <a:ext cx="5325714" cy="6857143"/>
          </a:xfrm>
          <a:prstGeom prst="rect">
            <a:avLst/>
          </a:prstGeom>
        </p:spPr>
      </p:pic>
      <p:sp>
        <p:nvSpPr>
          <p:cNvPr id="2" name="TextBox 1">
            <a:extLst>
              <a:ext uri="{FF2B5EF4-FFF2-40B4-BE49-F238E27FC236}">
                <a16:creationId xmlns:a16="http://schemas.microsoft.com/office/drawing/2014/main" id="{12BD7EC8-0EBB-460A-A67F-4A9D35EFB126}"/>
              </a:ext>
            </a:extLst>
          </p:cNvPr>
          <p:cNvSpPr txBox="1"/>
          <p:nvPr/>
        </p:nvSpPr>
        <p:spPr>
          <a:xfrm>
            <a:off x="7182679" y="2146850"/>
            <a:ext cx="3286539" cy="3170099"/>
          </a:xfrm>
          <a:prstGeom prst="rect">
            <a:avLst/>
          </a:prstGeom>
          <a:noFill/>
        </p:spPr>
        <p:txBody>
          <a:bodyPr wrap="square" rtlCol="0">
            <a:spAutoFit/>
          </a:bodyPr>
          <a:lstStyle/>
          <a:p>
            <a:pPr algn="ctr"/>
            <a:r>
              <a:rPr lang="en-US" sz="4000" b="1" dirty="0">
                <a:solidFill>
                  <a:srgbClr val="0000FF"/>
                </a:solidFill>
                <a:latin typeface="Georgia" panose="02040502050405020303" pitchFamily="18" charset="0"/>
              </a:rPr>
              <a:t>TO HEAL THE BROKEN- HEARTED </a:t>
            </a:r>
            <a:r>
              <a:rPr lang="en-US" sz="4000" b="1" dirty="0">
                <a:solidFill>
                  <a:srgbClr val="CC0000"/>
                </a:solidFill>
                <a:latin typeface="Georgia" panose="02040502050405020303" pitchFamily="18" charset="0"/>
              </a:rPr>
              <a:t>(VERSE 1)</a:t>
            </a:r>
            <a:endParaRPr lang="en-US" sz="4000" b="1" dirty="0">
              <a:solidFill>
                <a:srgbClr val="0000FF"/>
              </a:solidFill>
              <a:latin typeface="Georgia" panose="02040502050405020303" pitchFamily="18" charset="0"/>
            </a:endParaRPr>
          </a:p>
        </p:txBody>
      </p:sp>
    </p:spTree>
    <p:extLst>
      <p:ext uri="{BB962C8B-B14F-4D97-AF65-F5344CB8AC3E}">
        <p14:creationId xmlns:p14="http://schemas.microsoft.com/office/powerpoint/2010/main" val="164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0A468-636B-441D-93F5-51D4F46703A9}"/>
              </a:ext>
            </a:extLst>
          </p:cNvPr>
          <p:cNvSpPr txBox="1"/>
          <p:nvPr/>
        </p:nvSpPr>
        <p:spPr>
          <a:xfrm>
            <a:off x="1749287" y="1219196"/>
            <a:ext cx="8693426" cy="1077218"/>
          </a:xfrm>
          <a:prstGeom prst="rect">
            <a:avLst/>
          </a:prstGeom>
          <a:noFill/>
        </p:spPr>
        <p:txBody>
          <a:bodyPr wrap="square" rtlCol="0">
            <a:spAutoFit/>
          </a:bodyPr>
          <a:lstStyle/>
          <a:p>
            <a:pPr algn="just"/>
            <a:r>
              <a:rPr lang="en-US" sz="3200" b="1" dirty="0"/>
              <a:t>Psalm 147:3&gt; </a:t>
            </a:r>
            <a:r>
              <a:rPr lang="en-US" sz="3200" b="1" dirty="0">
                <a:solidFill>
                  <a:srgbClr val="0000FF"/>
                </a:solidFill>
              </a:rPr>
              <a:t> 3 He heals the brokenhearted</a:t>
            </a:r>
          </a:p>
          <a:p>
            <a:pPr algn="just"/>
            <a:r>
              <a:rPr lang="en-US" sz="3200" b="1" dirty="0">
                <a:solidFill>
                  <a:srgbClr val="0000FF"/>
                </a:solidFill>
              </a:rPr>
              <a:t>And binds up their wounds. </a:t>
            </a:r>
          </a:p>
        </p:txBody>
      </p:sp>
      <p:sp>
        <p:nvSpPr>
          <p:cNvPr id="3" name="TextBox 2">
            <a:extLst>
              <a:ext uri="{FF2B5EF4-FFF2-40B4-BE49-F238E27FC236}">
                <a16:creationId xmlns:a16="http://schemas.microsoft.com/office/drawing/2014/main" id="{3C251E87-E94E-4207-9F0E-8BEF7E6E6994}"/>
              </a:ext>
            </a:extLst>
          </p:cNvPr>
          <p:cNvSpPr txBox="1"/>
          <p:nvPr/>
        </p:nvSpPr>
        <p:spPr>
          <a:xfrm>
            <a:off x="1749287" y="2729948"/>
            <a:ext cx="8693426" cy="3046988"/>
          </a:xfrm>
          <a:prstGeom prst="rect">
            <a:avLst/>
          </a:prstGeom>
          <a:noFill/>
        </p:spPr>
        <p:txBody>
          <a:bodyPr wrap="square" rtlCol="0">
            <a:spAutoFit/>
          </a:bodyPr>
          <a:lstStyle/>
          <a:p>
            <a:pPr algn="just"/>
            <a:r>
              <a:rPr lang="en-US" sz="3200" b="1" dirty="0"/>
              <a:t>Acts 28:27&gt; </a:t>
            </a:r>
            <a:r>
              <a:rPr lang="en-US" sz="3200" b="1" dirty="0">
                <a:solidFill>
                  <a:srgbClr val="0000FF"/>
                </a:solidFill>
              </a:rPr>
              <a:t>27 For the hearts of this people have grown dull.  Their ears are hard of hearing, And their eyes they have closed, Lest they should see with their eyes and hear with their ears, Lest they should understand with their hearts and turn, So that I should heal them.</a:t>
            </a:r>
          </a:p>
        </p:txBody>
      </p:sp>
    </p:spTree>
    <p:extLst>
      <p:ext uri="{BB962C8B-B14F-4D97-AF65-F5344CB8AC3E}">
        <p14:creationId xmlns:p14="http://schemas.microsoft.com/office/powerpoint/2010/main" val="14575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1367D-49D5-4E4F-9303-4605636F4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835" y="1"/>
            <a:ext cx="5325714" cy="6857143"/>
          </a:xfrm>
          <a:prstGeom prst="rect">
            <a:avLst/>
          </a:prstGeom>
        </p:spPr>
      </p:pic>
      <p:sp>
        <p:nvSpPr>
          <p:cNvPr id="4" name="TextBox 3">
            <a:extLst>
              <a:ext uri="{FF2B5EF4-FFF2-40B4-BE49-F238E27FC236}">
                <a16:creationId xmlns:a16="http://schemas.microsoft.com/office/drawing/2014/main" id="{365D3F67-0C49-46E4-B3F7-B59E82F6C952}"/>
              </a:ext>
            </a:extLst>
          </p:cNvPr>
          <p:cNvSpPr txBox="1"/>
          <p:nvPr/>
        </p:nvSpPr>
        <p:spPr>
          <a:xfrm>
            <a:off x="6957392" y="1696272"/>
            <a:ext cx="3511826" cy="3785652"/>
          </a:xfrm>
          <a:prstGeom prst="rect">
            <a:avLst/>
          </a:prstGeom>
          <a:noFill/>
        </p:spPr>
        <p:txBody>
          <a:bodyPr wrap="square" rtlCol="0">
            <a:spAutoFit/>
          </a:bodyPr>
          <a:lstStyle/>
          <a:p>
            <a:pPr algn="ctr"/>
            <a:r>
              <a:rPr lang="en-US" sz="4000" b="1" dirty="0">
                <a:solidFill>
                  <a:srgbClr val="0000FF"/>
                </a:solidFill>
                <a:latin typeface="Georgia" panose="02040502050405020303" pitchFamily="18" charset="0"/>
              </a:rPr>
              <a:t>TO GIVE LIBERTY TO THOSE IN CAPTIVITY </a:t>
            </a:r>
            <a:r>
              <a:rPr lang="en-US" sz="4000" b="1" dirty="0">
                <a:solidFill>
                  <a:srgbClr val="CC0000"/>
                </a:solidFill>
                <a:latin typeface="Georgia" panose="02040502050405020303" pitchFamily="18" charset="0"/>
              </a:rPr>
              <a:t>(VERSE 1)</a:t>
            </a:r>
            <a:endParaRPr lang="en-US" sz="4000" b="1" dirty="0">
              <a:solidFill>
                <a:srgbClr val="0000FF"/>
              </a:solidFill>
              <a:latin typeface="Georgia" panose="02040502050405020303" pitchFamily="18" charset="0"/>
            </a:endParaRPr>
          </a:p>
        </p:txBody>
      </p:sp>
    </p:spTree>
    <p:extLst>
      <p:ext uri="{BB962C8B-B14F-4D97-AF65-F5344CB8AC3E}">
        <p14:creationId xmlns:p14="http://schemas.microsoft.com/office/powerpoint/2010/main" val="291206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07361-7B8C-4761-857C-F1F1778DF515}"/>
              </a:ext>
            </a:extLst>
          </p:cNvPr>
          <p:cNvSpPr txBox="1"/>
          <p:nvPr/>
        </p:nvSpPr>
        <p:spPr>
          <a:xfrm>
            <a:off x="1709530" y="1020418"/>
            <a:ext cx="8772940" cy="2062103"/>
          </a:xfrm>
          <a:prstGeom prst="rect">
            <a:avLst/>
          </a:prstGeom>
          <a:noFill/>
        </p:spPr>
        <p:txBody>
          <a:bodyPr wrap="square" rtlCol="0">
            <a:spAutoFit/>
          </a:bodyPr>
          <a:lstStyle/>
          <a:p>
            <a:pPr algn="just"/>
            <a:r>
              <a:rPr lang="en-US" sz="3200" b="1" dirty="0">
                <a:solidFill>
                  <a:srgbClr val="0000FF"/>
                </a:solidFill>
              </a:rPr>
              <a:t> </a:t>
            </a:r>
            <a:r>
              <a:rPr lang="en-US" sz="3200" b="1"/>
              <a:t>John 8:31,32</a:t>
            </a:r>
            <a:r>
              <a:rPr lang="en-US" sz="3200" b="1" dirty="0"/>
              <a:t>&gt; </a:t>
            </a:r>
            <a:r>
              <a:rPr lang="en-US" sz="3200" b="1" dirty="0">
                <a:solidFill>
                  <a:srgbClr val="0000CC"/>
                </a:solidFill>
              </a:rPr>
              <a:t>31 Then Jesus said to those Jews who believed Him, "If you abide in My word, you are My disciples indeed.  32 And you shall know the truth, and the truth shall make you free." </a:t>
            </a:r>
          </a:p>
        </p:txBody>
      </p:sp>
      <p:sp>
        <p:nvSpPr>
          <p:cNvPr id="4" name="TextBox 3">
            <a:extLst>
              <a:ext uri="{FF2B5EF4-FFF2-40B4-BE49-F238E27FC236}">
                <a16:creationId xmlns:a16="http://schemas.microsoft.com/office/drawing/2014/main" id="{AC432D55-5D86-4230-BA3A-58329177EBE7}"/>
              </a:ext>
            </a:extLst>
          </p:cNvPr>
          <p:cNvSpPr txBox="1"/>
          <p:nvPr/>
        </p:nvSpPr>
        <p:spPr>
          <a:xfrm>
            <a:off x="1702906" y="3929271"/>
            <a:ext cx="8772940" cy="1569660"/>
          </a:xfrm>
          <a:prstGeom prst="rect">
            <a:avLst/>
          </a:prstGeom>
          <a:noFill/>
        </p:spPr>
        <p:txBody>
          <a:bodyPr wrap="square" rtlCol="0">
            <a:spAutoFit/>
          </a:bodyPr>
          <a:lstStyle/>
          <a:p>
            <a:pPr algn="just"/>
            <a:r>
              <a:rPr lang="en-US" sz="3200" b="1" dirty="0">
                <a:solidFill>
                  <a:srgbClr val="0000FF"/>
                </a:solidFill>
              </a:rPr>
              <a:t> </a:t>
            </a:r>
            <a:r>
              <a:rPr lang="en-US" sz="3200" b="1" dirty="0"/>
              <a:t>Galatians 5:1&gt; </a:t>
            </a:r>
            <a:r>
              <a:rPr lang="en-US" sz="3200" b="1" dirty="0">
                <a:solidFill>
                  <a:srgbClr val="0000FF"/>
                </a:solidFill>
              </a:rPr>
              <a:t>1 Stand fast therefore in the liberty by which Christ has made us free, and do not be entangled again with a yoke of bondage.</a:t>
            </a:r>
          </a:p>
        </p:txBody>
      </p:sp>
    </p:spTree>
    <p:extLst>
      <p:ext uri="{BB962C8B-B14F-4D97-AF65-F5344CB8AC3E}">
        <p14:creationId xmlns:p14="http://schemas.microsoft.com/office/powerpoint/2010/main" val="31818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1367D-49D5-4E4F-9303-4605636F4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087" y="1"/>
            <a:ext cx="5325714" cy="6857143"/>
          </a:xfrm>
          <a:prstGeom prst="rect">
            <a:avLst/>
          </a:prstGeom>
        </p:spPr>
      </p:pic>
      <p:sp>
        <p:nvSpPr>
          <p:cNvPr id="4" name="TextBox 3">
            <a:extLst>
              <a:ext uri="{FF2B5EF4-FFF2-40B4-BE49-F238E27FC236}">
                <a16:creationId xmlns:a16="http://schemas.microsoft.com/office/drawing/2014/main" id="{FC7CB64F-43C5-4C56-8BE5-ECB5C2595AAB}"/>
              </a:ext>
            </a:extLst>
          </p:cNvPr>
          <p:cNvSpPr txBox="1"/>
          <p:nvPr/>
        </p:nvSpPr>
        <p:spPr>
          <a:xfrm>
            <a:off x="6957392" y="2027582"/>
            <a:ext cx="3511826" cy="3785652"/>
          </a:xfrm>
          <a:prstGeom prst="rect">
            <a:avLst/>
          </a:prstGeom>
          <a:noFill/>
        </p:spPr>
        <p:txBody>
          <a:bodyPr wrap="square" rtlCol="0">
            <a:spAutoFit/>
          </a:bodyPr>
          <a:lstStyle/>
          <a:p>
            <a:pPr algn="ctr"/>
            <a:r>
              <a:rPr lang="en-US" sz="4000" b="1" dirty="0">
                <a:solidFill>
                  <a:srgbClr val="0000FF"/>
                </a:solidFill>
                <a:latin typeface="Georgia" panose="02040502050405020303" pitchFamily="18" charset="0"/>
              </a:rPr>
              <a:t>TO COMFORT THOSE WHO MOURN </a:t>
            </a:r>
            <a:r>
              <a:rPr lang="en-US" sz="4000" b="1" dirty="0">
                <a:solidFill>
                  <a:srgbClr val="CC0000"/>
                </a:solidFill>
                <a:latin typeface="Georgia" panose="02040502050405020303" pitchFamily="18" charset="0"/>
              </a:rPr>
              <a:t>(VERSE 2)</a:t>
            </a:r>
            <a:endParaRPr lang="en-US" sz="4000" b="1" dirty="0">
              <a:solidFill>
                <a:srgbClr val="0000FF"/>
              </a:solidFill>
              <a:latin typeface="Georgia" panose="02040502050405020303" pitchFamily="18" charset="0"/>
            </a:endParaRPr>
          </a:p>
        </p:txBody>
      </p:sp>
      <p:sp>
        <p:nvSpPr>
          <p:cNvPr id="2" name="TextBox 1">
            <a:extLst>
              <a:ext uri="{FF2B5EF4-FFF2-40B4-BE49-F238E27FC236}">
                <a16:creationId xmlns:a16="http://schemas.microsoft.com/office/drawing/2014/main" id="{B37C5B15-195C-49C7-8279-7F3C4659F528}"/>
              </a:ext>
            </a:extLst>
          </p:cNvPr>
          <p:cNvSpPr txBox="1"/>
          <p:nvPr/>
        </p:nvSpPr>
        <p:spPr>
          <a:xfrm>
            <a:off x="6957392" y="2358888"/>
            <a:ext cx="3511826"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4314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FB60C-ED79-45FF-A562-85F0B33EA4FC}"/>
              </a:ext>
            </a:extLst>
          </p:cNvPr>
          <p:cNvSpPr txBox="1"/>
          <p:nvPr/>
        </p:nvSpPr>
        <p:spPr>
          <a:xfrm>
            <a:off x="1736036" y="463827"/>
            <a:ext cx="8719930" cy="4524315"/>
          </a:xfrm>
          <a:prstGeom prst="rect">
            <a:avLst/>
          </a:prstGeom>
          <a:noFill/>
        </p:spPr>
        <p:txBody>
          <a:bodyPr wrap="square" rtlCol="0">
            <a:spAutoFit/>
          </a:bodyPr>
          <a:lstStyle/>
          <a:p>
            <a:pPr algn="just"/>
            <a:r>
              <a:rPr lang="en-US" sz="3200" b="1" dirty="0"/>
              <a:t>2 Corinthians 1:3-5&gt; </a:t>
            </a:r>
            <a:r>
              <a:rPr lang="en-US" sz="3200" b="1" dirty="0">
                <a:solidFill>
                  <a:srgbClr val="0000FF"/>
                </a:solidFill>
              </a:rPr>
              <a:t>3 Blessed be the God and Father of our Lord Jesus Christ, the Father of mercies and God of all comfort, 4 who comforts us in all our tribulation, that we may be able to comfort those who are in any trouble, with the comfort with which we ourselves are comforted by God. 5 For as the sufferings of Christ abound in us, so our consolation also abounds through Christ. </a:t>
            </a:r>
          </a:p>
        </p:txBody>
      </p:sp>
      <p:sp>
        <p:nvSpPr>
          <p:cNvPr id="3" name="TextBox 2">
            <a:extLst>
              <a:ext uri="{FF2B5EF4-FFF2-40B4-BE49-F238E27FC236}">
                <a16:creationId xmlns:a16="http://schemas.microsoft.com/office/drawing/2014/main" id="{138A4989-4307-4FD9-ADAC-BD263B645264}"/>
              </a:ext>
            </a:extLst>
          </p:cNvPr>
          <p:cNvSpPr txBox="1"/>
          <p:nvPr/>
        </p:nvSpPr>
        <p:spPr>
          <a:xfrm>
            <a:off x="1736036" y="5102091"/>
            <a:ext cx="8719930" cy="1569660"/>
          </a:xfrm>
          <a:prstGeom prst="rect">
            <a:avLst/>
          </a:prstGeom>
          <a:noFill/>
        </p:spPr>
        <p:txBody>
          <a:bodyPr wrap="square" rtlCol="0">
            <a:spAutoFit/>
          </a:bodyPr>
          <a:lstStyle/>
          <a:p>
            <a:pPr algn="just"/>
            <a:r>
              <a:rPr lang="en-US" sz="3200" b="1" dirty="0"/>
              <a:t>1 Thessalonians 5:11&gt; </a:t>
            </a:r>
            <a:r>
              <a:rPr lang="en-US" sz="3200" b="1" dirty="0">
                <a:solidFill>
                  <a:srgbClr val="0000FF"/>
                </a:solidFill>
              </a:rPr>
              <a:t>11 Therefore comfort each other and edify one another, just as you also are doing. </a:t>
            </a:r>
          </a:p>
        </p:txBody>
      </p:sp>
    </p:spTree>
    <p:extLst>
      <p:ext uri="{BB962C8B-B14F-4D97-AF65-F5344CB8AC3E}">
        <p14:creationId xmlns:p14="http://schemas.microsoft.com/office/powerpoint/2010/main" val="264638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652</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Martin</dc:creator>
  <cp:lastModifiedBy>Cindy Nelson</cp:lastModifiedBy>
  <cp:revision>33</cp:revision>
  <dcterms:created xsi:type="dcterms:W3CDTF">2018-10-30T15:32:23Z</dcterms:created>
  <dcterms:modified xsi:type="dcterms:W3CDTF">2019-11-18T15:34:54Z</dcterms:modified>
</cp:coreProperties>
</file>