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2"/>
  </p:notesMasterIdLst>
  <p:sldIdLst>
    <p:sldId id="1440" r:id="rId2"/>
    <p:sldId id="2173" r:id="rId3"/>
    <p:sldId id="2236" r:id="rId4"/>
    <p:sldId id="2240" r:id="rId5"/>
    <p:sldId id="2241" r:id="rId6"/>
    <p:sldId id="2252" r:id="rId7"/>
    <p:sldId id="2230" r:id="rId8"/>
    <p:sldId id="2229" r:id="rId9"/>
    <p:sldId id="2257" r:id="rId10"/>
    <p:sldId id="2224" r:id="rId11"/>
  </p:sldIdLst>
  <p:sldSz cx="12192000" cy="6858000"/>
  <p:notesSz cx="7099300" cy="93853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520" userDrawn="1">
          <p15:clr>
            <a:srgbClr val="A4A3A4"/>
          </p15:clr>
        </p15:guide>
        <p15:guide id="2" pos="388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" initials="D" lastIdx="1" clrIdx="0">
    <p:extLst>
      <p:ext uri="{19B8F6BF-5375-455C-9EA6-DF929625EA0E}">
        <p15:presenceInfo xmlns:p15="http://schemas.microsoft.com/office/powerpoint/2012/main" userId="Da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94" autoAdjust="0"/>
    <p:restoredTop sz="95238" autoAdjust="0"/>
  </p:normalViewPr>
  <p:slideViewPr>
    <p:cSldViewPr snapToGrid="0">
      <p:cViewPr varScale="1">
        <p:scale>
          <a:sx n="110" d="100"/>
          <a:sy n="110" d="100"/>
        </p:scale>
        <p:origin x="750" y="96"/>
      </p:cViewPr>
      <p:guideLst>
        <p:guide orient="horz" pos="2520"/>
        <p:guide pos="38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-131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3162" cy="3517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9930" y="4458018"/>
            <a:ext cx="5679440" cy="42233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175" tIns="94175" rIns="94175" bIns="9417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9930" y="4458018"/>
            <a:ext cx="5679440" cy="4223385"/>
          </a:xfrm>
          <a:prstGeom prst="rect">
            <a:avLst/>
          </a:prstGeom>
        </p:spPr>
        <p:txBody>
          <a:bodyPr spcFirstLastPara="1" wrap="square" lIns="94175" tIns="94175" rIns="94175" bIns="94175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704850"/>
            <a:ext cx="6254750" cy="3517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861284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4:notes"/>
          <p:cNvSpPr txBox="1">
            <a:spLocks noGrp="1"/>
          </p:cNvSpPr>
          <p:nvPr>
            <p:ph type="body" idx="1"/>
          </p:nvPr>
        </p:nvSpPr>
        <p:spPr>
          <a:xfrm>
            <a:off x="685494" y="4341931"/>
            <a:ext cx="5483947" cy="4113408"/>
          </a:xfrm>
          <a:prstGeom prst="rect">
            <a:avLst/>
          </a:prstGeom>
        </p:spPr>
        <p:txBody>
          <a:bodyPr spcFirstLastPara="1" wrap="square" lIns="91388" tIns="91388" rIns="91388" bIns="9138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96" name="Google Shape;9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985927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494" y="4341931"/>
            <a:ext cx="5483947" cy="4113408"/>
          </a:xfrm>
          <a:prstGeom prst="rect">
            <a:avLst/>
          </a:prstGeom>
        </p:spPr>
        <p:txBody>
          <a:bodyPr spcFirstLastPara="1" wrap="square" lIns="91388" tIns="91388" rIns="91388" bIns="9138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305014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494" y="4341931"/>
            <a:ext cx="5483947" cy="4113408"/>
          </a:xfrm>
          <a:prstGeom prst="rect">
            <a:avLst/>
          </a:prstGeom>
        </p:spPr>
        <p:txBody>
          <a:bodyPr spcFirstLastPara="1" wrap="square" lIns="91388" tIns="91388" rIns="91388" bIns="9138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047583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494" y="4341931"/>
            <a:ext cx="5483947" cy="4113408"/>
          </a:xfrm>
          <a:prstGeom prst="rect">
            <a:avLst/>
          </a:prstGeom>
        </p:spPr>
        <p:txBody>
          <a:bodyPr spcFirstLastPara="1" wrap="square" lIns="91388" tIns="91388" rIns="91388" bIns="9138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435744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494" y="4341931"/>
            <a:ext cx="5483947" cy="4113408"/>
          </a:xfrm>
          <a:prstGeom prst="rect">
            <a:avLst/>
          </a:prstGeom>
        </p:spPr>
        <p:txBody>
          <a:bodyPr spcFirstLastPara="1" wrap="square" lIns="91388" tIns="91388" rIns="91388" bIns="9138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86234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494" y="4341931"/>
            <a:ext cx="5483947" cy="4113408"/>
          </a:xfrm>
          <a:prstGeom prst="rect">
            <a:avLst/>
          </a:prstGeom>
        </p:spPr>
        <p:txBody>
          <a:bodyPr spcFirstLastPara="1" wrap="square" lIns="91388" tIns="91388" rIns="91388" bIns="9138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567881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494" y="4341931"/>
            <a:ext cx="5483947" cy="4113408"/>
          </a:xfrm>
          <a:prstGeom prst="rect">
            <a:avLst/>
          </a:prstGeom>
        </p:spPr>
        <p:txBody>
          <a:bodyPr spcFirstLastPara="1" wrap="square" lIns="91388" tIns="91388" rIns="91388" bIns="9138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535231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494" y="4341931"/>
            <a:ext cx="5483947" cy="4113408"/>
          </a:xfrm>
          <a:prstGeom prst="rect">
            <a:avLst/>
          </a:prstGeom>
        </p:spPr>
        <p:txBody>
          <a:bodyPr spcFirstLastPara="1" wrap="square" lIns="91388" tIns="91388" rIns="91388" bIns="9138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966097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494" y="4341931"/>
            <a:ext cx="5483947" cy="4113408"/>
          </a:xfrm>
          <a:prstGeom prst="rect">
            <a:avLst/>
          </a:prstGeom>
        </p:spPr>
        <p:txBody>
          <a:bodyPr spcFirstLastPara="1" wrap="square" lIns="91388" tIns="91388" rIns="91388" bIns="9138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2825" cy="3427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76534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6" y="0"/>
            <a:ext cx="1218895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65760" y="310896"/>
            <a:ext cx="11430000" cy="2798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defRPr sz="7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867525" y="6117336"/>
            <a:ext cx="5111115" cy="740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  <a:defRPr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b="1">
                <a:solidFill>
                  <a:schemeClr val="lt1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 b="1"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b="1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386238" y="385367"/>
            <a:ext cx="11430000" cy="16717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</a:pPr>
            <a:r>
              <a:rPr lang="en-US" sz="5400" b="1" dirty="0"/>
              <a:t>Living a Changed Life</a:t>
            </a:r>
            <a:endParaRPr sz="5400" dirty="0"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7409089" y="6113695"/>
            <a:ext cx="4548187" cy="74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3200" dirty="0"/>
              <a:t>Eph. 4:21-24</a:t>
            </a:r>
            <a:endParaRPr sz="3200" dirty="0"/>
          </a:p>
        </p:txBody>
      </p:sp>
    </p:spTree>
    <p:extLst>
      <p:ext uri="{BB962C8B-B14F-4D97-AF65-F5344CB8AC3E}">
        <p14:creationId xmlns:p14="http://schemas.microsoft.com/office/powerpoint/2010/main" val="14436156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6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</a:pPr>
            <a:r>
              <a:rPr lang="en-US" dirty="0"/>
              <a:t>Bow and Confess Him Today</a:t>
            </a:r>
            <a:endParaRPr dirty="0"/>
          </a:p>
        </p:txBody>
      </p:sp>
      <p:sp>
        <p:nvSpPr>
          <p:cNvPr id="99" name="Google Shape;99;p16"/>
          <p:cNvSpPr txBox="1">
            <a:spLocks noGrp="1"/>
          </p:cNvSpPr>
          <p:nvPr>
            <p:ph type="body" idx="1"/>
          </p:nvPr>
        </p:nvSpPr>
        <p:spPr>
          <a:xfrm>
            <a:off x="540775" y="1780469"/>
            <a:ext cx="11115314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742950" lvl="1" indent="-285750">
              <a:lnSpc>
                <a:spcPct val="150000"/>
              </a:lnSpc>
              <a:spcBef>
                <a:spcPts val="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Believe							Heb. 11:6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Repent 							Acts 17:30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Confess Faith in Him					Rom. 10:9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 Baptized Into Him					Gal. 3:27</a:t>
            </a:r>
            <a:endParaRPr sz="3200" dirty="0"/>
          </a:p>
          <a:p>
            <a:pPr marL="0" indent="0" algn="ctr">
              <a:lnSpc>
                <a:spcPct val="150000"/>
              </a:lnSpc>
              <a:spcBef>
                <a:spcPts val="200"/>
              </a:spcBef>
              <a:buSzPts val="3000"/>
              <a:buNone/>
            </a:pPr>
            <a:r>
              <a:rPr lang="en-US" sz="3200" b="1" i="1" dirty="0">
                <a:solidFill>
                  <a:srgbClr val="FFFF00"/>
                </a:solidFill>
              </a:rPr>
              <a:t>Added to His Church, His Kingdom, His Family, His One Body</a:t>
            </a:r>
            <a:endParaRPr sz="3200" i="1" dirty="0">
              <a:solidFill>
                <a:srgbClr val="FFFF00"/>
              </a:solidFill>
            </a:endParaRPr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 Faithful					  	Rev. 2:10</a:t>
            </a:r>
            <a:endParaRPr sz="3200" dirty="0"/>
          </a:p>
        </p:txBody>
      </p:sp>
    </p:spTree>
    <p:extLst>
      <p:ext uri="{BB962C8B-B14F-4D97-AF65-F5344CB8AC3E}">
        <p14:creationId xmlns:p14="http://schemas.microsoft.com/office/powerpoint/2010/main" val="34920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49677" y="452284"/>
            <a:ext cx="8843615" cy="1151204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Text—Eph. 4:21-24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540775" y="1638952"/>
            <a:ext cx="1093347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21  if indeed you have heard Him and have been taught by Him, as the truth is in Jesus: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22  that you put off, concerning your former conduct, the old man which grows corrupt according to the deceitful lusts,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23  and be renewed in the spirit of your mind,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24  and that you put on the new man which was created according to God, in true righteousness and holiness. </a:t>
            </a:r>
          </a:p>
        </p:txBody>
      </p:sp>
    </p:spTree>
    <p:extLst>
      <p:ext uri="{BB962C8B-B14F-4D97-AF65-F5344CB8AC3E}">
        <p14:creationId xmlns:p14="http://schemas.microsoft.com/office/powerpoint/2010/main" val="3567798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>
            <a:extLst>
              <a:ext uri="{FF2B5EF4-FFF2-40B4-BE49-F238E27FC236}">
                <a16:creationId xmlns:a16="http://schemas.microsoft.com/office/drawing/2014/main" id="{E980009D-6C36-4D86-9B47-A8E93161D6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5537" y="1615063"/>
            <a:ext cx="10746659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lvl="1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 were taught by Christ and learned from Him</a:t>
            </a:r>
          </a:p>
          <a:p>
            <a:pPr marL="342900" lvl="1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Having learned some things must be “put off” (the old man)</a:t>
            </a:r>
          </a:p>
          <a:p>
            <a:pPr marL="342900" lvl="1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Having learned some things must be “put on” (the new man)</a:t>
            </a:r>
          </a:p>
          <a:p>
            <a:pPr marL="342900" lvl="1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 of this is tied to repentance</a:t>
            </a:r>
            <a:endParaRPr lang="en-US" altLang="en-US" sz="30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Google Shape;86;p14">
            <a:extLst>
              <a:ext uri="{FF2B5EF4-FFF2-40B4-BE49-F238E27FC236}">
                <a16:creationId xmlns:a16="http://schemas.microsoft.com/office/drawing/2014/main" id="{B4F6A453-B533-4EAD-A9C2-95BABA830E3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49677" y="452284"/>
            <a:ext cx="8843615" cy="1151204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Looking at the Text</a:t>
            </a:r>
          </a:p>
        </p:txBody>
      </p:sp>
    </p:spTree>
    <p:extLst>
      <p:ext uri="{BB962C8B-B14F-4D97-AF65-F5344CB8AC3E}">
        <p14:creationId xmlns:p14="http://schemas.microsoft.com/office/powerpoint/2010/main" val="2462704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>
            <a:extLst>
              <a:ext uri="{FF2B5EF4-FFF2-40B4-BE49-F238E27FC236}">
                <a16:creationId xmlns:a16="http://schemas.microsoft.com/office/drawing/2014/main" id="{E980009D-6C36-4D86-9B47-A8E93161D6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701" y="1603488"/>
            <a:ext cx="11006172" cy="19236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lvl="1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Required by God</a:t>
            </a:r>
            <a:endParaRPr lang="en-US" alt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spcAft>
                <a:spcPts val="6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The found 66 times in the New Testament; 112 times on the Bible</a:t>
            </a:r>
          </a:p>
          <a:p>
            <a:pPr lvl="1">
              <a:spcAft>
                <a:spcPts val="6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It was at the heart of NT preaching—Matt. 3:2; 4:17; Luke 24:47; Acts 2:38; 17:30</a:t>
            </a:r>
          </a:p>
          <a:p>
            <a:pPr lvl="1">
              <a:spcAft>
                <a:spcPts val="6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It is the will of God for all men—2 Pet. 3:9</a:t>
            </a:r>
            <a:endParaRPr lang="en-US" altLang="en-US" sz="3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Google Shape;86;p14">
            <a:extLst>
              <a:ext uri="{FF2B5EF4-FFF2-40B4-BE49-F238E27FC236}">
                <a16:creationId xmlns:a16="http://schemas.microsoft.com/office/drawing/2014/main" id="{B4F6A453-B533-4EAD-A9C2-95BABA830E3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49677" y="452284"/>
            <a:ext cx="8843615" cy="1151204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Understanding Repentance</a:t>
            </a:r>
          </a:p>
        </p:txBody>
      </p:sp>
    </p:spTree>
    <p:extLst>
      <p:ext uri="{BB962C8B-B14F-4D97-AF65-F5344CB8AC3E}">
        <p14:creationId xmlns:p14="http://schemas.microsoft.com/office/powerpoint/2010/main" val="1734634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>
            <a:extLst>
              <a:ext uri="{FF2B5EF4-FFF2-40B4-BE49-F238E27FC236}">
                <a16:creationId xmlns:a16="http://schemas.microsoft.com/office/drawing/2014/main" id="{E980009D-6C36-4D86-9B47-A8E93161D6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701" y="1603488"/>
            <a:ext cx="11006172" cy="449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lvl="1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Required by God</a:t>
            </a:r>
          </a:p>
          <a:p>
            <a:pPr lvl="1">
              <a:spcAft>
                <a:spcPts val="600"/>
              </a:spcAft>
              <a:buClr>
                <a:schemeClr val="bg1"/>
              </a:buClr>
            </a:pPr>
            <a:endParaRPr lang="en-US" alt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1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Defined by God </a:t>
            </a:r>
            <a:endParaRPr lang="en-US" alt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spcAft>
                <a:spcPts val="6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-  Matt.  21:28-29 KJV</a:t>
            </a:r>
          </a:p>
          <a:p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28  But what think ye? A certain man had two sons; and he came to the first, and said, Son, go work to day in my vineyard. </a:t>
            </a:r>
          </a:p>
          <a:p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29  He answered and said, I will not: but afterward he repented, and went. </a:t>
            </a:r>
          </a:p>
          <a:p>
            <a:pPr lvl="1">
              <a:spcAft>
                <a:spcPts val="600"/>
              </a:spcAft>
              <a:buClr>
                <a:schemeClr val="bg1"/>
              </a:buClr>
            </a:pPr>
            <a:endParaRPr lang="en-US" alt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spcAft>
                <a:spcPts val="600"/>
              </a:spcAft>
              <a:buClr>
                <a:schemeClr val="bg1"/>
              </a:buClr>
            </a:pPr>
            <a:endParaRPr lang="en-US" alt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spcAft>
                <a:spcPts val="600"/>
              </a:spcAft>
              <a:buClr>
                <a:schemeClr val="bg1"/>
              </a:buClr>
            </a:pPr>
            <a:r>
              <a:rPr lang="en-US" altLang="en-US" sz="24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will NOT                                                     REPENTED                                                           I will</a:t>
            </a: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12" name="Google Shape;86;p14">
            <a:extLst>
              <a:ext uri="{FF2B5EF4-FFF2-40B4-BE49-F238E27FC236}">
                <a16:creationId xmlns:a16="http://schemas.microsoft.com/office/drawing/2014/main" id="{B4F6A453-B533-4EAD-A9C2-95BABA830E3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49677" y="452284"/>
            <a:ext cx="8843615" cy="1151204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Understanding Repentance</a:t>
            </a:r>
          </a:p>
        </p:txBody>
      </p:sp>
    </p:spTree>
    <p:extLst>
      <p:ext uri="{BB962C8B-B14F-4D97-AF65-F5344CB8AC3E}">
        <p14:creationId xmlns:p14="http://schemas.microsoft.com/office/powerpoint/2010/main" val="35387403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>
            <a:extLst>
              <a:ext uri="{FF2B5EF4-FFF2-40B4-BE49-F238E27FC236}">
                <a16:creationId xmlns:a16="http://schemas.microsoft.com/office/drawing/2014/main" id="{E980009D-6C36-4D86-9B47-A8E93161D6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5537" y="1603488"/>
            <a:ext cx="10895336" cy="4785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lvl="1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Greek word is: </a:t>
            </a:r>
            <a:r>
              <a:rPr lang="en-US" altLang="en-US" sz="30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meta-</a:t>
            </a:r>
            <a:r>
              <a:rPr lang="en-US" altLang="en-US" sz="3000" b="1" i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noeo</a:t>
            </a:r>
            <a:endParaRPr lang="en-US" altLang="en-US" sz="3000" b="1" i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1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There is a corresponding word:  </a:t>
            </a:r>
            <a:r>
              <a:rPr lang="en-US" altLang="en-US" sz="30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pro-</a:t>
            </a:r>
            <a:r>
              <a:rPr lang="en-US" altLang="en-US" sz="3000" b="1" i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noeo</a:t>
            </a:r>
            <a:endParaRPr lang="en-US" altLang="en-US" sz="3000" b="1" i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1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0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NOEO = </a:t>
            </a:r>
            <a:r>
              <a:rPr lang="en-US" alt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 the mind</a:t>
            </a:r>
          </a:p>
          <a:p>
            <a:pPr marL="342900" lvl="1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0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META-</a:t>
            </a:r>
            <a:r>
              <a:rPr lang="en-US" altLang="en-US" sz="3000" b="1" i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noeo</a:t>
            </a:r>
            <a:r>
              <a:rPr lang="en-US" altLang="en-US" sz="30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 literally the mind afterwards</a:t>
            </a:r>
          </a:p>
          <a:p>
            <a:pPr marL="342900" lvl="1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0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PRO-</a:t>
            </a:r>
            <a:r>
              <a:rPr lang="en-US" altLang="en-US" sz="3000" b="1" i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noeo</a:t>
            </a:r>
            <a:r>
              <a:rPr lang="en-US" altLang="en-US" sz="30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 literally the mind before</a:t>
            </a:r>
          </a:p>
          <a:p>
            <a:pPr marL="342900" lvl="1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0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META-NOEO </a:t>
            </a:r>
            <a:r>
              <a:rPr lang="en-US" alt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 the word translated repent = have a new mind</a:t>
            </a:r>
          </a:p>
          <a:p>
            <a:pPr marL="342900" lvl="1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0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PRO-NOEO </a:t>
            </a:r>
            <a:r>
              <a:rPr lang="en-US" alt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 the mind you have before you repent—it is the mind which says to God “I will not”</a:t>
            </a:r>
          </a:p>
          <a:p>
            <a:pPr marL="342900" lvl="1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 begins with godly sorry (2 Cor. 7:10) – ends with fruits (Mt. 3:8)</a:t>
            </a:r>
            <a:endParaRPr lang="en-US" altLang="en-US" sz="30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Google Shape;86;p14">
            <a:extLst>
              <a:ext uri="{FF2B5EF4-FFF2-40B4-BE49-F238E27FC236}">
                <a16:creationId xmlns:a16="http://schemas.microsoft.com/office/drawing/2014/main" id="{B4F6A453-B533-4EAD-A9C2-95BABA830E3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49677" y="452284"/>
            <a:ext cx="8843615" cy="1151204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Repentance—in the Greek</a:t>
            </a:r>
          </a:p>
        </p:txBody>
      </p:sp>
    </p:spTree>
    <p:extLst>
      <p:ext uri="{BB962C8B-B14F-4D97-AF65-F5344CB8AC3E}">
        <p14:creationId xmlns:p14="http://schemas.microsoft.com/office/powerpoint/2010/main" val="9569306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>
            <a:extLst>
              <a:ext uri="{FF2B5EF4-FFF2-40B4-BE49-F238E27FC236}">
                <a16:creationId xmlns:a16="http://schemas.microsoft.com/office/drawing/2014/main" id="{E980009D-6C36-4D86-9B47-A8E93161D6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2670" y="1603488"/>
            <a:ext cx="10746659" cy="216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70000"/>
              </a:lnSpc>
              <a:spcAft>
                <a:spcPts val="600"/>
              </a:spcAft>
            </a:pPr>
            <a:r>
              <a:rPr lang="en-US" alt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Pro-</a:t>
            </a:r>
            <a:r>
              <a:rPr lang="en-US" altLang="en-US" sz="2800" b="1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noeo</a:t>
            </a:r>
            <a:r>
              <a:rPr lang="en-US" alt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(the old man) before	Meta-</a:t>
            </a:r>
            <a:r>
              <a:rPr lang="en-US" altLang="en-US" sz="2800" b="1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noeo</a:t>
            </a:r>
            <a:r>
              <a:rPr lang="en-US" alt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(the new man) after</a:t>
            </a:r>
          </a:p>
          <a:p>
            <a:pPr>
              <a:lnSpc>
                <a:spcPct val="70000"/>
              </a:lnSpc>
              <a:spcAft>
                <a:spcPts val="600"/>
              </a:spcAft>
            </a:pPr>
            <a:r>
              <a:rPr lang="en-US" altLang="en-US" sz="2400" b="1" i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“Put of the old man”				     “Put on the new man”</a:t>
            </a:r>
          </a:p>
          <a:p>
            <a:pPr marL="342900" indent="-342900">
              <a:lnSpc>
                <a:spcPct val="7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Lying 					     Speak truth</a:t>
            </a:r>
          </a:p>
          <a:p>
            <a:pPr marL="342900" indent="-342900">
              <a:lnSpc>
                <a:spcPct val="7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Anger/wrath				     Anger and no sin, no place for devil</a:t>
            </a:r>
          </a:p>
          <a:p>
            <a:pPr marL="342900" indent="-342900">
              <a:lnSpc>
                <a:spcPct val="7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Stealing					     Honest work</a:t>
            </a:r>
          </a:p>
          <a:p>
            <a:pPr marL="342900" indent="-342900">
              <a:lnSpc>
                <a:spcPct val="7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Evil talking					     Edifying speech</a:t>
            </a:r>
          </a:p>
        </p:txBody>
      </p:sp>
      <p:sp>
        <p:nvSpPr>
          <p:cNvPr id="12" name="Google Shape;86;p14">
            <a:extLst>
              <a:ext uri="{FF2B5EF4-FFF2-40B4-BE49-F238E27FC236}">
                <a16:creationId xmlns:a16="http://schemas.microsoft.com/office/drawing/2014/main" id="{B4F6A453-B533-4EAD-A9C2-95BABA830E3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49677" y="452284"/>
            <a:ext cx="8843615" cy="1151204"/>
          </a:xfrm>
          <a:solidFill>
            <a:schemeClr val="tx1"/>
          </a:solidFill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Application of Repentance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11DED48-CB76-4ABE-A593-AAE0834519F8}"/>
              </a:ext>
            </a:extLst>
          </p:cNvPr>
          <p:cNvSpPr txBox="1"/>
          <p:nvPr/>
        </p:nvSpPr>
        <p:spPr>
          <a:xfrm>
            <a:off x="766618" y="4461159"/>
            <a:ext cx="1055716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2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29  Let no corrupt word proceed out of your mouth, but what is good for necessary edification, that it may impart grace to the hearers.</a:t>
            </a:r>
            <a:r>
              <a:rPr lang="en-US" sz="2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algn="just"/>
            <a:r>
              <a:rPr lang="en-US" sz="2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30  And do not grieve the Holy Spirit of God, by whom you were sealed for the day of redemption. </a:t>
            </a:r>
          </a:p>
        </p:txBody>
      </p:sp>
    </p:spTree>
    <p:extLst>
      <p:ext uri="{BB962C8B-B14F-4D97-AF65-F5344CB8AC3E}">
        <p14:creationId xmlns:p14="http://schemas.microsoft.com/office/powerpoint/2010/main" val="4923267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>
            <a:extLst>
              <a:ext uri="{FF2B5EF4-FFF2-40B4-BE49-F238E27FC236}">
                <a16:creationId xmlns:a16="http://schemas.microsoft.com/office/drawing/2014/main" id="{E980009D-6C36-4D86-9B47-A8E93161D6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701" y="1603488"/>
            <a:ext cx="11006172" cy="17235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lvl="1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Required by God</a:t>
            </a:r>
            <a:endParaRPr lang="en-US" alt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1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Defined by God</a:t>
            </a: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</a:t>
            </a:r>
          </a:p>
          <a:p>
            <a:pPr marL="342900" lvl="1" indent="-3429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Applied by God</a:t>
            </a:r>
          </a:p>
        </p:txBody>
      </p:sp>
      <p:sp>
        <p:nvSpPr>
          <p:cNvPr id="12" name="Google Shape;86;p14">
            <a:extLst>
              <a:ext uri="{FF2B5EF4-FFF2-40B4-BE49-F238E27FC236}">
                <a16:creationId xmlns:a16="http://schemas.microsoft.com/office/drawing/2014/main" id="{B4F6A453-B533-4EAD-A9C2-95BABA830E3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49677" y="452284"/>
            <a:ext cx="8843615" cy="1151204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Understanding Repentance</a:t>
            </a:r>
          </a:p>
        </p:txBody>
      </p:sp>
    </p:spTree>
    <p:extLst>
      <p:ext uri="{BB962C8B-B14F-4D97-AF65-F5344CB8AC3E}">
        <p14:creationId xmlns:p14="http://schemas.microsoft.com/office/powerpoint/2010/main" val="27336908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>
            <a:extLst>
              <a:ext uri="{FF2B5EF4-FFF2-40B4-BE49-F238E27FC236}">
                <a16:creationId xmlns:a16="http://schemas.microsoft.com/office/drawing/2014/main" id="{E980009D-6C36-4D86-9B47-A8E93161D6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2670" y="1603488"/>
            <a:ext cx="10746659" cy="2887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70000"/>
              </a:lnSpc>
              <a:spcAft>
                <a:spcPts val="600"/>
              </a:spcAft>
            </a:pPr>
            <a:r>
              <a:rPr lang="en-US" alt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Pro-</a:t>
            </a:r>
            <a:r>
              <a:rPr lang="en-US" altLang="en-US" sz="2800" b="1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noeo</a:t>
            </a:r>
            <a:r>
              <a:rPr lang="en-US" alt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(the old man) before	Meta-</a:t>
            </a:r>
            <a:r>
              <a:rPr lang="en-US" altLang="en-US" sz="2800" b="1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noeo</a:t>
            </a:r>
            <a:r>
              <a:rPr lang="en-US" alt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(the new man) after</a:t>
            </a:r>
          </a:p>
          <a:p>
            <a:pPr>
              <a:lnSpc>
                <a:spcPct val="70000"/>
              </a:lnSpc>
              <a:spcAft>
                <a:spcPts val="600"/>
              </a:spcAft>
            </a:pPr>
            <a:r>
              <a:rPr lang="en-US" altLang="en-US" sz="2400" b="1" i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“Put of the old man”				     “Put on the new man”</a:t>
            </a:r>
          </a:p>
          <a:p>
            <a:pPr marL="342900" indent="-342900">
              <a:lnSpc>
                <a:spcPct val="7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Lying 					     Speak truth</a:t>
            </a:r>
          </a:p>
          <a:p>
            <a:pPr marL="342900" indent="-342900">
              <a:lnSpc>
                <a:spcPct val="7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Anger/wrath				     Anger and no sin, no place for devil</a:t>
            </a:r>
          </a:p>
          <a:p>
            <a:pPr marL="342900" indent="-342900">
              <a:lnSpc>
                <a:spcPct val="7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Stealing					     Honest work</a:t>
            </a:r>
          </a:p>
          <a:p>
            <a:pPr marL="342900" indent="-342900">
              <a:lnSpc>
                <a:spcPct val="7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Evil talking					     Edifying speech</a:t>
            </a:r>
          </a:p>
          <a:p>
            <a:pPr marL="342900" indent="-342900">
              <a:lnSpc>
                <a:spcPct val="7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Bitterness					     Kindness</a:t>
            </a:r>
          </a:p>
          <a:p>
            <a:pPr marL="342900" indent="-342900">
              <a:lnSpc>
                <a:spcPct val="7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Unforgiving					     Forgiving</a:t>
            </a:r>
            <a:endParaRPr lang="en-US" altLang="en-US" sz="3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Google Shape;86;p14">
            <a:extLst>
              <a:ext uri="{FF2B5EF4-FFF2-40B4-BE49-F238E27FC236}">
                <a16:creationId xmlns:a16="http://schemas.microsoft.com/office/drawing/2014/main" id="{B4F6A453-B533-4EAD-A9C2-95BABA830E3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49677" y="452284"/>
            <a:ext cx="8843615" cy="1151204"/>
          </a:xfrm>
          <a:solidFill>
            <a:schemeClr val="tx1"/>
          </a:solidFill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Application of Repentance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11DED48-CB76-4ABE-A593-AAE0834519F8}"/>
              </a:ext>
            </a:extLst>
          </p:cNvPr>
          <p:cNvSpPr txBox="1"/>
          <p:nvPr/>
        </p:nvSpPr>
        <p:spPr>
          <a:xfrm>
            <a:off x="766618" y="4461159"/>
            <a:ext cx="10557164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31  Let all bitterness, wrath, anger, clamor, and evil speaking be put away from you, with all malice. </a:t>
            </a:r>
          </a:p>
          <a:p>
            <a:pPr algn="just"/>
            <a:r>
              <a:rPr lang="en-US" sz="2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32  And be kind to one another, tenderhearted</a:t>
            </a:r>
            <a:r>
              <a:rPr lang="en-US" sz="22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en-US" sz="2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2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forgiving one another, even as God in Christ forgave you. </a:t>
            </a:r>
          </a:p>
          <a:p>
            <a:pPr algn="just"/>
            <a:endParaRPr lang="en-US" sz="2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Continues in the next chapters!</a:t>
            </a:r>
          </a:p>
          <a:p>
            <a:pPr algn="just"/>
            <a:endParaRPr lang="en-US" sz="1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87665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746</Words>
  <Application>Microsoft Office PowerPoint</Application>
  <PresentationFormat>Widescreen</PresentationFormat>
  <Paragraphs>69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Cambria</vt:lpstr>
      <vt:lpstr>Office Theme</vt:lpstr>
      <vt:lpstr>Living a Changed Life</vt:lpstr>
      <vt:lpstr>Text—Eph. 4:21-24</vt:lpstr>
      <vt:lpstr>Looking at the Text</vt:lpstr>
      <vt:lpstr>Understanding Repentance</vt:lpstr>
      <vt:lpstr>Understanding Repentance</vt:lpstr>
      <vt:lpstr>Repentance—in the Greek</vt:lpstr>
      <vt:lpstr>Application of Repentance</vt:lpstr>
      <vt:lpstr>Understanding Repentance</vt:lpstr>
      <vt:lpstr>Application of Repentance</vt:lpstr>
      <vt:lpstr>Bow and Confess Him Today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Cindy Nelson</cp:lastModifiedBy>
  <cp:revision>396</cp:revision>
  <cp:lastPrinted>2019-10-27T10:46:19Z</cp:lastPrinted>
  <dcterms:modified xsi:type="dcterms:W3CDTF">2019-11-08T23:30:19Z</dcterms:modified>
</cp:coreProperties>
</file>