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1B26-AAC4-4092-A54E-6E87CC961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751BF-F279-4E58-9DF8-594119E63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125B1-DEEC-4ACA-A37B-83B34C90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8FFA-AD40-4B34-8F37-6CF8C7FCFA1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D6D0E-F840-4D10-8AC5-188BB4DD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EDFA-9293-4818-8D2E-CC3B4D4E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4D68-690C-4E3C-97AC-2DAE2672967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A7F8DA-3735-4EA8-8DC8-F2A973059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6AF0-DEBD-4F4B-8864-25044010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41BCC-7A34-4E86-B83F-0D708FFE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BB80-3F57-442B-BA61-4C5EFC6B5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85FC4-99E0-41A4-A92B-E55E2A21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8FFA-AD40-4B34-8F37-6CF8C7FCFA1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39B95-989C-4CF5-B4C0-F56BF99E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E659D-B390-472B-B3E5-DA564AB3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4D68-690C-4E3C-97AC-2DAE2672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2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31A1-3194-4822-9A32-AC9EA8A7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AF23E-C24E-4C72-B86A-8159A577C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314E-47B3-41A0-89CD-21C2616C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8FFA-AD40-4B34-8F37-6CF8C7FCFA1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E0D7E-FD7F-4C10-9DC6-140A0663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6C79F-6548-4CE8-B2BB-439CD818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4D68-690C-4E3C-97AC-2DAE2672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88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57FBD-F3FD-44E1-9810-A329B52DC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D98AD-EF69-448B-BDDE-97C5A4A43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93861-7436-4DF9-937C-1D8F12E5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8FFA-AD40-4B34-8F37-6CF8C7FCFA1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28F83-CAFA-49BB-81C4-928F195B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67611-05EB-4815-94EB-397566C9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4D68-690C-4E3C-97AC-2DAE2672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1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7D2046-457F-49F7-8B8C-330576FAF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CC5A-146B-45C2-BE8D-9363EE55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2176272"/>
            <a:ext cx="11902441" cy="4681728"/>
          </a:xfrm>
        </p:spPr>
        <p:txBody>
          <a:bodyPr/>
          <a:lstStyle>
            <a:lvl1pPr>
              <a:defRPr b="1"/>
            </a:lvl1pPr>
            <a:lvl2pPr marL="571500" indent="-228600">
              <a:buFont typeface="Calibri" panose="020F0502020204030204" pitchFamily="34" charset="0"/>
              <a:buChar char="−"/>
              <a:defRPr b="1">
                <a:solidFill>
                  <a:srgbClr val="00099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9409CD-9F19-479B-82E2-A1DEDCA1BC2A}"/>
              </a:ext>
            </a:extLst>
          </p:cNvPr>
          <p:cNvSpPr/>
          <p:nvPr userDrawn="1"/>
        </p:nvSpPr>
        <p:spPr>
          <a:xfrm>
            <a:off x="-1" y="1496291"/>
            <a:ext cx="12191999" cy="623454"/>
          </a:xfrm>
          <a:prstGeom prst="rect">
            <a:avLst/>
          </a:prstGeom>
          <a:solidFill>
            <a:srgbClr val="9A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BBD0F1-B8E4-40FE-88B2-DCEAC0F224A3}"/>
              </a:ext>
            </a:extLst>
          </p:cNvPr>
          <p:cNvSpPr/>
          <p:nvPr userDrawn="1"/>
        </p:nvSpPr>
        <p:spPr>
          <a:xfrm>
            <a:off x="65815" y="1521458"/>
            <a:ext cx="647249" cy="559012"/>
          </a:xfrm>
          <a:prstGeom prst="ellipse">
            <a:avLst/>
          </a:prstGeom>
          <a:solidFill>
            <a:srgbClr val="000990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CD406-462D-434A-B0F4-5594D470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6" y="1499616"/>
            <a:ext cx="11019231" cy="62179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171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003E7D-6C82-4EE6-B96B-5404347E0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CC5A-146B-45C2-BE8D-9363EE55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59972"/>
            <a:ext cx="10931237" cy="4447309"/>
          </a:xfrm>
        </p:spPr>
        <p:txBody>
          <a:bodyPr/>
          <a:lstStyle>
            <a:lvl1pPr>
              <a:defRPr b="1"/>
            </a:lvl1pPr>
            <a:lvl2pPr marL="571500" indent="-228600">
              <a:buFont typeface="Calibri" panose="020F0502020204030204" pitchFamily="34" charset="0"/>
              <a:buChar char="−"/>
              <a:defRPr b="1">
                <a:solidFill>
                  <a:srgbClr val="00099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97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66C6-360C-4E35-9A2B-22C6819C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94A05-D589-496E-BA95-660681B77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C772B-E8D3-4D18-8220-F94B8787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8FFA-AD40-4B34-8F37-6CF8C7FCFA1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17ED8-FC72-447C-88CD-D1CA07A3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B9716-6015-4A17-8CE3-812CF71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4D68-690C-4E3C-97AC-2DAE2672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60F0-7E78-42AC-BB83-7BF239BA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236F6-0F35-47FB-9F7E-B2B62B86C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68374-143E-4EB7-8C07-4AB107C87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FDCD5-7D42-45BD-AF0B-F5075097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8FFA-AD40-4B34-8F37-6CF8C7FCFA1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B9AC-F38E-481E-9483-AF62297C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9C08A-602D-4771-A059-90DE9A3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4D68-690C-4E3C-97AC-2DAE2672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36EE-0192-4F3E-A1DB-396CF155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199F3-F910-48A8-A99E-CEC825AF2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0A3F5-339F-4C00-84CD-E0A8857F5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D4A9A-057F-4A85-8658-6150D47F3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814FB-5071-42C7-AF74-5B26EAD4F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E0F76C-DE9D-49D2-BB0D-732EFD22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8FFA-AD40-4B34-8F37-6CF8C7FCFA1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B98A3-2E27-4D5B-A829-553FC9A9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296F0-EA51-4329-812C-2582613C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4D68-690C-4E3C-97AC-2DAE2672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AC92-C9E0-4560-922A-59E76DEA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EA866-1883-41A3-8507-9ACCB271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8FFA-AD40-4B34-8F37-6CF8C7FCFA1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0BFE-1D7E-425A-9B38-1ACCD71E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AF126-3A68-4387-8F23-95574780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4D68-690C-4E3C-97AC-2DAE2672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7CC58-DDE4-4C91-BE58-C19DAB39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8FFA-AD40-4B34-8F37-6CF8C7FCFA1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1CDD7-B5BE-4AA7-A735-A2ED690E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AC5CE-54D9-4AB3-93D0-FAEECA6A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4D68-690C-4E3C-97AC-2DAE2672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3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FBF7-A4E8-471E-BA9B-4C7B3A99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0D76-D9AD-4696-AA63-9CAF61FA6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2BFCB-E554-47EB-9101-CE7307756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EA95-B7CD-455E-B679-B8412D4A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8FFA-AD40-4B34-8F37-6CF8C7FCFA1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20995-FEB0-4C60-8977-F096B0A7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8C209-DE40-4C57-8D7C-9B5D13F2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4D68-690C-4E3C-97AC-2DAE2672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51C82-4C6B-4388-A5AE-EC29CAEB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24AEF-8F55-4BD0-9547-88E385BC4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143C6-A8E7-4F25-927A-5ABDAFECA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8FFA-AD40-4B34-8F37-6CF8C7FCFA1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6033E-7FC8-41C2-BB6B-397955CA4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BCFC6-56A4-42FB-82F7-40D9A568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4D68-690C-4E3C-97AC-2DAE2672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9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ld building&#10;&#10;Description automatically generated">
            <a:extLst>
              <a:ext uri="{FF2B5EF4-FFF2-40B4-BE49-F238E27FC236}">
                <a16:creationId xmlns:a16="http://schemas.microsoft.com/office/drawing/2014/main" id="{F3F40D34-AC97-4795-BB1C-44CA419FD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B8123B-FCB2-42D1-9139-123F009F3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D5FA0-FDF7-4831-A999-838C71512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2176272"/>
            <a:ext cx="12045696" cy="46817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The Baptist church teaches:</a:t>
            </a:r>
            <a:endParaRPr lang="en-US" sz="4000" dirty="0"/>
          </a:p>
          <a:p>
            <a:pPr lvl="1">
              <a:lnSpc>
                <a:spcPct val="95000"/>
              </a:lnSpc>
            </a:pPr>
            <a:r>
              <a:rPr lang="en-US" dirty="0"/>
              <a:t>While baptism is important, it is not essential to one’s salvation from sin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Baptism is a “Church Ordinance”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Before baptism, one is to confess, “I believe that God for Christ’s sake has pardoned my sin.”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Baptism is necessary in order to be accepted into the Baptist Church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The thief on the cross was not baptized to be saved, thus baptism is not essential to one’s salvation </a:t>
            </a:r>
            <a:endParaRPr lang="en-US" sz="3600" dirty="0"/>
          </a:p>
          <a:p>
            <a:pPr>
              <a:lnSpc>
                <a:spcPct val="95000"/>
              </a:lnSpc>
            </a:pPr>
            <a:r>
              <a:rPr lang="en-US" dirty="0"/>
              <a:t>The Bible teaches:</a:t>
            </a:r>
            <a:endParaRPr lang="en-US" sz="4000" dirty="0"/>
          </a:p>
          <a:p>
            <a:pPr lvl="1">
              <a:lnSpc>
                <a:spcPct val="95000"/>
              </a:lnSpc>
            </a:pPr>
            <a:r>
              <a:rPr lang="en-US" dirty="0"/>
              <a:t>One must do the will of God in order to enter heaven (Matt. 7:21-23)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In Jesus’ day, some “rejected the will of God…not having been baptized” (Luke 7:30)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Baptism is a topic authorized by God and His Word, not man or a church (Matt. 21:25)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Baptism precedes and is essential to salvation from sin (Mk. 16:16; Acts 2:38; 22:16; Ro. 6:3-17; 1 Pet. 3:21)</a:t>
            </a:r>
            <a:endParaRPr lang="en-US" sz="3000" dirty="0"/>
          </a:p>
          <a:p>
            <a:pPr lvl="1">
              <a:lnSpc>
                <a:spcPct val="95000"/>
              </a:lnSpc>
            </a:pPr>
            <a:r>
              <a:rPr lang="en-US" dirty="0"/>
              <a:t>Baptism is the only way “into Christ” (Rom. 6:3; Gal. 3:27)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Baptism is required to be a Christian (1 Cor. 1:12-13; Matt. 28:19-20)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The thief on the cross did not live under the covenant that requires baptism for salvation (Heb. 9:15-17).  Jesus had the power to forgive sins of whomever He wished before His death (Mark 2:10).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68872-6F57-4329-A75E-32443BA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Doctrine of the Non-Essentiality of Baptism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FBEC6-EC77-4ACB-8586-349E0964D12E}"/>
              </a:ext>
            </a:extLst>
          </p:cNvPr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#9</a:t>
            </a:r>
          </a:p>
        </p:txBody>
      </p:sp>
    </p:spTree>
    <p:extLst>
      <p:ext uri="{BB962C8B-B14F-4D97-AF65-F5344CB8AC3E}">
        <p14:creationId xmlns:p14="http://schemas.microsoft.com/office/powerpoint/2010/main" val="9277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D5FA0-FDF7-4831-A999-838C715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Baptist church teaches:</a:t>
            </a:r>
            <a:endParaRPr lang="en-US" sz="4000" dirty="0"/>
          </a:p>
          <a:p>
            <a:pPr lvl="1"/>
            <a:r>
              <a:rPr lang="en-US" dirty="0"/>
              <a:t>John Calvin’s doctrine of perseverance of the saints, or “once saved, always saved”</a:t>
            </a:r>
            <a:endParaRPr lang="en-US" sz="3600" dirty="0"/>
          </a:p>
          <a:p>
            <a:pPr lvl="1"/>
            <a:r>
              <a:rPr lang="en-US" dirty="0"/>
              <a:t>A saved person can never so sin as to be lost</a:t>
            </a:r>
            <a:endParaRPr lang="en-US" sz="3600" dirty="0"/>
          </a:p>
          <a:p>
            <a:pPr lvl="1"/>
            <a:r>
              <a:rPr lang="en-US" dirty="0"/>
              <a:t>Anyone who falls away is said not to have had “saving faith” to begin with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Initial salvation from sins is conditional (Acts 2:37-38; 16:31; 17:30; 22:16)</a:t>
            </a:r>
            <a:endParaRPr lang="en-US" sz="3600" dirty="0"/>
          </a:p>
          <a:p>
            <a:pPr lvl="1"/>
            <a:r>
              <a:rPr lang="en-US" dirty="0"/>
              <a:t>Continuing salvation from sins is conditional (1 John 1:5-10; 2 Pet. 1:5-11)</a:t>
            </a:r>
            <a:endParaRPr lang="en-US" sz="3600" dirty="0"/>
          </a:p>
          <a:p>
            <a:pPr lvl="1"/>
            <a:r>
              <a:rPr lang="en-US" dirty="0"/>
              <a:t>A Christian can “fall from grace” (Gal. 5:4)</a:t>
            </a:r>
            <a:endParaRPr lang="en-US" sz="3600" dirty="0"/>
          </a:p>
          <a:p>
            <a:pPr lvl="1"/>
            <a:r>
              <a:rPr lang="en-US" dirty="0"/>
              <a:t>A Christian can “fall away” (Heb. 6:4-6)</a:t>
            </a:r>
            <a:endParaRPr lang="en-US" sz="3600" dirty="0"/>
          </a:p>
          <a:p>
            <a:pPr lvl="1"/>
            <a:r>
              <a:rPr lang="en-US" dirty="0"/>
              <a:t>A Christian can be “entangled” in the world and “overcome” (2 Pet. 2:20-22)</a:t>
            </a:r>
            <a:endParaRPr lang="en-US" sz="3600" dirty="0"/>
          </a:p>
          <a:p>
            <a:pPr lvl="1"/>
            <a:r>
              <a:rPr lang="en-US" dirty="0"/>
              <a:t>A Christian can “wander from the truth” into eternal “death” (Jas. 5:19-20)</a:t>
            </a:r>
            <a:endParaRPr lang="en-US" sz="3600" dirty="0"/>
          </a:p>
          <a:p>
            <a:pPr lvl="1"/>
            <a:r>
              <a:rPr lang="en-US" dirty="0"/>
              <a:t>Numerous warnings are issued to Christians about:</a:t>
            </a:r>
            <a:endParaRPr lang="en-US" sz="3600" dirty="0"/>
          </a:p>
          <a:p>
            <a:pPr marL="914400" lvl="2"/>
            <a:r>
              <a:rPr lang="en-US" sz="2400" dirty="0">
                <a:solidFill>
                  <a:srgbClr val="000990"/>
                </a:solidFill>
              </a:rPr>
              <a:t>Developing a heart of unbelief (Heb. 3:12)</a:t>
            </a:r>
            <a:endParaRPr lang="en-US" sz="3800" dirty="0">
              <a:solidFill>
                <a:srgbClr val="000990"/>
              </a:solidFill>
            </a:endParaRPr>
          </a:p>
          <a:p>
            <a:pPr marL="914400" lvl="2"/>
            <a:r>
              <a:rPr lang="en-US" sz="2400" dirty="0">
                <a:solidFill>
                  <a:srgbClr val="000990"/>
                </a:solidFill>
              </a:rPr>
              <a:t>Departing from the living God (Heb. 3:12)</a:t>
            </a:r>
            <a:endParaRPr lang="en-US" sz="3800" dirty="0">
              <a:solidFill>
                <a:srgbClr val="000990"/>
              </a:solidFill>
            </a:endParaRPr>
          </a:p>
          <a:p>
            <a:pPr marL="914400" lvl="2"/>
            <a:r>
              <a:rPr lang="en-US" sz="2400" dirty="0">
                <a:solidFill>
                  <a:srgbClr val="000990"/>
                </a:solidFill>
              </a:rPr>
              <a:t>Stumbling and falling (2 Pet. 1:10; 1 Cor. 10:12)</a:t>
            </a:r>
            <a:endParaRPr lang="en-US" sz="3800" dirty="0">
              <a:solidFill>
                <a:srgbClr val="000990"/>
              </a:solidFill>
            </a:endParaRPr>
          </a:p>
          <a:p>
            <a:pPr marL="914400" lvl="2"/>
            <a:r>
              <a:rPr lang="en-US" sz="2400" dirty="0">
                <a:solidFill>
                  <a:srgbClr val="000990"/>
                </a:solidFill>
              </a:rPr>
              <a:t>Willfully sinning unto eternal judgment (Heb. 10:26-31)</a:t>
            </a:r>
            <a:endParaRPr lang="en-US" sz="3000" dirty="0">
              <a:solidFill>
                <a:srgbClr val="00099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68872-6F57-4329-A75E-32443BA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Doctrine of Perseverance of the Saints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FBEC6-EC77-4ACB-8586-349E0964D12E}"/>
              </a:ext>
            </a:extLst>
          </p:cNvPr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13586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DDA7C-FABB-4046-88D9-2CBAF05CE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70" y="1859972"/>
            <a:ext cx="9385465" cy="4447309"/>
          </a:xfrm>
        </p:spPr>
        <p:txBody>
          <a:bodyPr/>
          <a:lstStyle/>
          <a:p>
            <a:pPr marL="347663" indent="-347663">
              <a:lnSpc>
                <a:spcPct val="100000"/>
              </a:lnSpc>
            </a:pPr>
            <a:r>
              <a:rPr lang="en-US" dirty="0"/>
              <a:t>Believe Jesus is God’s Son – John 20:30-31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Repent of your sins and turn to God – Acts 17:30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Confess your faith in Jesus – Romans 10:9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marL="914400" lvl="1" indent="-338138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914400" lvl="1" indent="-338138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914400" lvl="1" indent="-338138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Serve faithfully in His kingdom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352762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D5FA0-FDF7-4831-A999-838C715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Baptist church is the largest Protestant denomination in the U.S.</a:t>
            </a:r>
            <a:endParaRPr lang="en-US" sz="4000" dirty="0"/>
          </a:p>
          <a:p>
            <a:r>
              <a:rPr lang="en-US" dirty="0"/>
              <a:t>The Baptist church began in 1607 in England</a:t>
            </a:r>
            <a:endParaRPr lang="en-US" sz="4000" dirty="0"/>
          </a:p>
          <a:p>
            <a:r>
              <a:rPr lang="en-US" dirty="0"/>
              <a:t>The Baptist church was started by John Smyth</a:t>
            </a:r>
          </a:p>
          <a:p>
            <a:r>
              <a:rPr lang="en-US" dirty="0"/>
              <a:t>The Baptist church was first called “Anabaptists”</a:t>
            </a:r>
            <a:endParaRPr lang="en-US" sz="3800" dirty="0"/>
          </a:p>
          <a:p>
            <a:r>
              <a:rPr lang="en-US" dirty="0"/>
              <a:t>The Baptist church came to America in 1639: Roger Williams in Providence, RI</a:t>
            </a:r>
          </a:p>
          <a:p>
            <a:r>
              <a:rPr lang="en-US" dirty="0"/>
              <a:t>Today there are about 100 different branches of the Baptist church</a:t>
            </a:r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The church was founded by Jesus Christ (Matt. 16:18; Acts 20:28)</a:t>
            </a:r>
            <a:endParaRPr lang="en-US" sz="3600" dirty="0"/>
          </a:p>
          <a:p>
            <a:pPr lvl="1"/>
            <a:r>
              <a:rPr lang="en-US" dirty="0"/>
              <a:t>The church was established on Pentecost in A.D. 33 in Acts 2</a:t>
            </a:r>
            <a:endParaRPr lang="en-US" sz="3600" dirty="0"/>
          </a:p>
          <a:p>
            <a:pPr lvl="1"/>
            <a:r>
              <a:rPr lang="en-US" dirty="0"/>
              <a:t>The church was established in Jerusalem by power of the Holy Spirit</a:t>
            </a:r>
            <a:endParaRPr lang="en-US" sz="3600" dirty="0"/>
          </a:p>
          <a:p>
            <a:pPr lvl="1"/>
            <a:r>
              <a:rPr lang="en-US" dirty="0"/>
              <a:t>No human institution could be the New Testament church (Matt. 15:13)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68872-6F57-4329-A75E-32443BA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 of the Church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FBEC6-EC77-4ACB-8586-349E0964D12E}"/>
              </a:ext>
            </a:extLst>
          </p:cNvPr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25654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D5FA0-FDF7-4831-A999-838C715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Baptist church calls themselves the “Baptist Church” </a:t>
            </a:r>
          </a:p>
          <a:p>
            <a:r>
              <a:rPr lang="en-US" dirty="0"/>
              <a:t>The Baptist church calls its members “Baptists”</a:t>
            </a:r>
            <a:endParaRPr lang="en-US" sz="4000" dirty="0"/>
          </a:p>
          <a:p>
            <a:r>
              <a:rPr lang="en-US" dirty="0"/>
              <a:t>The word “Baptist” is used 15 x’s in N.T. to refer to Jesus’ forerunner, John </a:t>
            </a:r>
            <a:endParaRPr lang="en-US" sz="4000" dirty="0"/>
          </a:p>
          <a:p>
            <a:pPr lvl="1"/>
            <a:r>
              <a:rPr lang="en-US" dirty="0"/>
              <a:t>The church was not started by John, designed by John, purchased by John, etc.</a:t>
            </a:r>
            <a:endParaRPr lang="en-US" sz="3600" dirty="0"/>
          </a:p>
          <a:p>
            <a:pPr lvl="1"/>
            <a:r>
              <a:rPr lang="en-US" dirty="0"/>
              <a:t>There is NO connection between modern Baptists and Jesus’ forerunner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Disciples of Christ were called “Christians” (Acts 11:26)</a:t>
            </a:r>
            <a:endParaRPr lang="en-US" sz="3600" dirty="0"/>
          </a:p>
          <a:p>
            <a:pPr lvl="1"/>
            <a:r>
              <a:rPr lang="en-US" dirty="0"/>
              <a:t>Born again people were suffering for the name “Christian” (1 Pet. 1:22-23; 4:16)</a:t>
            </a:r>
            <a:endParaRPr lang="en-US" sz="3600" dirty="0"/>
          </a:p>
          <a:p>
            <a:pPr lvl="1"/>
            <a:r>
              <a:rPr lang="en-US" dirty="0"/>
              <a:t>Never is the N.T. church called the “Baptist Church” </a:t>
            </a:r>
          </a:p>
          <a:p>
            <a:pPr lvl="1"/>
            <a:r>
              <a:rPr lang="en-US" dirty="0"/>
              <a:t>Never is any follower of Christ identified in the N.T. as a “Baptist Christian” or any other kind of hyphenated Christian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68872-6F57-4329-A75E-32443BA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Name of the Church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FBEC6-EC77-4ACB-8586-349E0964D12E}"/>
              </a:ext>
            </a:extLst>
          </p:cNvPr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1899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D5FA0-FDF7-4831-A999-838C715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Baptist church follows a statement of faith, which has 18 articles of faith.</a:t>
            </a:r>
            <a:endParaRPr lang="en-US" sz="4000" dirty="0"/>
          </a:p>
          <a:p>
            <a:r>
              <a:rPr lang="en-US" dirty="0"/>
              <a:t>The Baptist church uses a “Baptist Church Manual,” which contains “the nature, officers, doctrines, ordinances, government, discipline, and duties of a Baptist church organization.”</a:t>
            </a:r>
            <a:endParaRPr lang="en-US" sz="40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Scripture makes followers of Christ “complete” (2 Tim. 3:16-17)</a:t>
            </a:r>
            <a:endParaRPr lang="en-US" sz="3600" dirty="0"/>
          </a:p>
          <a:p>
            <a:pPr lvl="1"/>
            <a:r>
              <a:rPr lang="en-US" dirty="0"/>
              <a:t>Scripture supplies man with “all things” needed to serve the Lord (2 Pet. 1:3)</a:t>
            </a:r>
            <a:endParaRPr lang="en-US" sz="3600" dirty="0"/>
          </a:p>
          <a:p>
            <a:pPr lvl="1"/>
            <a:r>
              <a:rPr lang="en-US" dirty="0"/>
              <a:t>Scripture teaches to not add to or take from God’s Word (Rev. 22:18-19)</a:t>
            </a:r>
            <a:endParaRPr lang="en-US" sz="3600" dirty="0"/>
          </a:p>
          <a:p>
            <a:pPr lvl="1"/>
            <a:r>
              <a:rPr lang="en-US" dirty="0"/>
              <a:t>Scripture warns of following the doctrines of men (Matt. 15:8-9)</a:t>
            </a:r>
            <a:endParaRPr lang="en-US" sz="3600" dirty="0"/>
          </a:p>
          <a:p>
            <a:pPr lvl="1"/>
            <a:r>
              <a:rPr lang="en-US" dirty="0"/>
              <a:t>If a “statement of faith” says more than the Bible, it says too much; if it says less than the Bible, it says too little; if it says same as Bible, it’s not needed, as we have the Bible.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68872-6F57-4329-A75E-32443BA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“Creed” of the Church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FBEC6-EC77-4ACB-8586-349E0964D12E}"/>
              </a:ext>
            </a:extLst>
          </p:cNvPr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6143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D5FA0-FDF7-4831-A999-838C715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Baptist church utilizes a “Convention” organization</a:t>
            </a:r>
            <a:endParaRPr lang="en-US" sz="4000" dirty="0"/>
          </a:p>
          <a:p>
            <a:pPr lvl="1"/>
            <a:r>
              <a:rPr lang="en-US" dirty="0"/>
              <a:t>A church that identifies as “Baptist” agrees to cooperate with the Convention’s purpose, missions and ministries, and to provide regular financial support for the Convention’s work</a:t>
            </a:r>
            <a:endParaRPr lang="en-US" sz="3600" dirty="0"/>
          </a:p>
          <a:p>
            <a:pPr lvl="1"/>
            <a:r>
              <a:rPr lang="en-US" dirty="0"/>
              <a:t>The Convention defines qualifications by which churches are identified as cooperating churches</a:t>
            </a:r>
            <a:endParaRPr lang="en-US" sz="3600" dirty="0"/>
          </a:p>
          <a:p>
            <a:pPr lvl="1"/>
            <a:r>
              <a:rPr lang="en-US" dirty="0"/>
              <a:t>Congregations have a “Pastor” who is in charge of the congregation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There is no body or group above the local congregation of the N.T church</a:t>
            </a:r>
            <a:endParaRPr lang="en-US" sz="3600" dirty="0"/>
          </a:p>
          <a:p>
            <a:pPr lvl="1"/>
            <a:r>
              <a:rPr lang="en-US" dirty="0"/>
              <a:t>Congregations of the N.T. church are autonomous, i.e., self-governing</a:t>
            </a:r>
            <a:endParaRPr lang="en-US" sz="3600" dirty="0"/>
          </a:p>
          <a:p>
            <a:pPr lvl="1"/>
            <a:r>
              <a:rPr lang="en-US" dirty="0"/>
              <a:t>Individual congregations have a plurality bishops and deacons (Phil. 1:1)</a:t>
            </a:r>
            <a:endParaRPr lang="en-US" sz="3600" dirty="0"/>
          </a:p>
          <a:p>
            <a:pPr lvl="1"/>
            <a:r>
              <a:rPr lang="en-US" dirty="0"/>
              <a:t>Bishops, elders, pastors and overseers are the same (Acts 20:28; 1 Pet. 5:2)</a:t>
            </a:r>
            <a:endParaRPr lang="en-US" sz="3600" dirty="0"/>
          </a:p>
          <a:p>
            <a:pPr lvl="1"/>
            <a:r>
              <a:rPr lang="en-US" dirty="0"/>
              <a:t>Elders are to be “appointed in every church” (Acts 14:23; cf. Tit. 1:5)</a:t>
            </a:r>
            <a:endParaRPr lang="en-US" sz="3600" dirty="0"/>
          </a:p>
          <a:p>
            <a:pPr lvl="1"/>
            <a:r>
              <a:rPr lang="en-US" dirty="0"/>
              <a:t>There is no Biblical place for one man (a “pastor”) to rule or lead a church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68872-6F57-4329-A75E-32443BA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Organization of the Church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FBEC6-EC77-4ACB-8586-349E0964D12E}"/>
              </a:ext>
            </a:extLst>
          </p:cNvPr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38472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D5FA0-FDF7-4831-A999-838C715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Baptist church:</a:t>
            </a:r>
            <a:endParaRPr lang="en-US" sz="4000" dirty="0"/>
          </a:p>
          <a:p>
            <a:pPr lvl="1"/>
            <a:r>
              <a:rPr lang="en-US" dirty="0"/>
              <a:t>Utilizes choirs in the worship assemblies who sing for and to the congregation</a:t>
            </a:r>
            <a:endParaRPr lang="en-US" sz="3600" dirty="0"/>
          </a:p>
          <a:p>
            <a:pPr lvl="1"/>
            <a:r>
              <a:rPr lang="en-US" dirty="0"/>
              <a:t>Instruments of music in the worship assemblies, like organs, pianos, drums, guitars, etc.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God is seeking for true worshipers who worship according to His truth (John 4:23-24)</a:t>
            </a:r>
            <a:endParaRPr lang="en-US" sz="3600" dirty="0"/>
          </a:p>
          <a:p>
            <a:pPr lvl="1"/>
            <a:r>
              <a:rPr lang="en-US" dirty="0"/>
              <a:t>“The Word of Christ” must be that which dictates our worship (Col. 3:16-17)</a:t>
            </a:r>
            <a:endParaRPr lang="en-US" sz="3600" dirty="0"/>
          </a:p>
          <a:p>
            <a:pPr lvl="1"/>
            <a:r>
              <a:rPr lang="en-US" dirty="0"/>
              <a:t>Worshipers are to “speak to one another in psalms and hymns and spiritual songs” (Eph. 5:19), and “teach and admonish one another in psalms and hymns and spiritual songs” (Col. 3:16)</a:t>
            </a:r>
            <a:endParaRPr lang="en-US" sz="3600" dirty="0"/>
          </a:p>
          <a:p>
            <a:pPr lvl="1"/>
            <a:r>
              <a:rPr lang="en-US" dirty="0"/>
              <a:t>The reciprocal pronoun “one another” specifies everyone participating </a:t>
            </a:r>
            <a:endParaRPr lang="en-US" sz="3600" dirty="0"/>
          </a:p>
          <a:p>
            <a:pPr lvl="1"/>
            <a:r>
              <a:rPr lang="en-US" dirty="0"/>
              <a:t>Worshipers are to sing with only the accompanying instrument specified by God—our hearts (Eph. 5:19; Col. 3:16)</a:t>
            </a:r>
            <a:endParaRPr lang="en-US" sz="3600" dirty="0"/>
          </a:p>
          <a:p>
            <a:pPr lvl="1"/>
            <a:r>
              <a:rPr lang="en-US" dirty="0"/>
              <a:t>By specifying “singing,” God automatically excluded any other type of music in N.T. worship</a:t>
            </a:r>
            <a:endParaRPr lang="en-US" sz="3600" dirty="0"/>
          </a:p>
          <a:p>
            <a:pPr lvl="1"/>
            <a:r>
              <a:rPr lang="en-US" dirty="0"/>
              <a:t>The N.T. is silent on the use of mechanical instruments in worship, giving us no authority to use them in our worship—we must not add to or take from!</a:t>
            </a:r>
            <a:endParaRPr lang="en-US" sz="9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68872-6F57-4329-A75E-32443BA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Music in the Worship of the Church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FBEC6-EC77-4ACB-8586-349E0964D12E}"/>
              </a:ext>
            </a:extLst>
          </p:cNvPr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11312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D5FA0-FDF7-4831-A999-838C715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Baptist church:</a:t>
            </a:r>
            <a:endParaRPr lang="en-US" sz="4000" dirty="0"/>
          </a:p>
          <a:p>
            <a:pPr lvl="1"/>
            <a:r>
              <a:rPr lang="en-US" dirty="0"/>
              <a:t>Congregations are given the option as to when and how often they serve Communion </a:t>
            </a:r>
            <a:endParaRPr lang="en-US" sz="3600" dirty="0"/>
          </a:p>
          <a:p>
            <a:pPr lvl="1"/>
            <a:r>
              <a:rPr lang="en-US" dirty="0"/>
              <a:t>Almost all congregations serve it quarterly (majority) or monthly</a:t>
            </a:r>
            <a:endParaRPr lang="en-US" sz="3600" dirty="0"/>
          </a:p>
          <a:p>
            <a:pPr lvl="1"/>
            <a:r>
              <a:rPr lang="en-US" dirty="0"/>
              <a:t>Others serve it at a frequency determined by the “pastor”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The N.T. church, by instruction, came together every first day of the week (1 Cor. 16:1-2; cf. Acts 20:7)</a:t>
            </a:r>
            <a:endParaRPr lang="en-US" sz="3600" dirty="0"/>
          </a:p>
          <a:p>
            <a:pPr lvl="1"/>
            <a:r>
              <a:rPr lang="en-US" dirty="0"/>
              <a:t>The N.T. church, by instruction, came together for the purpose of eating the Lord’s Supper (1 Cor. 11:17-20)</a:t>
            </a:r>
            <a:endParaRPr lang="en-US" sz="3600" dirty="0"/>
          </a:p>
          <a:p>
            <a:pPr lvl="1"/>
            <a:r>
              <a:rPr lang="en-US" dirty="0"/>
              <a:t>The N.T. church partook of the Lord’s Supper every first day of the week, as instructed by the Lord (Acts 20:7)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68872-6F57-4329-A75E-32443BA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Practice of the Lord’s Supper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FBEC6-EC77-4ACB-8586-349E0964D12E}"/>
              </a:ext>
            </a:extLst>
          </p:cNvPr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27484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D5FA0-FDF7-4831-A999-838C715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Baptist church:</a:t>
            </a:r>
            <a:endParaRPr lang="en-US" sz="4000" dirty="0"/>
          </a:p>
          <a:p>
            <a:pPr lvl="1"/>
            <a:r>
              <a:rPr lang="en-US" dirty="0"/>
              <a:t>Practices receiving one into membership only by a vote of the members</a:t>
            </a:r>
            <a:endParaRPr lang="en-US" sz="3600" dirty="0"/>
          </a:p>
          <a:p>
            <a:pPr lvl="1"/>
            <a:r>
              <a:rPr lang="en-US" dirty="0"/>
              <a:t>Candidates make a statement, give their experience and a vote is taken</a:t>
            </a:r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The Lord adds the saved to His church (Acts 2:41-47)</a:t>
            </a:r>
            <a:endParaRPr lang="en-US" sz="3600" dirty="0"/>
          </a:p>
          <a:p>
            <a:pPr lvl="1"/>
            <a:r>
              <a:rPr lang="en-US" dirty="0"/>
              <a:t>All members are to be subject to the elders of the local congregation (Heb. 13:17)</a:t>
            </a:r>
            <a:endParaRPr lang="en-US" sz="3600" dirty="0"/>
          </a:p>
          <a:p>
            <a:pPr lvl="1"/>
            <a:r>
              <a:rPr lang="en-US" dirty="0"/>
              <a:t>There is no Biblical authority (or Biblical example) of voting on membership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68872-6F57-4329-A75E-32443BA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Practice of Church Voting for Membership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FBEC6-EC77-4ACB-8586-349E0964D12E}"/>
              </a:ext>
            </a:extLst>
          </p:cNvPr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2536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D5FA0-FDF7-4831-A999-838C715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Baptist church teaches:</a:t>
            </a:r>
            <a:endParaRPr lang="en-US" sz="4000" dirty="0"/>
          </a:p>
          <a:p>
            <a:pPr lvl="1"/>
            <a:r>
              <a:rPr lang="en-US" dirty="0"/>
              <a:t>Justification (i.e., salvation) is “solely through faith in Christ”</a:t>
            </a:r>
            <a:endParaRPr lang="en-US" sz="3600" dirty="0"/>
          </a:p>
          <a:p>
            <a:pPr lvl="1"/>
            <a:r>
              <a:rPr lang="en-US" dirty="0"/>
              <a:t>One is saved by faith when he accepts Jesus as his personal Savior and asks Jesus to come into his heart and forgive him (in “The Sinner’s Prayer”)</a:t>
            </a:r>
            <a:endParaRPr lang="en-US" sz="3600" dirty="0"/>
          </a:p>
          <a:p>
            <a:pPr lvl="1"/>
            <a:r>
              <a:rPr lang="en-US" dirty="0"/>
              <a:t>Repentance comes before faith, and one is saved at the point of faith </a:t>
            </a:r>
            <a:endParaRPr lang="en-US" sz="3600" dirty="0"/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dirty="0"/>
              <a:t>One is saved by faith (Eph. 2:8)</a:t>
            </a:r>
            <a:endParaRPr lang="en-US" sz="3600" dirty="0"/>
          </a:p>
          <a:p>
            <a:pPr lvl="1"/>
            <a:r>
              <a:rPr lang="en-US" dirty="0"/>
              <a:t>One is not saved by faith alone (Jas. 2:14-26)</a:t>
            </a:r>
            <a:endParaRPr lang="en-US" sz="3600" dirty="0"/>
          </a:p>
          <a:p>
            <a:pPr lvl="1"/>
            <a:r>
              <a:rPr lang="en-US" dirty="0"/>
              <a:t>One is saved when his faith obeys God’s will (Heb. 5:9; Mt. 7:21; Rom. 6:17)</a:t>
            </a:r>
            <a:endParaRPr lang="en-US" sz="3600" dirty="0"/>
          </a:p>
          <a:p>
            <a:pPr lvl="1"/>
            <a:r>
              <a:rPr lang="en-US" dirty="0"/>
              <a:t>Biblical faith is an obedient faith (John 3:36; Heb. 3:18-19)</a:t>
            </a:r>
            <a:endParaRPr lang="en-US" sz="3600" dirty="0"/>
          </a:p>
          <a:p>
            <a:pPr lvl="1"/>
            <a:r>
              <a:rPr lang="en-US" dirty="0"/>
              <a:t>The decision to turn from sin (repentance) can only logically come after one learns of the price of sin paid by Jesus and believes it (Acts 2:22-38)</a:t>
            </a:r>
            <a:endParaRPr lang="en-US" sz="3600" dirty="0"/>
          </a:p>
          <a:p>
            <a:pPr lvl="1"/>
            <a:r>
              <a:rPr lang="en-US" dirty="0"/>
              <a:t>There are requirements after one’s initial faith (Mark 16:16; Rom. 10:13-17)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68872-6F57-4329-A75E-32443BA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Doctrine of Faith Alone &amp; the Sinner’s Prayer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FBEC6-EC77-4ACB-8586-349E0964D12E}"/>
              </a:ext>
            </a:extLst>
          </p:cNvPr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12519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1791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The Origin of the Church</vt:lpstr>
      <vt:lpstr>The Name of the Church</vt:lpstr>
      <vt:lpstr>The “Creed” of the Church</vt:lpstr>
      <vt:lpstr>The Organization of the Church</vt:lpstr>
      <vt:lpstr>The Music in the Worship of the Church</vt:lpstr>
      <vt:lpstr>The Practice of the Lord’s Supper</vt:lpstr>
      <vt:lpstr>The Practice of Church Voting for Membership</vt:lpstr>
      <vt:lpstr>The Doctrine of Faith Alone &amp; the Sinner’s Prayer</vt:lpstr>
      <vt:lpstr>The Doctrine of the Non-Essentiality of Baptism </vt:lpstr>
      <vt:lpstr>The Doctrine of Perseverance of the Saints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</cp:revision>
  <dcterms:created xsi:type="dcterms:W3CDTF">2019-10-18T01:30:34Z</dcterms:created>
  <dcterms:modified xsi:type="dcterms:W3CDTF">2019-10-20T19:54:37Z</dcterms:modified>
</cp:coreProperties>
</file>