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1440" r:id="rId2"/>
    <p:sldId id="2173" r:id="rId3"/>
    <p:sldId id="2194" r:id="rId4"/>
    <p:sldId id="2204" r:id="rId5"/>
    <p:sldId id="2216" r:id="rId6"/>
    <p:sldId id="2220" r:id="rId7"/>
    <p:sldId id="2234" r:id="rId8"/>
    <p:sldId id="2244" r:id="rId9"/>
    <p:sldId id="2250" r:id="rId10"/>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08" userDrawn="1">
          <p15:clr>
            <a:srgbClr val="A4A3A4"/>
          </p15:clr>
        </p15:guide>
        <p15:guide id="2" pos="38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4C40"/>
    <a:srgbClr val="A94D0F"/>
    <a:srgbClr val="BA6048"/>
    <a:srgbClr val="9E3C32"/>
    <a:srgbClr val="AD6855"/>
    <a:srgbClr val="A4795E"/>
    <a:srgbClr val="BA71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44" autoAdjust="0"/>
    <p:restoredTop sz="91885" autoAdjust="0"/>
  </p:normalViewPr>
  <p:slideViewPr>
    <p:cSldViewPr snapToGrid="0">
      <p:cViewPr varScale="1">
        <p:scale>
          <a:sx n="101" d="100"/>
          <a:sy n="101" d="100"/>
        </p:scale>
        <p:origin x="1380" y="108"/>
      </p:cViewPr>
      <p:guideLst>
        <p:guide orient="horz" pos="2208"/>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0501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05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7416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26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9223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2974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3833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13935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Bringing the “Crippled” to Christ</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Mark 2:1-5</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Text—Mark 2:1-5</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574291"/>
            <a:ext cx="10933471" cy="4616648"/>
          </a:xfrm>
          <a:prstGeom prst="rect">
            <a:avLst/>
          </a:prstGeom>
          <a:noFill/>
        </p:spPr>
        <p:txBody>
          <a:bodyPr wrap="square" rtlCol="0">
            <a:spAutoFit/>
          </a:bodyPr>
          <a:lstStyle/>
          <a:p>
            <a:pPr algn="just">
              <a:spcAft>
                <a:spcPts val="600"/>
              </a:spcAft>
            </a:pPr>
            <a:endParaRPr lang="en-US" sz="900" b="1" dirty="0">
              <a:solidFill>
                <a:schemeClr val="bg1"/>
              </a:solidFill>
              <a:latin typeface="Calibri" panose="020F0502020204030204" pitchFamily="34" charset="0"/>
              <a:cs typeface="Calibri" panose="020F0502020204030204" pitchFamily="34" charset="0"/>
            </a:endParaRPr>
          </a:p>
          <a:p>
            <a:pPr algn="just">
              <a:spcAft>
                <a:spcPts val="600"/>
              </a:spcAft>
            </a:pPr>
            <a:r>
              <a:rPr lang="en-US" sz="2600" b="1" dirty="0">
                <a:solidFill>
                  <a:schemeClr val="bg1"/>
                </a:solidFill>
                <a:latin typeface="Calibri" panose="020F0502020204030204" pitchFamily="34" charset="0"/>
                <a:cs typeface="Calibri" panose="020F0502020204030204" pitchFamily="34" charset="0"/>
              </a:rPr>
              <a:t>  1  And again He entered Capernaum after some days, and it was heard that He was in the house. </a:t>
            </a:r>
          </a:p>
          <a:p>
            <a:pPr algn="just">
              <a:spcAft>
                <a:spcPts val="600"/>
              </a:spcAft>
            </a:pPr>
            <a:r>
              <a:rPr lang="en-US" sz="2600" b="1" dirty="0">
                <a:solidFill>
                  <a:schemeClr val="bg1"/>
                </a:solidFill>
                <a:latin typeface="Calibri" panose="020F0502020204030204" pitchFamily="34" charset="0"/>
                <a:cs typeface="Calibri" panose="020F0502020204030204" pitchFamily="34" charset="0"/>
              </a:rPr>
              <a:t>  2  Immediately many gathered together, so that there was no longer room to receive them, not even near the door. And He preached the word to them. </a:t>
            </a:r>
          </a:p>
          <a:p>
            <a:pPr algn="just">
              <a:spcAft>
                <a:spcPts val="600"/>
              </a:spcAft>
            </a:pPr>
            <a:r>
              <a:rPr lang="en-US" sz="2600" b="1" dirty="0">
                <a:solidFill>
                  <a:schemeClr val="bg1"/>
                </a:solidFill>
                <a:latin typeface="Calibri" panose="020F0502020204030204" pitchFamily="34" charset="0"/>
                <a:cs typeface="Calibri" panose="020F0502020204030204" pitchFamily="34" charset="0"/>
              </a:rPr>
              <a:t>  3  Then they came to Him, bringing a paralytic who was carried by four men. </a:t>
            </a:r>
          </a:p>
          <a:p>
            <a:pPr algn="just">
              <a:spcAft>
                <a:spcPts val="600"/>
              </a:spcAft>
            </a:pPr>
            <a:r>
              <a:rPr lang="en-US" sz="2600" b="1" dirty="0">
                <a:solidFill>
                  <a:schemeClr val="bg1"/>
                </a:solidFill>
                <a:latin typeface="Calibri" panose="020F0502020204030204" pitchFamily="34" charset="0"/>
                <a:cs typeface="Calibri" panose="020F0502020204030204" pitchFamily="34" charset="0"/>
              </a:rPr>
              <a:t>  4  And when they could not come near Him because of the crowd, they uncovered the roof where He was. So when they had broken through, they let down the bed on which the paralytic was lying. </a:t>
            </a:r>
          </a:p>
          <a:p>
            <a:pPr algn="just">
              <a:spcAft>
                <a:spcPts val="600"/>
              </a:spcAft>
            </a:pPr>
            <a:r>
              <a:rPr lang="en-US" sz="2600" b="1" dirty="0">
                <a:solidFill>
                  <a:schemeClr val="bg1"/>
                </a:solidFill>
                <a:latin typeface="Calibri" panose="020F0502020204030204" pitchFamily="34" charset="0"/>
                <a:cs typeface="Calibri" panose="020F0502020204030204" pitchFamily="34" charset="0"/>
              </a:rPr>
              <a:t>  5  When Jesus saw their faith, He said to the paralytic, "Son, your sins are forgiven you." </a:t>
            </a:r>
          </a:p>
        </p:txBody>
      </p:sp>
      <p:cxnSp>
        <p:nvCxnSpPr>
          <p:cNvPr id="5" name="Straight Connector 4">
            <a:extLst>
              <a:ext uri="{FF2B5EF4-FFF2-40B4-BE49-F238E27FC236}">
                <a16:creationId xmlns:a16="http://schemas.microsoft.com/office/drawing/2014/main" id="{60CA4DC8-E27B-4359-8330-5AAE8A51BC18}"/>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779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68593" y="1603488"/>
            <a:ext cx="10746659"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1">
              <a:spcBef>
                <a:spcPct val="50000"/>
              </a:spcBef>
              <a:buClr>
                <a:schemeClr val="bg1"/>
              </a:buClr>
            </a:pPr>
            <a:r>
              <a:rPr lang="en-US" altLang="en-US" sz="800" b="1" dirty="0">
                <a:solidFill>
                  <a:schemeClr val="bg1"/>
                </a:solidFill>
                <a:latin typeface="Calibri" panose="020F0502020204030204" pitchFamily="34" charset="0"/>
                <a:cs typeface="Calibri" panose="020F0502020204030204" pitchFamily="34" charset="0"/>
              </a:rPr>
              <a:t>   </a:t>
            </a:r>
          </a:p>
          <a:p>
            <a:pPr marL="342900" lvl="1" indent="-34290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It begins with a bedfast man, unable to walk</a:t>
            </a:r>
          </a:p>
          <a:p>
            <a:pPr marL="342900" lvl="1" indent="-34290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The only One who can make him walk arrives in town</a:t>
            </a:r>
          </a:p>
          <a:p>
            <a:pPr marL="342900" lvl="1" indent="-34290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No way to get to Him; perhaps the sick man is unaware</a:t>
            </a:r>
          </a:p>
          <a:p>
            <a:pPr marL="342900" lvl="1" indent="-34290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He sees his need or his friends see his need</a:t>
            </a:r>
          </a:p>
          <a:p>
            <a:pPr marL="342900" lvl="1" indent="-342900">
              <a:spcBef>
                <a:spcPct val="50000"/>
              </a:spcBef>
              <a:buClr>
                <a:schemeClr val="bg1"/>
              </a:buClr>
              <a:buFont typeface="Arial" panose="020B0604020202020204" pitchFamily="34" charset="0"/>
              <a:buChar char="•"/>
            </a:pPr>
            <a:r>
              <a:rPr lang="en-US" altLang="en-US" sz="3200" b="1" dirty="0">
                <a:solidFill>
                  <a:schemeClr val="bg1"/>
                </a:solidFill>
                <a:latin typeface="Calibri" panose="020F0502020204030204" pitchFamily="34" charset="0"/>
                <a:cs typeface="Calibri" panose="020F0502020204030204" pitchFamily="34" charset="0"/>
              </a:rPr>
              <a:t>  They let nothing keep them from bringing him to Jesus</a:t>
            </a:r>
          </a:p>
          <a:p>
            <a:pPr lvl="1" algn="ctr">
              <a:spcBef>
                <a:spcPct val="50000"/>
              </a:spcBef>
              <a:buClr>
                <a:schemeClr val="bg1"/>
              </a:buClr>
            </a:pPr>
            <a:r>
              <a:rPr lang="en-US" altLang="en-US" sz="3600" b="1" i="1" dirty="0">
                <a:solidFill>
                  <a:srgbClr val="FFFF00"/>
                </a:solidFill>
                <a:latin typeface="Calibri" panose="020F0502020204030204" pitchFamily="34" charset="0"/>
                <a:cs typeface="Calibri" panose="020F0502020204030204" pitchFamily="34" charset="0"/>
              </a:rPr>
              <a:t>Today’s lesson: Let US bring the “crippled” to Christ</a:t>
            </a:r>
            <a:endParaRPr lang="en-US" altLang="en-US" sz="3600" b="1" dirty="0">
              <a:solidFill>
                <a:schemeClr val="bg1"/>
              </a:solidFill>
              <a:latin typeface="Calibri" panose="020F0502020204030204" pitchFamily="34" charset="0"/>
              <a:cs typeface="Calibri" panose="020F0502020204030204" pitchFamily="34" charset="0"/>
            </a:endParaRP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the Text</a:t>
            </a:r>
          </a:p>
        </p:txBody>
      </p:sp>
      <p:cxnSp>
        <p:nvCxnSpPr>
          <p:cNvPr id="3" name="Straight Connector 2">
            <a:extLst>
              <a:ext uri="{FF2B5EF4-FFF2-40B4-BE49-F238E27FC236}">
                <a16:creationId xmlns:a16="http://schemas.microsoft.com/office/drawing/2014/main" id="{C8FE8CD4-5827-4A50-B747-5E197C3DE64F}"/>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022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68593" y="1603488"/>
            <a:ext cx="10746659" cy="4139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1">
              <a:spcBef>
                <a:spcPct val="50000"/>
              </a:spcBef>
              <a:buClr>
                <a:schemeClr val="bg1"/>
              </a:buClr>
            </a:pPr>
            <a:r>
              <a:rPr lang="en-US" altLang="en-US" sz="800" b="1" dirty="0">
                <a:solidFill>
                  <a:schemeClr val="bg1"/>
                </a:solidFill>
                <a:latin typeface="Calibri" panose="020F0502020204030204" pitchFamily="34" charset="0"/>
                <a:cs typeface="Calibri" panose="020F0502020204030204" pitchFamily="34" charset="0"/>
              </a:rPr>
              <a:t>   </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His friends did not say, “If there is anything I can do…”</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His friends did not spend forever discussing how</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His friends overcame blocked door</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His friends overcame closed roof</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His friends overcame criticism</a:t>
            </a:r>
            <a:r>
              <a:rPr lang="en-US" altLang="en-US" sz="2800" b="1" dirty="0">
                <a:solidFill>
                  <a:schemeClr val="bg1"/>
                </a:solidFill>
                <a:latin typeface="Calibri" panose="020F0502020204030204" pitchFamily="34" charset="0"/>
                <a:cs typeface="Calibri" panose="020F0502020204030204" pitchFamily="34" charset="0"/>
              </a:rPr>
              <a:t> </a:t>
            </a:r>
            <a:endParaRPr lang="en-US" altLang="en-US" sz="3000" b="1" dirty="0">
              <a:solidFill>
                <a:schemeClr val="bg1"/>
              </a:solidFill>
              <a:latin typeface="Calibri" panose="020F0502020204030204" pitchFamily="34" charset="0"/>
              <a:cs typeface="Calibri" panose="020F0502020204030204" pitchFamily="34" charset="0"/>
            </a:endParaRP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Bringing  a Crippled Man to the Lord</a:t>
            </a:r>
          </a:p>
        </p:txBody>
      </p:sp>
      <p:cxnSp>
        <p:nvCxnSpPr>
          <p:cNvPr id="3" name="Straight Connector 2">
            <a:extLst>
              <a:ext uri="{FF2B5EF4-FFF2-40B4-BE49-F238E27FC236}">
                <a16:creationId xmlns:a16="http://schemas.microsoft.com/office/drawing/2014/main" id="{C8FE8CD4-5827-4A50-B747-5E197C3DE64F}"/>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95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22293" y="1603488"/>
            <a:ext cx="10746659"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300" b="1" dirty="0">
                <a:solidFill>
                  <a:schemeClr val="bg1"/>
                </a:solidFill>
                <a:latin typeface="Calibri" panose="020F0502020204030204" pitchFamily="34" charset="0"/>
                <a:cs typeface="Calibri" panose="020F0502020204030204" pitchFamily="34" charset="0"/>
              </a:rPr>
              <a:t>   </a:t>
            </a:r>
          </a:p>
          <a:p>
            <a:pPr marL="342900" lvl="1" indent="6350">
              <a:spcBef>
                <a:spcPct val="50000"/>
              </a:spcBef>
              <a:buClr>
                <a:schemeClr val="bg1"/>
              </a:buClr>
              <a:buFont typeface="Arial" panose="020B0604020202020204" pitchFamily="34" charset="0"/>
              <a:buChar char="•"/>
            </a:pPr>
            <a:r>
              <a:rPr lang="en-US" altLang="en-US" sz="3400" b="1" dirty="0">
                <a:solidFill>
                  <a:schemeClr val="bg1"/>
                </a:solidFill>
                <a:latin typeface="Calibri" panose="020F0502020204030204" pitchFamily="34" charset="0"/>
                <a:cs typeface="Calibri" panose="020F0502020204030204" pitchFamily="34" charset="0"/>
              </a:rPr>
              <a:t>  The World is “crippled” and lost</a:t>
            </a:r>
          </a:p>
          <a:p>
            <a:pPr marL="342900" lvl="1" indent="6350">
              <a:spcBef>
                <a:spcPct val="50000"/>
              </a:spcBef>
              <a:buClr>
                <a:schemeClr val="bg1"/>
              </a:buClr>
              <a:buFont typeface="Arial" panose="020B0604020202020204" pitchFamily="34" charset="0"/>
              <a:buChar char="•"/>
            </a:pPr>
            <a:r>
              <a:rPr lang="en-US" altLang="en-US" sz="3400" b="1" dirty="0">
                <a:solidFill>
                  <a:schemeClr val="bg1"/>
                </a:solidFill>
                <a:latin typeface="Calibri" panose="020F0502020204030204" pitchFamily="34" charset="0"/>
                <a:cs typeface="Calibri" panose="020F0502020204030204" pitchFamily="34" charset="0"/>
              </a:rPr>
              <a:t>  Who is my neighbor? All in the world are “crippled”</a:t>
            </a:r>
          </a:p>
          <a:p>
            <a:pPr marL="342900" lvl="1" indent="6350">
              <a:spcBef>
                <a:spcPct val="50000"/>
              </a:spcBef>
              <a:buClr>
                <a:schemeClr val="bg1"/>
              </a:buClr>
              <a:buFont typeface="Arial" panose="020B0604020202020204" pitchFamily="34" charset="0"/>
              <a:buChar char="•"/>
            </a:pPr>
            <a:r>
              <a:rPr lang="en-US" altLang="en-US" sz="3400" b="1" dirty="0">
                <a:solidFill>
                  <a:schemeClr val="bg1"/>
                </a:solidFill>
                <a:latin typeface="Calibri" panose="020F0502020204030204" pitchFamily="34" charset="0"/>
                <a:cs typeface="Calibri" panose="020F0502020204030204" pitchFamily="34" charset="0"/>
              </a:rPr>
              <a:t>  “Crippled” may be friends, family or literally neighbors</a:t>
            </a:r>
          </a:p>
          <a:p>
            <a:pPr marL="342900" lvl="1" indent="6350">
              <a:spcBef>
                <a:spcPct val="50000"/>
              </a:spcBef>
              <a:buClr>
                <a:schemeClr val="bg1"/>
              </a:buClr>
              <a:buFont typeface="Arial" panose="020B0604020202020204" pitchFamily="34" charset="0"/>
              <a:buChar char="•"/>
            </a:pPr>
            <a:r>
              <a:rPr lang="en-US" altLang="en-US" sz="3400" b="1" dirty="0">
                <a:solidFill>
                  <a:schemeClr val="bg1"/>
                </a:solidFill>
                <a:latin typeface="Calibri" panose="020F0502020204030204" pitchFamily="34" charset="0"/>
                <a:cs typeface="Calibri" panose="020F0502020204030204" pitchFamily="34" charset="0"/>
              </a:rPr>
              <a:t>  We are the Lord’s only ambassadors</a:t>
            </a:r>
          </a:p>
          <a:p>
            <a:pPr marL="342900" lvl="1" indent="6350">
              <a:spcBef>
                <a:spcPct val="50000"/>
              </a:spcBef>
              <a:buClr>
                <a:schemeClr val="bg1"/>
              </a:buClr>
              <a:buFont typeface="Arial" panose="020B0604020202020204" pitchFamily="34" charset="0"/>
              <a:buChar char="•"/>
            </a:pPr>
            <a:r>
              <a:rPr lang="en-US" altLang="en-US" sz="3400" b="1" dirty="0">
                <a:solidFill>
                  <a:schemeClr val="bg1"/>
                </a:solidFill>
                <a:latin typeface="Calibri" panose="020F0502020204030204" pitchFamily="34" charset="0"/>
                <a:cs typeface="Calibri" panose="020F0502020204030204" pitchFamily="34" charset="0"/>
              </a:rPr>
              <a:t>  We are lost, until we go to the “crippled”</a:t>
            </a:r>
          </a:p>
          <a:p>
            <a:pPr lvl="1">
              <a:spcBef>
                <a:spcPct val="50000"/>
              </a:spcBef>
              <a:buFontTx/>
              <a:buChar char="•"/>
            </a:pPr>
            <a:endParaRPr lang="en-US" altLang="en-US" b="1" dirty="0">
              <a:solidFill>
                <a:schemeClr val="bg1"/>
              </a:solidFill>
              <a:latin typeface="Calibri" panose="020F0502020204030204" pitchFamily="34" charset="0"/>
              <a:cs typeface="Calibri" panose="020F0502020204030204" pitchFamily="34" charset="0"/>
            </a:endParaRPr>
          </a:p>
          <a:p>
            <a:pPr algn="just">
              <a:spcBef>
                <a:spcPct val="50000"/>
              </a:spcBef>
              <a:buFontTx/>
              <a:buChar char="•"/>
            </a:pPr>
            <a:endParaRPr lang="en-US" altLang="en-US" sz="1800" b="1" dirty="0">
              <a:solidFill>
                <a:schemeClr val="bg1"/>
              </a:solidFill>
              <a:latin typeface="Calibri" panose="020F0502020204030204" pitchFamily="34" charset="0"/>
              <a:cs typeface="Calibri" panose="020F0502020204030204" pitchFamily="34" charset="0"/>
            </a:endParaRP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a:xfrm>
            <a:off x="2949677" y="452284"/>
            <a:ext cx="8843615" cy="1151204"/>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Five Fundamental Truths</a:t>
            </a:r>
          </a:p>
        </p:txBody>
      </p:sp>
      <p:cxnSp>
        <p:nvCxnSpPr>
          <p:cNvPr id="5" name="Straight Connector 4">
            <a:extLst>
              <a:ext uri="{FF2B5EF4-FFF2-40B4-BE49-F238E27FC236}">
                <a16:creationId xmlns:a16="http://schemas.microsoft.com/office/drawing/2014/main" id="{E6759D1D-4646-4CC4-9E18-3A31B0F78DA1}"/>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0144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68593" y="1603488"/>
            <a:ext cx="10746659"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1">
              <a:spcBef>
                <a:spcPct val="50000"/>
              </a:spcBef>
              <a:buClr>
                <a:schemeClr val="bg1"/>
              </a:buClr>
            </a:pPr>
            <a:r>
              <a:rPr lang="en-US" altLang="en-US" sz="800" b="1" dirty="0">
                <a:solidFill>
                  <a:schemeClr val="bg1"/>
                </a:solidFill>
                <a:latin typeface="Calibri" panose="020F0502020204030204" pitchFamily="34" charset="0"/>
                <a:cs typeface="Calibri" panose="020F0502020204030204" pitchFamily="34" charset="0"/>
              </a:rPr>
              <a:t>   </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Real neighbors do more than say, “If I can ever…”</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Real neighbors do more than talk about telling others</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Real neighbors overcome obstacles </a:t>
            </a:r>
          </a:p>
          <a:p>
            <a:pPr marL="457200" indent="-457200">
              <a:spcBef>
                <a:spcPct val="50000"/>
              </a:spcBef>
              <a:buClr>
                <a:schemeClr val="bg1"/>
              </a:buClr>
              <a:buFont typeface="Arial" panose="020B0604020202020204" pitchFamily="34" charset="0"/>
              <a:buChar char="•"/>
              <a:tabLst>
                <a:tab pos="3206750" algn="l"/>
              </a:tabLst>
            </a:pPr>
            <a:r>
              <a:rPr lang="en-US" altLang="en-US" sz="3400" b="1" dirty="0">
                <a:solidFill>
                  <a:schemeClr val="bg1"/>
                </a:solidFill>
                <a:latin typeface="Calibri" panose="020F0502020204030204" pitchFamily="34" charset="0"/>
                <a:cs typeface="Calibri" panose="020F0502020204030204" pitchFamily="34" charset="0"/>
              </a:rPr>
              <a:t>Our challenge from our leaders this Saturday</a:t>
            </a:r>
            <a:r>
              <a:rPr lang="en-US" altLang="en-US" sz="2800" b="1" dirty="0">
                <a:solidFill>
                  <a:schemeClr val="bg1"/>
                </a:solidFill>
                <a:latin typeface="Calibri" panose="020F0502020204030204" pitchFamily="34" charset="0"/>
                <a:cs typeface="Calibri" panose="020F0502020204030204" pitchFamily="34" charset="0"/>
              </a:rPr>
              <a:t> </a:t>
            </a:r>
            <a:endParaRPr lang="en-US" altLang="en-US" sz="3000" b="1" dirty="0">
              <a:solidFill>
                <a:schemeClr val="bg1"/>
              </a:solidFill>
              <a:latin typeface="Calibri" panose="020F0502020204030204" pitchFamily="34" charset="0"/>
              <a:cs typeface="Calibri" panose="020F0502020204030204" pitchFamily="34" charset="0"/>
            </a:endParaRP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Bringing  “Crippled” Men to the Lord</a:t>
            </a:r>
          </a:p>
        </p:txBody>
      </p:sp>
      <p:cxnSp>
        <p:nvCxnSpPr>
          <p:cNvPr id="3" name="Straight Connector 2">
            <a:extLst>
              <a:ext uri="{FF2B5EF4-FFF2-40B4-BE49-F238E27FC236}">
                <a16:creationId xmlns:a16="http://schemas.microsoft.com/office/drawing/2014/main" id="{C8FE8CD4-5827-4A50-B747-5E197C3DE64F}"/>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0375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3368233" y="1603488"/>
            <a:ext cx="8047019"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1">
              <a:spcBef>
                <a:spcPct val="50000"/>
              </a:spcBef>
              <a:buClr>
                <a:schemeClr val="bg1"/>
              </a:buClr>
            </a:pPr>
            <a:r>
              <a:rPr lang="en-US" altLang="en-US" sz="2400" b="1" dirty="0">
                <a:solidFill>
                  <a:schemeClr val="bg1"/>
                </a:solidFill>
                <a:latin typeface="Calibri" panose="020F0502020204030204" pitchFamily="34" charset="0"/>
                <a:cs typeface="Calibri" panose="020F0502020204030204" pitchFamily="34" charset="0"/>
              </a:rPr>
              <a:t>My friend, I stand in judgment now,</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feel that you're to blame somehow.</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On Earth I walked with you day by day,</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never did you point the way. </a:t>
            </a:r>
          </a:p>
          <a:p>
            <a:pPr>
              <a:spcBef>
                <a:spcPct val="50000"/>
              </a:spcBef>
            </a:pPr>
            <a:r>
              <a:rPr lang="en-US" altLang="en-US" sz="2400" b="1" dirty="0">
                <a:solidFill>
                  <a:schemeClr val="bg1"/>
                </a:solidFill>
                <a:latin typeface="Calibri" panose="020F0502020204030204" pitchFamily="34" charset="0"/>
                <a:cs typeface="Calibri" panose="020F0502020204030204" pitchFamily="34" charset="0"/>
              </a:rPr>
              <a:t>You knew the Lord in truth and glory, </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But never did you tell the story.</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My knowledge then very dim;</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You could have led me safe to Him. </a:t>
            </a:r>
          </a:p>
          <a:p>
            <a:pPr>
              <a:spcBef>
                <a:spcPct val="50000"/>
              </a:spcBef>
            </a:pPr>
            <a:r>
              <a:rPr lang="en-US" altLang="en-US" sz="2400" b="1" dirty="0">
                <a:solidFill>
                  <a:schemeClr val="bg1"/>
                </a:solidFill>
                <a:latin typeface="Calibri" panose="020F0502020204030204" pitchFamily="34" charset="0"/>
                <a:cs typeface="Calibri" panose="020F0502020204030204" pitchFamily="34" charset="0"/>
              </a:rPr>
              <a:t>Though we lived together here on Earth</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You never told me of the second birth.</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now I stand this day condemned,</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Because you failed to mention Him. </a:t>
            </a: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Can I Call You My Friend?</a:t>
            </a:r>
          </a:p>
        </p:txBody>
      </p:sp>
      <p:cxnSp>
        <p:nvCxnSpPr>
          <p:cNvPr id="3" name="Straight Connector 2">
            <a:extLst>
              <a:ext uri="{FF2B5EF4-FFF2-40B4-BE49-F238E27FC236}">
                <a16:creationId xmlns:a16="http://schemas.microsoft.com/office/drawing/2014/main" id="{C8FE8CD4-5827-4A50-B747-5E197C3DE64F}"/>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9860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3368235" y="1603488"/>
            <a:ext cx="8116467"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700" b="1" dirty="0">
                <a:solidFill>
                  <a:schemeClr val="bg1"/>
                </a:solidFill>
                <a:latin typeface="Calibri" panose="020F0502020204030204" pitchFamily="34" charset="0"/>
                <a:cs typeface="Calibri" panose="020F0502020204030204" pitchFamily="34" charset="0"/>
              </a:rPr>
              <a:t> </a:t>
            </a:r>
            <a:r>
              <a:rPr lang="en-US" altLang="en-US" sz="2400" b="1" dirty="0">
                <a:solidFill>
                  <a:schemeClr val="bg1"/>
                </a:solidFill>
                <a:latin typeface="Calibri" panose="020F0502020204030204" pitchFamily="34" charset="0"/>
                <a:cs typeface="Calibri" panose="020F0502020204030204" pitchFamily="34" charset="0"/>
              </a:rPr>
              <a:t>You taught me many things that's true;</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I called you “friend," and trusted you.</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But I learn now that it's too late,</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you could have kept me from this fate. </a:t>
            </a:r>
          </a:p>
          <a:p>
            <a:pPr>
              <a:spcBef>
                <a:spcPct val="50000"/>
              </a:spcBef>
            </a:pPr>
            <a:r>
              <a:rPr lang="en-US" altLang="en-US" sz="2400" b="1" dirty="0">
                <a:solidFill>
                  <a:schemeClr val="bg1"/>
                </a:solidFill>
                <a:latin typeface="Calibri" panose="020F0502020204030204" pitchFamily="34" charset="0"/>
                <a:cs typeface="Calibri" panose="020F0502020204030204" pitchFamily="34" charset="0"/>
              </a:rPr>
              <a:t>We walked by day and talked by night,</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yet you showed me not the light.</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You let me live, and love, and die,</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You knew I'd never live on high. </a:t>
            </a:r>
          </a:p>
          <a:p>
            <a:pPr>
              <a:spcBef>
                <a:spcPct val="50000"/>
              </a:spcBef>
            </a:pPr>
            <a:r>
              <a:rPr lang="en-US" altLang="en-US" sz="2400" b="1" dirty="0">
                <a:solidFill>
                  <a:schemeClr val="bg1"/>
                </a:solidFill>
                <a:latin typeface="Calibri" panose="020F0502020204030204" pitchFamily="34" charset="0"/>
                <a:cs typeface="Calibri" panose="020F0502020204030204" pitchFamily="34" charset="0"/>
              </a:rPr>
              <a:t>Yes, I called you "friend" in life,</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trusted you through joy and strife,</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And, yet, on coming to this dreadful end</a:t>
            </a:r>
            <a:br>
              <a:rPr lang="en-US" altLang="en-US" sz="2400" b="1" dirty="0">
                <a:solidFill>
                  <a:schemeClr val="bg1"/>
                </a:solidFill>
                <a:latin typeface="Calibri" panose="020F0502020204030204" pitchFamily="34" charset="0"/>
                <a:cs typeface="Calibri" panose="020F0502020204030204" pitchFamily="34" charset="0"/>
              </a:rPr>
            </a:br>
            <a:r>
              <a:rPr lang="en-US" altLang="en-US" sz="2400" b="1" dirty="0">
                <a:solidFill>
                  <a:schemeClr val="bg1"/>
                </a:solidFill>
                <a:latin typeface="Calibri" panose="020F0502020204030204" pitchFamily="34" charset="0"/>
                <a:cs typeface="Calibri" panose="020F0502020204030204" pitchFamily="34" charset="0"/>
              </a:rPr>
              <a:t>I cannot, now, call you "my friend."</a:t>
            </a: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Can I Call You My Friend?</a:t>
            </a:r>
          </a:p>
        </p:txBody>
      </p:sp>
      <p:cxnSp>
        <p:nvCxnSpPr>
          <p:cNvPr id="3" name="Straight Connector 2">
            <a:extLst>
              <a:ext uri="{FF2B5EF4-FFF2-40B4-BE49-F238E27FC236}">
                <a16:creationId xmlns:a16="http://schemas.microsoft.com/office/drawing/2014/main" id="{C8FE8CD4-5827-4A50-B747-5E197C3DE64F}"/>
              </a:ext>
            </a:extLst>
          </p:cNvPr>
          <p:cNvCxnSpPr>
            <a:cxnSpLocks/>
          </p:cNvCxnSpPr>
          <p:nvPr/>
        </p:nvCxnSpPr>
        <p:spPr>
          <a:xfrm>
            <a:off x="1549121" y="1603488"/>
            <a:ext cx="9139474" cy="0"/>
          </a:xfrm>
          <a:prstGeom prst="line">
            <a:avLst/>
          </a:prstGeom>
          <a:ln w="38100">
            <a:solidFill>
              <a:srgbClr val="A94D0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449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“Crippled” Men Coming to Jesus</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8:24</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Rom. 6:3-4</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203056966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Widescreen</PresentationFormat>
  <Paragraphs>52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Bringing the “Crippled” to Christ</vt:lpstr>
      <vt:lpstr>Text—Mark 2:1-5</vt:lpstr>
      <vt:lpstr>Looking at the Text</vt:lpstr>
      <vt:lpstr>Bringing  a Crippled Man to the Lord</vt:lpstr>
      <vt:lpstr>Five Fundamental Truths</vt:lpstr>
      <vt:lpstr>Bringing  “Crippled” Men to the Lord</vt:lpstr>
      <vt:lpstr>Can I Call You My Friend?</vt:lpstr>
      <vt:lpstr>Can I Call You My Friend?</vt:lpstr>
      <vt:lpstr>“Crippled” Men Coming to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374</cp:revision>
  <cp:lastPrinted>2019-09-15T18:46:19Z</cp:lastPrinted>
  <dcterms:modified xsi:type="dcterms:W3CDTF">2019-09-30T14:10:19Z</dcterms:modified>
</cp:coreProperties>
</file>