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1440" r:id="rId2"/>
    <p:sldId id="2173" r:id="rId3"/>
    <p:sldId id="2194" r:id="rId4"/>
    <p:sldId id="2204" r:id="rId5"/>
    <p:sldId id="2216" r:id="rId6"/>
    <p:sldId id="2220" r:id="rId7"/>
    <p:sldId id="2234" r:id="rId8"/>
    <p:sldId id="2244" r:id="rId9"/>
    <p:sldId id="2250" r:id="rId10"/>
  </p:sldIdLst>
  <p:sldSz cx="12192000" cy="6858000"/>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208" userDrawn="1">
          <p15:clr>
            <a:srgbClr val="A4A3A4"/>
          </p15:clr>
        </p15:guide>
        <p15:guide id="2" pos="38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4C40"/>
    <a:srgbClr val="A94D0F"/>
    <a:srgbClr val="BA6048"/>
    <a:srgbClr val="9E3C32"/>
    <a:srgbClr val="AD6855"/>
    <a:srgbClr val="A4795E"/>
    <a:srgbClr val="BA71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44" autoAdjust="0"/>
    <p:restoredTop sz="91885" autoAdjust="0"/>
  </p:normalViewPr>
  <p:slideViewPr>
    <p:cSldViewPr snapToGrid="0">
      <p:cViewPr varScale="1">
        <p:scale>
          <a:sx n="101" d="100"/>
          <a:sy n="101" d="100"/>
        </p:scale>
        <p:origin x="1380" y="108"/>
      </p:cViewPr>
      <p:guideLst>
        <p:guide orient="horz" pos="2208"/>
        <p:guide pos="38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3162" cy="3517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5" tIns="94175" rIns="94175" bIns="9417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8"/>
            <a:ext cx="5679440" cy="4223385"/>
          </a:xfrm>
          <a:prstGeom prst="rect">
            <a:avLst/>
          </a:prstGeom>
        </p:spPr>
        <p:txBody>
          <a:bodyPr spcFirstLastPara="1" wrap="square" lIns="94175" tIns="94175" rIns="94175" bIns="94175"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4750" cy="3517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0501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05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7416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8269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9223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2974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3833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494" y="4341931"/>
            <a:ext cx="5483947" cy="4113408"/>
          </a:xfrm>
          <a:prstGeom prst="rect">
            <a:avLst/>
          </a:prstGeom>
        </p:spPr>
        <p:txBody>
          <a:bodyPr spcFirstLastPara="1" wrap="square" lIns="91388" tIns="91388" rIns="91388" bIns="9138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81000"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13935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86238"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5400" b="1" dirty="0"/>
              <a:t>Bringing the “Crippled” to Christ</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Mark 2:1-5</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Text—Mark 2:1-5</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574291"/>
            <a:ext cx="10933471" cy="4616648"/>
          </a:xfrm>
          <a:prstGeom prst="rect">
            <a:avLst/>
          </a:prstGeom>
          <a:noFill/>
        </p:spPr>
        <p:txBody>
          <a:bodyPr wrap="square" rtlCol="0">
            <a:spAutoFit/>
          </a:bodyPr>
          <a:lstStyle/>
          <a:p>
            <a:pPr algn="just">
              <a:spcAft>
                <a:spcPts val="600"/>
              </a:spcAft>
            </a:pPr>
            <a:endParaRPr lang="en-US" sz="900" b="1" dirty="0">
              <a:solidFill>
                <a:schemeClr val="bg1"/>
              </a:solidFill>
              <a:latin typeface="Calibri" panose="020F0502020204030204" pitchFamily="34" charset="0"/>
              <a:cs typeface="Calibri" panose="020F0502020204030204" pitchFamily="34" charset="0"/>
            </a:endParaRPr>
          </a:p>
          <a:p>
            <a:pPr algn="just">
              <a:spcAft>
                <a:spcPts val="600"/>
              </a:spcAft>
            </a:pPr>
            <a:r>
              <a:rPr lang="en-US" sz="2600" b="1" dirty="0">
                <a:solidFill>
                  <a:schemeClr val="bg1"/>
                </a:solidFill>
                <a:latin typeface="Calibri" panose="020F0502020204030204" pitchFamily="34" charset="0"/>
                <a:cs typeface="Calibri" panose="020F0502020204030204" pitchFamily="34" charset="0"/>
              </a:rPr>
              <a:t>  1  And again He entered Capernaum after some days, and it was heard that He was in the house. </a:t>
            </a:r>
          </a:p>
          <a:p>
            <a:pPr algn="just">
              <a:spcAft>
                <a:spcPts val="600"/>
              </a:spcAft>
            </a:pPr>
            <a:r>
              <a:rPr lang="en-US" sz="2600" b="1" dirty="0">
                <a:solidFill>
                  <a:schemeClr val="bg1"/>
                </a:solidFill>
                <a:latin typeface="Calibri" panose="020F0502020204030204" pitchFamily="34" charset="0"/>
                <a:cs typeface="Calibri" panose="020F0502020204030204" pitchFamily="34" charset="0"/>
              </a:rPr>
              <a:t>  2  Immediately many gathered together, so that there was no longer room to receive them, not even near the door. And He preached the word to them. </a:t>
            </a:r>
          </a:p>
          <a:p>
            <a:pPr algn="just">
              <a:spcAft>
                <a:spcPts val="600"/>
              </a:spcAft>
            </a:pPr>
            <a:r>
              <a:rPr lang="en-US" sz="2600" b="1" dirty="0">
                <a:solidFill>
                  <a:schemeClr val="bg1"/>
                </a:solidFill>
                <a:latin typeface="Calibri" panose="020F0502020204030204" pitchFamily="34" charset="0"/>
                <a:cs typeface="Calibri" panose="020F0502020204030204" pitchFamily="34" charset="0"/>
              </a:rPr>
              <a:t>  3  Then they came to Him, bringing a paralytic who was carried by four men. </a:t>
            </a:r>
          </a:p>
          <a:p>
            <a:pPr algn="just">
              <a:spcAft>
                <a:spcPts val="600"/>
              </a:spcAft>
            </a:pPr>
            <a:r>
              <a:rPr lang="en-US" sz="2600" b="1" dirty="0">
                <a:solidFill>
                  <a:schemeClr val="bg1"/>
                </a:solidFill>
                <a:latin typeface="Calibri" panose="020F0502020204030204" pitchFamily="34" charset="0"/>
                <a:cs typeface="Calibri" panose="020F0502020204030204" pitchFamily="34" charset="0"/>
              </a:rPr>
              <a:t>  4  And when they could not come near Him because of the crowd, they uncovered the roof where He was. So when they had broken through, they let down the bed on which the paralytic was lying. </a:t>
            </a:r>
          </a:p>
          <a:p>
            <a:pPr algn="just">
              <a:spcAft>
                <a:spcPts val="600"/>
              </a:spcAft>
            </a:pPr>
            <a:r>
              <a:rPr lang="en-US" sz="2600" b="1" dirty="0">
                <a:solidFill>
                  <a:schemeClr val="bg1"/>
                </a:solidFill>
                <a:latin typeface="Calibri" panose="020F0502020204030204" pitchFamily="34" charset="0"/>
                <a:cs typeface="Calibri" panose="020F0502020204030204" pitchFamily="34" charset="0"/>
              </a:rPr>
              <a:t>  5  When Jesus saw their faith, He said to the paralytic, "Son, your sins are forgiven you." </a:t>
            </a:r>
          </a:p>
        </p:txBody>
      </p:sp>
      <p:cxnSp>
        <p:nvCxnSpPr>
          <p:cNvPr id="5" name="Straight Connector 4">
            <a:extLst>
              <a:ext uri="{FF2B5EF4-FFF2-40B4-BE49-F238E27FC236}">
                <a16:creationId xmlns:a16="http://schemas.microsoft.com/office/drawing/2014/main" id="{60CA4DC8-E27B-4359-8330-5AAE8A51BC18}"/>
              </a:ext>
            </a:extLst>
          </p:cNvPr>
          <p:cNvCxnSpPr>
            <a:cxnSpLocks/>
          </p:cNvCxnSpPr>
          <p:nvPr/>
        </p:nvCxnSpPr>
        <p:spPr>
          <a:xfrm>
            <a:off x="1549121" y="1603488"/>
            <a:ext cx="9139474" cy="0"/>
          </a:xfrm>
          <a:prstGeom prst="line">
            <a:avLst/>
          </a:prstGeom>
          <a:ln w="38100">
            <a:solidFill>
              <a:srgbClr val="A94D0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798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68593" y="1603488"/>
            <a:ext cx="10746659" cy="473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1">
              <a:spcBef>
                <a:spcPct val="50000"/>
              </a:spcBef>
              <a:buClr>
                <a:schemeClr val="bg1"/>
              </a:buClr>
            </a:pPr>
            <a:r>
              <a:rPr lang="en-US" altLang="en-US" sz="800" b="1" dirty="0">
                <a:solidFill>
                  <a:schemeClr val="bg1"/>
                </a:solidFill>
                <a:latin typeface="Calibri" panose="020F0502020204030204" pitchFamily="34" charset="0"/>
                <a:cs typeface="Calibri" panose="020F0502020204030204" pitchFamily="34" charset="0"/>
              </a:rPr>
              <a:t>   </a:t>
            </a:r>
          </a:p>
          <a:p>
            <a:pPr marL="342900" lvl="1" indent="-342900">
              <a:spcBef>
                <a:spcPct val="500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It begins with a bedfast man, unable to walk</a:t>
            </a:r>
          </a:p>
          <a:p>
            <a:pPr marL="342900" lvl="1" indent="-342900">
              <a:spcBef>
                <a:spcPct val="500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The only One who can make him walk arrives in town</a:t>
            </a:r>
          </a:p>
          <a:p>
            <a:pPr marL="342900" lvl="1" indent="-342900">
              <a:spcBef>
                <a:spcPct val="500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No way to get to Him; perhaps the sick man is unaware</a:t>
            </a:r>
          </a:p>
          <a:p>
            <a:pPr marL="342900" lvl="1" indent="-342900">
              <a:spcBef>
                <a:spcPct val="500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He sees his need or his friends see his need</a:t>
            </a:r>
          </a:p>
          <a:p>
            <a:pPr marL="342900" lvl="1" indent="-342900">
              <a:spcBef>
                <a:spcPct val="50000"/>
              </a:spcBef>
              <a:buClr>
                <a:schemeClr val="bg1"/>
              </a:buClr>
              <a:buFont typeface="Arial" panose="020B0604020202020204" pitchFamily="34" charset="0"/>
              <a:buChar char="•"/>
            </a:pPr>
            <a:r>
              <a:rPr lang="en-US" altLang="en-US" sz="3200" b="1" dirty="0">
                <a:solidFill>
                  <a:schemeClr val="bg1"/>
                </a:solidFill>
                <a:latin typeface="Calibri" panose="020F0502020204030204" pitchFamily="34" charset="0"/>
                <a:cs typeface="Calibri" panose="020F0502020204030204" pitchFamily="34" charset="0"/>
              </a:rPr>
              <a:t>  They let nothing keep them from bringing him to Jesus</a:t>
            </a:r>
          </a:p>
          <a:p>
            <a:pPr lvl="1" algn="ctr">
              <a:spcBef>
                <a:spcPct val="50000"/>
              </a:spcBef>
              <a:buClr>
                <a:schemeClr val="bg1"/>
              </a:buClr>
            </a:pPr>
            <a:r>
              <a:rPr lang="en-US" altLang="en-US" sz="3600" b="1" i="1" dirty="0">
                <a:solidFill>
                  <a:srgbClr val="FFFF00"/>
                </a:solidFill>
                <a:latin typeface="Calibri" panose="020F0502020204030204" pitchFamily="34" charset="0"/>
                <a:cs typeface="Calibri" panose="020F0502020204030204" pitchFamily="34" charset="0"/>
              </a:rPr>
              <a:t>Today’s lesson: Let US bring the “crippled” to Christ</a:t>
            </a:r>
            <a:endParaRPr lang="en-US" altLang="en-US" sz="3600" b="1" dirty="0">
              <a:solidFill>
                <a:schemeClr val="bg1"/>
              </a:solidFill>
              <a:latin typeface="Calibri" panose="020F0502020204030204" pitchFamily="34" charset="0"/>
              <a:cs typeface="Calibri" panose="020F0502020204030204" pitchFamily="34" charset="0"/>
            </a:endParaRPr>
          </a:p>
        </p:txBody>
      </p:sp>
      <p:sp>
        <p:nvSpPr>
          <p:cNvPr id="12" name="Google Shape;86;p14">
            <a:extLst>
              <a:ext uri="{FF2B5EF4-FFF2-40B4-BE49-F238E27FC236}">
                <a16:creationId xmlns:a16="http://schemas.microsoft.com/office/drawing/2014/main" id="{B4F6A453-B533-4EAD-A9C2-95BABA830E30}"/>
              </a:ext>
            </a:extLst>
          </p:cNvPr>
          <p:cNvSpPr txBox="1">
            <a:spLocks noGrp="1"/>
          </p:cNvSpPr>
          <p:nvPr>
            <p:ph type="title"/>
          </p:nvPr>
        </p:nvSpPr>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Looking at the Text</a:t>
            </a:r>
          </a:p>
        </p:txBody>
      </p:sp>
      <p:cxnSp>
        <p:nvCxnSpPr>
          <p:cNvPr id="3" name="Straight Connector 2">
            <a:extLst>
              <a:ext uri="{FF2B5EF4-FFF2-40B4-BE49-F238E27FC236}">
                <a16:creationId xmlns:a16="http://schemas.microsoft.com/office/drawing/2014/main" id="{C8FE8CD4-5827-4A50-B747-5E197C3DE64F}"/>
              </a:ext>
            </a:extLst>
          </p:cNvPr>
          <p:cNvCxnSpPr>
            <a:cxnSpLocks/>
          </p:cNvCxnSpPr>
          <p:nvPr/>
        </p:nvCxnSpPr>
        <p:spPr>
          <a:xfrm>
            <a:off x="1549121" y="1603488"/>
            <a:ext cx="9139474" cy="0"/>
          </a:xfrm>
          <a:prstGeom prst="line">
            <a:avLst/>
          </a:prstGeom>
          <a:ln w="38100">
            <a:solidFill>
              <a:srgbClr val="A94D0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8022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68593" y="1603488"/>
            <a:ext cx="10746659" cy="4139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1">
              <a:spcBef>
                <a:spcPct val="50000"/>
              </a:spcBef>
              <a:buClr>
                <a:schemeClr val="bg1"/>
              </a:buClr>
            </a:pPr>
            <a:r>
              <a:rPr lang="en-US" altLang="en-US" sz="800" b="1" dirty="0">
                <a:solidFill>
                  <a:schemeClr val="bg1"/>
                </a:solidFill>
                <a:latin typeface="Calibri" panose="020F0502020204030204" pitchFamily="34" charset="0"/>
                <a:cs typeface="Calibri" panose="020F0502020204030204" pitchFamily="34" charset="0"/>
              </a:rPr>
              <a:t>   </a:t>
            </a:r>
          </a:p>
          <a:p>
            <a:pPr marL="457200" indent="-457200">
              <a:spcBef>
                <a:spcPct val="50000"/>
              </a:spcBef>
              <a:buClr>
                <a:schemeClr val="bg1"/>
              </a:buClr>
              <a:buFont typeface="Arial" panose="020B0604020202020204" pitchFamily="34" charset="0"/>
              <a:buChar char="•"/>
              <a:tabLst>
                <a:tab pos="3206750" algn="l"/>
              </a:tabLst>
            </a:pPr>
            <a:r>
              <a:rPr lang="en-US" altLang="en-US" sz="3400" b="1" dirty="0">
                <a:solidFill>
                  <a:schemeClr val="bg1"/>
                </a:solidFill>
                <a:latin typeface="Calibri" panose="020F0502020204030204" pitchFamily="34" charset="0"/>
                <a:cs typeface="Calibri" panose="020F0502020204030204" pitchFamily="34" charset="0"/>
              </a:rPr>
              <a:t>His friends did not say, “If there is anything I can do…”</a:t>
            </a:r>
          </a:p>
          <a:p>
            <a:pPr marL="457200" indent="-457200">
              <a:spcBef>
                <a:spcPct val="50000"/>
              </a:spcBef>
              <a:buClr>
                <a:schemeClr val="bg1"/>
              </a:buClr>
              <a:buFont typeface="Arial" panose="020B0604020202020204" pitchFamily="34" charset="0"/>
              <a:buChar char="•"/>
              <a:tabLst>
                <a:tab pos="3206750" algn="l"/>
              </a:tabLst>
            </a:pPr>
            <a:r>
              <a:rPr lang="en-US" altLang="en-US" sz="3400" b="1" dirty="0">
                <a:solidFill>
                  <a:schemeClr val="bg1"/>
                </a:solidFill>
                <a:latin typeface="Calibri" panose="020F0502020204030204" pitchFamily="34" charset="0"/>
                <a:cs typeface="Calibri" panose="020F0502020204030204" pitchFamily="34" charset="0"/>
              </a:rPr>
              <a:t>His friends did not spend forever discussing how</a:t>
            </a:r>
          </a:p>
          <a:p>
            <a:pPr marL="457200" indent="-457200">
              <a:spcBef>
                <a:spcPct val="50000"/>
              </a:spcBef>
              <a:buClr>
                <a:schemeClr val="bg1"/>
              </a:buClr>
              <a:buFont typeface="Arial" panose="020B0604020202020204" pitchFamily="34" charset="0"/>
              <a:buChar char="•"/>
              <a:tabLst>
                <a:tab pos="3206750" algn="l"/>
              </a:tabLst>
            </a:pPr>
            <a:r>
              <a:rPr lang="en-US" altLang="en-US" sz="3400" b="1" dirty="0">
                <a:solidFill>
                  <a:schemeClr val="bg1"/>
                </a:solidFill>
                <a:latin typeface="Calibri" panose="020F0502020204030204" pitchFamily="34" charset="0"/>
                <a:cs typeface="Calibri" panose="020F0502020204030204" pitchFamily="34" charset="0"/>
              </a:rPr>
              <a:t>His friends overcame blocked door</a:t>
            </a:r>
          </a:p>
          <a:p>
            <a:pPr marL="457200" indent="-457200">
              <a:spcBef>
                <a:spcPct val="50000"/>
              </a:spcBef>
              <a:buClr>
                <a:schemeClr val="bg1"/>
              </a:buClr>
              <a:buFont typeface="Arial" panose="020B0604020202020204" pitchFamily="34" charset="0"/>
              <a:buChar char="•"/>
              <a:tabLst>
                <a:tab pos="3206750" algn="l"/>
              </a:tabLst>
            </a:pPr>
            <a:r>
              <a:rPr lang="en-US" altLang="en-US" sz="3400" b="1" dirty="0">
                <a:solidFill>
                  <a:schemeClr val="bg1"/>
                </a:solidFill>
                <a:latin typeface="Calibri" panose="020F0502020204030204" pitchFamily="34" charset="0"/>
                <a:cs typeface="Calibri" panose="020F0502020204030204" pitchFamily="34" charset="0"/>
              </a:rPr>
              <a:t>His friends overcame closed roof</a:t>
            </a:r>
          </a:p>
          <a:p>
            <a:pPr marL="457200" indent="-457200">
              <a:spcBef>
                <a:spcPct val="50000"/>
              </a:spcBef>
              <a:buClr>
                <a:schemeClr val="bg1"/>
              </a:buClr>
              <a:buFont typeface="Arial" panose="020B0604020202020204" pitchFamily="34" charset="0"/>
              <a:buChar char="•"/>
              <a:tabLst>
                <a:tab pos="3206750" algn="l"/>
              </a:tabLst>
            </a:pPr>
            <a:r>
              <a:rPr lang="en-US" altLang="en-US" sz="3400" b="1" dirty="0">
                <a:solidFill>
                  <a:schemeClr val="bg1"/>
                </a:solidFill>
                <a:latin typeface="Calibri" panose="020F0502020204030204" pitchFamily="34" charset="0"/>
                <a:cs typeface="Calibri" panose="020F0502020204030204" pitchFamily="34" charset="0"/>
              </a:rPr>
              <a:t>His friends overcame criticism</a:t>
            </a:r>
            <a:r>
              <a:rPr lang="en-US" altLang="en-US" sz="2800" b="1" dirty="0">
                <a:solidFill>
                  <a:schemeClr val="bg1"/>
                </a:solidFill>
                <a:latin typeface="Calibri" panose="020F0502020204030204" pitchFamily="34" charset="0"/>
                <a:cs typeface="Calibri" panose="020F0502020204030204" pitchFamily="34" charset="0"/>
              </a:rPr>
              <a:t> </a:t>
            </a:r>
            <a:endParaRPr lang="en-US" altLang="en-US" sz="3000" b="1" dirty="0">
              <a:solidFill>
                <a:schemeClr val="bg1"/>
              </a:solidFill>
              <a:latin typeface="Calibri" panose="020F0502020204030204" pitchFamily="34" charset="0"/>
              <a:cs typeface="Calibri" panose="020F0502020204030204" pitchFamily="34" charset="0"/>
            </a:endParaRPr>
          </a:p>
        </p:txBody>
      </p:sp>
      <p:sp>
        <p:nvSpPr>
          <p:cNvPr id="12" name="Google Shape;86;p14">
            <a:extLst>
              <a:ext uri="{FF2B5EF4-FFF2-40B4-BE49-F238E27FC236}">
                <a16:creationId xmlns:a16="http://schemas.microsoft.com/office/drawing/2014/main" id="{B4F6A453-B533-4EAD-A9C2-95BABA830E30}"/>
              </a:ext>
            </a:extLst>
          </p:cNvPr>
          <p:cNvSpPr txBox="1">
            <a:spLocks noGrp="1"/>
          </p:cNvSpPr>
          <p:nvPr>
            <p:ph type="title"/>
          </p:nvPr>
        </p:nvSpPr>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Bringing  a Crippled Man to the Lord</a:t>
            </a:r>
          </a:p>
        </p:txBody>
      </p:sp>
      <p:cxnSp>
        <p:nvCxnSpPr>
          <p:cNvPr id="3" name="Straight Connector 2">
            <a:extLst>
              <a:ext uri="{FF2B5EF4-FFF2-40B4-BE49-F238E27FC236}">
                <a16:creationId xmlns:a16="http://schemas.microsoft.com/office/drawing/2014/main" id="{C8FE8CD4-5827-4A50-B747-5E197C3DE64F}"/>
              </a:ext>
            </a:extLst>
          </p:cNvPr>
          <p:cNvCxnSpPr>
            <a:cxnSpLocks/>
          </p:cNvCxnSpPr>
          <p:nvPr/>
        </p:nvCxnSpPr>
        <p:spPr>
          <a:xfrm>
            <a:off x="1549121" y="1603488"/>
            <a:ext cx="9139474" cy="0"/>
          </a:xfrm>
          <a:prstGeom prst="line">
            <a:avLst/>
          </a:prstGeom>
          <a:ln w="38100">
            <a:solidFill>
              <a:srgbClr val="A94D0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952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22293" y="1603488"/>
            <a:ext cx="10746659"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300" b="1" dirty="0">
                <a:solidFill>
                  <a:schemeClr val="bg1"/>
                </a:solidFill>
                <a:latin typeface="Calibri" panose="020F0502020204030204" pitchFamily="34" charset="0"/>
                <a:cs typeface="Calibri" panose="020F0502020204030204" pitchFamily="34" charset="0"/>
              </a:rPr>
              <a:t>   </a:t>
            </a:r>
          </a:p>
          <a:p>
            <a:pPr marL="342900" lvl="1" indent="6350">
              <a:spcBef>
                <a:spcPct val="50000"/>
              </a:spcBef>
              <a:buClr>
                <a:schemeClr val="bg1"/>
              </a:buClr>
              <a:buFont typeface="Arial" panose="020B0604020202020204" pitchFamily="34" charset="0"/>
              <a:buChar char="•"/>
            </a:pPr>
            <a:r>
              <a:rPr lang="en-US" altLang="en-US" sz="3400" b="1" dirty="0">
                <a:solidFill>
                  <a:schemeClr val="bg1"/>
                </a:solidFill>
                <a:latin typeface="Calibri" panose="020F0502020204030204" pitchFamily="34" charset="0"/>
                <a:cs typeface="Calibri" panose="020F0502020204030204" pitchFamily="34" charset="0"/>
              </a:rPr>
              <a:t>  The World is “crippled” and lost</a:t>
            </a:r>
          </a:p>
          <a:p>
            <a:pPr marL="342900" lvl="1" indent="6350">
              <a:spcBef>
                <a:spcPct val="50000"/>
              </a:spcBef>
              <a:buClr>
                <a:schemeClr val="bg1"/>
              </a:buClr>
              <a:buFont typeface="Arial" panose="020B0604020202020204" pitchFamily="34" charset="0"/>
              <a:buChar char="•"/>
            </a:pPr>
            <a:r>
              <a:rPr lang="en-US" altLang="en-US" sz="3400" b="1" dirty="0">
                <a:solidFill>
                  <a:schemeClr val="bg1"/>
                </a:solidFill>
                <a:latin typeface="Calibri" panose="020F0502020204030204" pitchFamily="34" charset="0"/>
                <a:cs typeface="Calibri" panose="020F0502020204030204" pitchFamily="34" charset="0"/>
              </a:rPr>
              <a:t>  Who is my neighbor? All in the world are “crippled”</a:t>
            </a:r>
          </a:p>
          <a:p>
            <a:pPr marL="342900" lvl="1" indent="6350">
              <a:spcBef>
                <a:spcPct val="50000"/>
              </a:spcBef>
              <a:buClr>
                <a:schemeClr val="bg1"/>
              </a:buClr>
              <a:buFont typeface="Arial" panose="020B0604020202020204" pitchFamily="34" charset="0"/>
              <a:buChar char="•"/>
            </a:pPr>
            <a:r>
              <a:rPr lang="en-US" altLang="en-US" sz="3400" b="1" dirty="0">
                <a:solidFill>
                  <a:schemeClr val="bg1"/>
                </a:solidFill>
                <a:latin typeface="Calibri" panose="020F0502020204030204" pitchFamily="34" charset="0"/>
                <a:cs typeface="Calibri" panose="020F0502020204030204" pitchFamily="34" charset="0"/>
              </a:rPr>
              <a:t>  “Crippled” may be friends, family or literally neighbors</a:t>
            </a:r>
          </a:p>
          <a:p>
            <a:pPr marL="342900" lvl="1" indent="6350">
              <a:spcBef>
                <a:spcPct val="50000"/>
              </a:spcBef>
              <a:buClr>
                <a:schemeClr val="bg1"/>
              </a:buClr>
              <a:buFont typeface="Arial" panose="020B0604020202020204" pitchFamily="34" charset="0"/>
              <a:buChar char="•"/>
            </a:pPr>
            <a:r>
              <a:rPr lang="en-US" altLang="en-US" sz="3400" b="1" dirty="0">
                <a:solidFill>
                  <a:schemeClr val="bg1"/>
                </a:solidFill>
                <a:latin typeface="Calibri" panose="020F0502020204030204" pitchFamily="34" charset="0"/>
                <a:cs typeface="Calibri" panose="020F0502020204030204" pitchFamily="34" charset="0"/>
              </a:rPr>
              <a:t>  We are the Lord’s only ambassadors</a:t>
            </a:r>
          </a:p>
          <a:p>
            <a:pPr marL="342900" lvl="1" indent="6350">
              <a:spcBef>
                <a:spcPct val="50000"/>
              </a:spcBef>
              <a:buClr>
                <a:schemeClr val="bg1"/>
              </a:buClr>
              <a:buFont typeface="Arial" panose="020B0604020202020204" pitchFamily="34" charset="0"/>
              <a:buChar char="•"/>
            </a:pPr>
            <a:r>
              <a:rPr lang="en-US" altLang="en-US" sz="3400" b="1" dirty="0">
                <a:solidFill>
                  <a:schemeClr val="bg1"/>
                </a:solidFill>
                <a:latin typeface="Calibri" panose="020F0502020204030204" pitchFamily="34" charset="0"/>
                <a:cs typeface="Calibri" panose="020F0502020204030204" pitchFamily="34" charset="0"/>
              </a:rPr>
              <a:t>  We are lost, until we go to the “crippled”</a:t>
            </a:r>
          </a:p>
          <a:p>
            <a:pPr lvl="1">
              <a:spcBef>
                <a:spcPct val="50000"/>
              </a:spcBef>
              <a:buFontTx/>
              <a:buChar char="•"/>
            </a:pPr>
            <a:endParaRPr lang="en-US" altLang="en-US" b="1" dirty="0">
              <a:solidFill>
                <a:schemeClr val="bg1"/>
              </a:solidFill>
              <a:latin typeface="Calibri" panose="020F0502020204030204" pitchFamily="34" charset="0"/>
              <a:cs typeface="Calibri" panose="020F0502020204030204" pitchFamily="34" charset="0"/>
            </a:endParaRPr>
          </a:p>
          <a:p>
            <a:pPr algn="just">
              <a:spcBef>
                <a:spcPct val="50000"/>
              </a:spcBef>
              <a:buFontTx/>
              <a:buChar char="•"/>
            </a:pPr>
            <a:endParaRPr lang="en-US" altLang="en-US" sz="1800" b="1" dirty="0">
              <a:solidFill>
                <a:schemeClr val="bg1"/>
              </a:solidFill>
              <a:latin typeface="Calibri" panose="020F0502020204030204" pitchFamily="34" charset="0"/>
              <a:cs typeface="Calibri" panose="020F0502020204030204" pitchFamily="34" charset="0"/>
            </a:endParaRPr>
          </a:p>
        </p:txBody>
      </p:sp>
      <p:sp>
        <p:nvSpPr>
          <p:cNvPr id="12" name="Google Shape;86;p14">
            <a:extLst>
              <a:ext uri="{FF2B5EF4-FFF2-40B4-BE49-F238E27FC236}">
                <a16:creationId xmlns:a16="http://schemas.microsoft.com/office/drawing/2014/main" id="{B4F6A453-B533-4EAD-A9C2-95BABA830E30}"/>
              </a:ext>
            </a:extLst>
          </p:cNvPr>
          <p:cNvSpPr txBox="1">
            <a:spLocks noGrp="1"/>
          </p:cNvSpPr>
          <p:nvPr>
            <p:ph type="title"/>
          </p:nvPr>
        </p:nvSpPr>
        <p:spPr>
          <a:xfrm>
            <a:off x="2949677" y="452284"/>
            <a:ext cx="8843615" cy="1151204"/>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Five Fundamental Truths</a:t>
            </a:r>
          </a:p>
        </p:txBody>
      </p:sp>
      <p:cxnSp>
        <p:nvCxnSpPr>
          <p:cNvPr id="5" name="Straight Connector 4">
            <a:extLst>
              <a:ext uri="{FF2B5EF4-FFF2-40B4-BE49-F238E27FC236}">
                <a16:creationId xmlns:a16="http://schemas.microsoft.com/office/drawing/2014/main" id="{E6759D1D-4646-4CC4-9E18-3A31B0F78DA1}"/>
              </a:ext>
            </a:extLst>
          </p:cNvPr>
          <p:cNvCxnSpPr>
            <a:cxnSpLocks/>
          </p:cNvCxnSpPr>
          <p:nvPr/>
        </p:nvCxnSpPr>
        <p:spPr>
          <a:xfrm>
            <a:off x="1549121" y="1603488"/>
            <a:ext cx="9139474" cy="0"/>
          </a:xfrm>
          <a:prstGeom prst="line">
            <a:avLst/>
          </a:prstGeom>
          <a:ln w="38100">
            <a:solidFill>
              <a:srgbClr val="A94D0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014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668593" y="1603488"/>
            <a:ext cx="10746659"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1">
              <a:spcBef>
                <a:spcPct val="50000"/>
              </a:spcBef>
              <a:buClr>
                <a:schemeClr val="bg1"/>
              </a:buClr>
            </a:pPr>
            <a:r>
              <a:rPr lang="en-US" altLang="en-US" sz="800" b="1" dirty="0">
                <a:solidFill>
                  <a:schemeClr val="bg1"/>
                </a:solidFill>
                <a:latin typeface="Calibri" panose="020F0502020204030204" pitchFamily="34" charset="0"/>
                <a:cs typeface="Calibri" panose="020F0502020204030204" pitchFamily="34" charset="0"/>
              </a:rPr>
              <a:t>   </a:t>
            </a:r>
          </a:p>
          <a:p>
            <a:pPr marL="457200" indent="-457200">
              <a:spcBef>
                <a:spcPct val="50000"/>
              </a:spcBef>
              <a:buClr>
                <a:schemeClr val="bg1"/>
              </a:buClr>
              <a:buFont typeface="Arial" panose="020B0604020202020204" pitchFamily="34" charset="0"/>
              <a:buChar char="•"/>
              <a:tabLst>
                <a:tab pos="3206750" algn="l"/>
              </a:tabLst>
            </a:pPr>
            <a:r>
              <a:rPr lang="en-US" altLang="en-US" sz="3400" b="1" dirty="0">
                <a:solidFill>
                  <a:schemeClr val="bg1"/>
                </a:solidFill>
                <a:latin typeface="Calibri" panose="020F0502020204030204" pitchFamily="34" charset="0"/>
                <a:cs typeface="Calibri" panose="020F0502020204030204" pitchFamily="34" charset="0"/>
              </a:rPr>
              <a:t>Real neighbors do more than say, “If I can ever…”</a:t>
            </a:r>
          </a:p>
          <a:p>
            <a:pPr marL="457200" indent="-457200">
              <a:spcBef>
                <a:spcPct val="50000"/>
              </a:spcBef>
              <a:buClr>
                <a:schemeClr val="bg1"/>
              </a:buClr>
              <a:buFont typeface="Arial" panose="020B0604020202020204" pitchFamily="34" charset="0"/>
              <a:buChar char="•"/>
              <a:tabLst>
                <a:tab pos="3206750" algn="l"/>
              </a:tabLst>
            </a:pPr>
            <a:r>
              <a:rPr lang="en-US" altLang="en-US" sz="3400" b="1" dirty="0">
                <a:solidFill>
                  <a:schemeClr val="bg1"/>
                </a:solidFill>
                <a:latin typeface="Calibri" panose="020F0502020204030204" pitchFamily="34" charset="0"/>
                <a:cs typeface="Calibri" panose="020F0502020204030204" pitchFamily="34" charset="0"/>
              </a:rPr>
              <a:t>Real neighbors do more than talk about telling others</a:t>
            </a:r>
          </a:p>
          <a:p>
            <a:pPr marL="457200" indent="-457200">
              <a:spcBef>
                <a:spcPct val="50000"/>
              </a:spcBef>
              <a:buClr>
                <a:schemeClr val="bg1"/>
              </a:buClr>
              <a:buFont typeface="Arial" panose="020B0604020202020204" pitchFamily="34" charset="0"/>
              <a:buChar char="•"/>
              <a:tabLst>
                <a:tab pos="3206750" algn="l"/>
              </a:tabLst>
            </a:pPr>
            <a:r>
              <a:rPr lang="en-US" altLang="en-US" sz="3400" b="1" dirty="0">
                <a:solidFill>
                  <a:schemeClr val="bg1"/>
                </a:solidFill>
                <a:latin typeface="Calibri" panose="020F0502020204030204" pitchFamily="34" charset="0"/>
                <a:cs typeface="Calibri" panose="020F0502020204030204" pitchFamily="34" charset="0"/>
              </a:rPr>
              <a:t>Real neighbors overcome obstacles </a:t>
            </a:r>
          </a:p>
          <a:p>
            <a:pPr marL="457200" indent="-457200">
              <a:spcBef>
                <a:spcPct val="50000"/>
              </a:spcBef>
              <a:buClr>
                <a:schemeClr val="bg1"/>
              </a:buClr>
              <a:buFont typeface="Arial" panose="020B0604020202020204" pitchFamily="34" charset="0"/>
              <a:buChar char="•"/>
              <a:tabLst>
                <a:tab pos="3206750" algn="l"/>
              </a:tabLst>
            </a:pPr>
            <a:r>
              <a:rPr lang="en-US" altLang="en-US" sz="3400" b="1" dirty="0">
                <a:solidFill>
                  <a:schemeClr val="bg1"/>
                </a:solidFill>
                <a:latin typeface="Calibri" panose="020F0502020204030204" pitchFamily="34" charset="0"/>
                <a:cs typeface="Calibri" panose="020F0502020204030204" pitchFamily="34" charset="0"/>
              </a:rPr>
              <a:t>Our challenge from our leaders this Saturday</a:t>
            </a:r>
            <a:r>
              <a:rPr lang="en-US" altLang="en-US" sz="2800" b="1" dirty="0">
                <a:solidFill>
                  <a:schemeClr val="bg1"/>
                </a:solidFill>
                <a:latin typeface="Calibri" panose="020F0502020204030204" pitchFamily="34" charset="0"/>
                <a:cs typeface="Calibri" panose="020F0502020204030204" pitchFamily="34" charset="0"/>
              </a:rPr>
              <a:t> </a:t>
            </a:r>
            <a:endParaRPr lang="en-US" altLang="en-US" sz="3000" b="1" dirty="0">
              <a:solidFill>
                <a:schemeClr val="bg1"/>
              </a:solidFill>
              <a:latin typeface="Calibri" panose="020F0502020204030204" pitchFamily="34" charset="0"/>
              <a:cs typeface="Calibri" panose="020F0502020204030204" pitchFamily="34" charset="0"/>
            </a:endParaRPr>
          </a:p>
        </p:txBody>
      </p:sp>
      <p:sp>
        <p:nvSpPr>
          <p:cNvPr id="12" name="Google Shape;86;p14">
            <a:extLst>
              <a:ext uri="{FF2B5EF4-FFF2-40B4-BE49-F238E27FC236}">
                <a16:creationId xmlns:a16="http://schemas.microsoft.com/office/drawing/2014/main" id="{B4F6A453-B533-4EAD-A9C2-95BABA830E30}"/>
              </a:ext>
            </a:extLst>
          </p:cNvPr>
          <p:cNvSpPr txBox="1">
            <a:spLocks noGrp="1"/>
          </p:cNvSpPr>
          <p:nvPr>
            <p:ph type="title"/>
          </p:nvPr>
        </p:nvSpPr>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Bringing  “Crippled” Men to the Lord</a:t>
            </a:r>
          </a:p>
        </p:txBody>
      </p:sp>
      <p:cxnSp>
        <p:nvCxnSpPr>
          <p:cNvPr id="3" name="Straight Connector 2">
            <a:extLst>
              <a:ext uri="{FF2B5EF4-FFF2-40B4-BE49-F238E27FC236}">
                <a16:creationId xmlns:a16="http://schemas.microsoft.com/office/drawing/2014/main" id="{C8FE8CD4-5827-4A50-B747-5E197C3DE64F}"/>
              </a:ext>
            </a:extLst>
          </p:cNvPr>
          <p:cNvCxnSpPr>
            <a:cxnSpLocks/>
          </p:cNvCxnSpPr>
          <p:nvPr/>
        </p:nvCxnSpPr>
        <p:spPr>
          <a:xfrm>
            <a:off x="1549121" y="1603488"/>
            <a:ext cx="9139474" cy="0"/>
          </a:xfrm>
          <a:prstGeom prst="line">
            <a:avLst/>
          </a:prstGeom>
          <a:ln w="38100">
            <a:solidFill>
              <a:srgbClr val="A94D0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0375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3368233" y="1603488"/>
            <a:ext cx="8047019"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1">
              <a:spcBef>
                <a:spcPct val="50000"/>
              </a:spcBef>
              <a:buClr>
                <a:schemeClr val="bg1"/>
              </a:buClr>
            </a:pPr>
            <a:r>
              <a:rPr lang="en-US" altLang="en-US" sz="2400" b="1" dirty="0">
                <a:solidFill>
                  <a:schemeClr val="bg1"/>
                </a:solidFill>
                <a:latin typeface="Calibri" panose="020F0502020204030204" pitchFamily="34" charset="0"/>
                <a:cs typeface="Calibri" panose="020F0502020204030204" pitchFamily="34" charset="0"/>
              </a:rPr>
              <a:t>My friend, I stand in judgment now,</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And feel that you're to blame somehow.</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On Earth I walked with you day by day,</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And never did you point the way. </a:t>
            </a:r>
          </a:p>
          <a:p>
            <a:pPr>
              <a:spcBef>
                <a:spcPct val="50000"/>
              </a:spcBef>
            </a:pPr>
            <a:r>
              <a:rPr lang="en-US" altLang="en-US" sz="2400" b="1" dirty="0">
                <a:solidFill>
                  <a:schemeClr val="bg1"/>
                </a:solidFill>
                <a:latin typeface="Calibri" panose="020F0502020204030204" pitchFamily="34" charset="0"/>
                <a:cs typeface="Calibri" panose="020F0502020204030204" pitchFamily="34" charset="0"/>
              </a:rPr>
              <a:t>You knew the Lord in truth and glory, </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But never did you tell the story.</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My knowledge then very dim;</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You could have led me safe to Him. </a:t>
            </a:r>
          </a:p>
          <a:p>
            <a:pPr>
              <a:spcBef>
                <a:spcPct val="50000"/>
              </a:spcBef>
            </a:pPr>
            <a:r>
              <a:rPr lang="en-US" altLang="en-US" sz="2400" b="1" dirty="0">
                <a:solidFill>
                  <a:schemeClr val="bg1"/>
                </a:solidFill>
                <a:latin typeface="Calibri" panose="020F0502020204030204" pitchFamily="34" charset="0"/>
                <a:cs typeface="Calibri" panose="020F0502020204030204" pitchFamily="34" charset="0"/>
              </a:rPr>
              <a:t>Though we lived together here on Earth</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You never told me of the second birth.</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And now I stand this day condemned,</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Because you failed to mention Him. </a:t>
            </a:r>
          </a:p>
        </p:txBody>
      </p:sp>
      <p:sp>
        <p:nvSpPr>
          <p:cNvPr id="12" name="Google Shape;86;p14">
            <a:extLst>
              <a:ext uri="{FF2B5EF4-FFF2-40B4-BE49-F238E27FC236}">
                <a16:creationId xmlns:a16="http://schemas.microsoft.com/office/drawing/2014/main" id="{B4F6A453-B533-4EAD-A9C2-95BABA830E30}"/>
              </a:ext>
            </a:extLst>
          </p:cNvPr>
          <p:cNvSpPr txBox="1">
            <a:spLocks noGrp="1"/>
          </p:cNvSpPr>
          <p:nvPr>
            <p:ph type="title"/>
          </p:nvPr>
        </p:nvSpPr>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Can I Call You My Friend?</a:t>
            </a:r>
          </a:p>
        </p:txBody>
      </p:sp>
      <p:cxnSp>
        <p:nvCxnSpPr>
          <p:cNvPr id="3" name="Straight Connector 2">
            <a:extLst>
              <a:ext uri="{FF2B5EF4-FFF2-40B4-BE49-F238E27FC236}">
                <a16:creationId xmlns:a16="http://schemas.microsoft.com/office/drawing/2014/main" id="{C8FE8CD4-5827-4A50-B747-5E197C3DE64F}"/>
              </a:ext>
            </a:extLst>
          </p:cNvPr>
          <p:cNvCxnSpPr>
            <a:cxnSpLocks/>
          </p:cNvCxnSpPr>
          <p:nvPr/>
        </p:nvCxnSpPr>
        <p:spPr>
          <a:xfrm>
            <a:off x="1549121" y="1603488"/>
            <a:ext cx="9139474" cy="0"/>
          </a:xfrm>
          <a:prstGeom prst="line">
            <a:avLst/>
          </a:prstGeom>
          <a:ln w="38100">
            <a:solidFill>
              <a:srgbClr val="A94D0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86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4" name="Text Box 3">
            <a:extLst>
              <a:ext uri="{FF2B5EF4-FFF2-40B4-BE49-F238E27FC236}">
                <a16:creationId xmlns:a16="http://schemas.microsoft.com/office/drawing/2014/main" id="{E980009D-6C36-4D86-9B47-A8E93161D6AB}"/>
              </a:ext>
            </a:extLst>
          </p:cNvPr>
          <p:cNvSpPr txBox="1">
            <a:spLocks noChangeArrowheads="1"/>
          </p:cNvSpPr>
          <p:nvPr/>
        </p:nvSpPr>
        <p:spPr bwMode="auto">
          <a:xfrm>
            <a:off x="3368235" y="1603488"/>
            <a:ext cx="8116467"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700" b="1" dirty="0">
                <a:solidFill>
                  <a:schemeClr val="bg1"/>
                </a:solidFill>
                <a:latin typeface="Calibri" panose="020F0502020204030204" pitchFamily="34" charset="0"/>
                <a:cs typeface="Calibri" panose="020F0502020204030204" pitchFamily="34" charset="0"/>
              </a:rPr>
              <a:t> </a:t>
            </a:r>
            <a:r>
              <a:rPr lang="en-US" altLang="en-US" sz="2400" b="1" dirty="0">
                <a:solidFill>
                  <a:schemeClr val="bg1"/>
                </a:solidFill>
                <a:latin typeface="Calibri" panose="020F0502020204030204" pitchFamily="34" charset="0"/>
                <a:cs typeface="Calibri" panose="020F0502020204030204" pitchFamily="34" charset="0"/>
              </a:rPr>
              <a:t>You taught me many things that's true;</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I called you “friend," and trusted you.</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But I learn now that it's too late,</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And you could have kept me from this fate. </a:t>
            </a:r>
          </a:p>
          <a:p>
            <a:pPr>
              <a:spcBef>
                <a:spcPct val="50000"/>
              </a:spcBef>
            </a:pPr>
            <a:r>
              <a:rPr lang="en-US" altLang="en-US" sz="2400" b="1" dirty="0">
                <a:solidFill>
                  <a:schemeClr val="bg1"/>
                </a:solidFill>
                <a:latin typeface="Calibri" panose="020F0502020204030204" pitchFamily="34" charset="0"/>
                <a:cs typeface="Calibri" panose="020F0502020204030204" pitchFamily="34" charset="0"/>
              </a:rPr>
              <a:t>We walked by day and talked by night,</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And yet you showed me not the light.</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You let me live, and love, and die,</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You knew I'd never live on high. </a:t>
            </a:r>
          </a:p>
          <a:p>
            <a:pPr>
              <a:spcBef>
                <a:spcPct val="50000"/>
              </a:spcBef>
            </a:pPr>
            <a:r>
              <a:rPr lang="en-US" altLang="en-US" sz="2400" b="1" dirty="0">
                <a:solidFill>
                  <a:schemeClr val="bg1"/>
                </a:solidFill>
                <a:latin typeface="Calibri" panose="020F0502020204030204" pitchFamily="34" charset="0"/>
                <a:cs typeface="Calibri" panose="020F0502020204030204" pitchFamily="34" charset="0"/>
              </a:rPr>
              <a:t>Yes, I called you "friend" in life,</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And trusted you through joy and strife,</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And, yet, on coming to this dreadful end</a:t>
            </a:r>
            <a:br>
              <a:rPr lang="en-US" altLang="en-US" sz="2400" b="1" dirty="0">
                <a:solidFill>
                  <a:schemeClr val="bg1"/>
                </a:solidFill>
                <a:latin typeface="Calibri" panose="020F0502020204030204" pitchFamily="34" charset="0"/>
                <a:cs typeface="Calibri" panose="020F0502020204030204" pitchFamily="34" charset="0"/>
              </a:rPr>
            </a:br>
            <a:r>
              <a:rPr lang="en-US" altLang="en-US" sz="2400" b="1" dirty="0">
                <a:solidFill>
                  <a:schemeClr val="bg1"/>
                </a:solidFill>
                <a:latin typeface="Calibri" panose="020F0502020204030204" pitchFamily="34" charset="0"/>
                <a:cs typeface="Calibri" panose="020F0502020204030204" pitchFamily="34" charset="0"/>
              </a:rPr>
              <a:t>I cannot, now, call you "my friend."</a:t>
            </a:r>
          </a:p>
        </p:txBody>
      </p:sp>
      <p:sp>
        <p:nvSpPr>
          <p:cNvPr id="12" name="Google Shape;86;p14">
            <a:extLst>
              <a:ext uri="{FF2B5EF4-FFF2-40B4-BE49-F238E27FC236}">
                <a16:creationId xmlns:a16="http://schemas.microsoft.com/office/drawing/2014/main" id="{B4F6A453-B533-4EAD-A9C2-95BABA830E30}"/>
              </a:ext>
            </a:extLst>
          </p:cNvPr>
          <p:cNvSpPr txBox="1">
            <a:spLocks noGrp="1"/>
          </p:cNvSpPr>
          <p:nvPr>
            <p:ph type="title"/>
          </p:nvPr>
        </p:nvSpPr>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Can I Call You My Friend?</a:t>
            </a:r>
          </a:p>
        </p:txBody>
      </p:sp>
      <p:cxnSp>
        <p:nvCxnSpPr>
          <p:cNvPr id="3" name="Straight Connector 2">
            <a:extLst>
              <a:ext uri="{FF2B5EF4-FFF2-40B4-BE49-F238E27FC236}">
                <a16:creationId xmlns:a16="http://schemas.microsoft.com/office/drawing/2014/main" id="{C8FE8CD4-5827-4A50-B747-5E197C3DE64F}"/>
              </a:ext>
            </a:extLst>
          </p:cNvPr>
          <p:cNvCxnSpPr>
            <a:cxnSpLocks/>
          </p:cNvCxnSpPr>
          <p:nvPr/>
        </p:nvCxnSpPr>
        <p:spPr>
          <a:xfrm>
            <a:off x="1549121" y="1603488"/>
            <a:ext cx="9139474" cy="0"/>
          </a:xfrm>
          <a:prstGeom prst="line">
            <a:avLst/>
          </a:prstGeom>
          <a:ln w="38100">
            <a:solidFill>
              <a:srgbClr val="A94D0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49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“Crippled” Men Coming to Jesus</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John 8:24</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Rom. 6:3-4</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203056966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278</Words>
  <Application>Microsoft Office PowerPoint</Application>
  <PresentationFormat>Widescreen</PresentationFormat>
  <Paragraphs>52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Office Theme</vt:lpstr>
      <vt:lpstr>Bringing the “Crippled” to Christ</vt:lpstr>
      <vt:lpstr>Text—Mark 2:1-5</vt:lpstr>
      <vt:lpstr>Looking at the Text</vt:lpstr>
      <vt:lpstr>Bringing  a Crippled Man to the Lord</vt:lpstr>
      <vt:lpstr>Five Fundamental Truths</vt:lpstr>
      <vt:lpstr>Bringing  “Crippled” Men to the Lord</vt:lpstr>
      <vt:lpstr>Can I Call You My Friend?</vt:lpstr>
      <vt:lpstr>Can I Call You My Friend?</vt:lpstr>
      <vt:lpstr>“Crippled” Men Coming to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374</cp:revision>
  <cp:lastPrinted>2019-09-15T18:46:19Z</cp:lastPrinted>
  <dcterms:modified xsi:type="dcterms:W3CDTF">2019-09-30T14:10:19Z</dcterms:modified>
</cp:coreProperties>
</file>