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1440" r:id="rId2"/>
    <p:sldId id="1872" r:id="rId3"/>
    <p:sldId id="2156" r:id="rId4"/>
    <p:sldId id="2146" r:id="rId5"/>
    <p:sldId id="2135" r:id="rId6"/>
    <p:sldId id="2161" r:id="rId7"/>
    <p:sldId id="2162" r:id="rId8"/>
    <p:sldId id="2158" r:id="rId9"/>
    <p:sldId id="2159" r:id="rId10"/>
    <p:sldId id="2167" r:id="rId11"/>
    <p:sldId id="2157" r:id="rId12"/>
    <p:sldId id="2166" r:id="rId13"/>
    <p:sldId id="2133" r:id="rId14"/>
  </p:sldIdLst>
  <p:sldSz cx="12192000" cy="6858000"/>
  <p:notesSz cx="7099300" cy="93853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84" userDrawn="1">
          <p15:clr>
            <a:srgbClr val="A4A3A4"/>
          </p15:clr>
        </p15:guide>
        <p15:guide id="2" pos="388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668" autoAdjust="0"/>
    <p:restoredTop sz="94507" autoAdjust="0"/>
  </p:normalViewPr>
  <p:slideViewPr>
    <p:cSldViewPr snapToGrid="0">
      <p:cViewPr varScale="1">
        <p:scale>
          <a:sx n="104" d="100"/>
          <a:sy n="104" d="100"/>
        </p:scale>
        <p:origin x="294" y="102"/>
      </p:cViewPr>
      <p:guideLst>
        <p:guide orient="horz" pos="2184"/>
        <p:guide pos="388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131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3863" y="704850"/>
            <a:ext cx="6253162" cy="35179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9930" y="4458018"/>
            <a:ext cx="5679440" cy="4223385"/>
          </a:xfrm>
          <a:prstGeom prst="rect">
            <a:avLst/>
          </a:prstGeom>
          <a:noFill/>
          <a:ln>
            <a:noFill/>
          </a:ln>
        </p:spPr>
        <p:txBody>
          <a:bodyPr spcFirstLastPara="1" wrap="square" lIns="94175" tIns="94175" rIns="94175" bIns="9417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8"/>
            <a:ext cx="5679440" cy="4223385"/>
          </a:xfrm>
          <a:prstGeom prst="rect">
            <a:avLst/>
          </a:prstGeom>
        </p:spPr>
        <p:txBody>
          <a:bodyPr spcFirstLastPara="1" wrap="square" lIns="94175" tIns="94175" rIns="94175" bIns="94175"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2275" y="704850"/>
            <a:ext cx="6254750" cy="3517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6128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494" y="4341931"/>
            <a:ext cx="5483947" cy="4113408"/>
          </a:xfrm>
          <a:prstGeom prst="rect">
            <a:avLst/>
          </a:prstGeom>
        </p:spPr>
        <p:txBody>
          <a:bodyPr spcFirstLastPara="1" wrap="square" lIns="91388" tIns="91388" rIns="91388" bIns="9138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60977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494" y="4341931"/>
            <a:ext cx="5483947" cy="4113408"/>
          </a:xfrm>
          <a:prstGeom prst="rect">
            <a:avLst/>
          </a:prstGeom>
        </p:spPr>
        <p:txBody>
          <a:bodyPr spcFirstLastPara="1" wrap="square" lIns="91388" tIns="91388" rIns="91388" bIns="9138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967010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494" y="4341931"/>
            <a:ext cx="5483947" cy="4113408"/>
          </a:xfrm>
          <a:prstGeom prst="rect">
            <a:avLst/>
          </a:prstGeom>
        </p:spPr>
        <p:txBody>
          <a:bodyPr spcFirstLastPara="1" wrap="square" lIns="91388" tIns="91388" rIns="91388" bIns="9138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973894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494" y="4341931"/>
            <a:ext cx="5483947" cy="4113408"/>
          </a:xfrm>
          <a:prstGeom prst="rect">
            <a:avLst/>
          </a:prstGeom>
        </p:spPr>
        <p:txBody>
          <a:bodyPr spcFirstLastPara="1" wrap="square" lIns="91388" tIns="91388" rIns="91388" bIns="91388" anchor="t" anchorCtr="0">
            <a:noAutofit/>
          </a:bodyPr>
          <a:lstStyle/>
          <a:p>
            <a:pPr marL="0" indent="0">
              <a:buNone/>
            </a:pPr>
            <a:endParaRPr dirty="0"/>
          </a:p>
        </p:txBody>
      </p:sp>
      <p:sp>
        <p:nvSpPr>
          <p:cNvPr id="96" name="Google Shape;96;p4:notes"/>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4511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494" y="4341931"/>
            <a:ext cx="5483947" cy="4113408"/>
          </a:xfrm>
          <a:prstGeom prst="rect">
            <a:avLst/>
          </a:prstGeom>
        </p:spPr>
        <p:txBody>
          <a:bodyPr spcFirstLastPara="1" wrap="square" lIns="91388" tIns="91388" rIns="91388" bIns="9138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01791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494" y="4341931"/>
            <a:ext cx="5483947" cy="4113408"/>
          </a:xfrm>
          <a:prstGeom prst="rect">
            <a:avLst/>
          </a:prstGeom>
        </p:spPr>
        <p:txBody>
          <a:bodyPr spcFirstLastPara="1" wrap="square" lIns="91388" tIns="91388" rIns="91388" bIns="9138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71245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494" y="4341931"/>
            <a:ext cx="5483947" cy="4113408"/>
          </a:xfrm>
          <a:prstGeom prst="rect">
            <a:avLst/>
          </a:prstGeom>
        </p:spPr>
        <p:txBody>
          <a:bodyPr spcFirstLastPara="1" wrap="square" lIns="91388" tIns="91388" rIns="91388" bIns="9138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7815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494" y="4341931"/>
            <a:ext cx="5483947" cy="4113408"/>
          </a:xfrm>
          <a:prstGeom prst="rect">
            <a:avLst/>
          </a:prstGeom>
        </p:spPr>
        <p:txBody>
          <a:bodyPr spcFirstLastPara="1" wrap="square" lIns="91388" tIns="91388" rIns="91388" bIns="9138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35117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494" y="4341931"/>
            <a:ext cx="5483947" cy="4113408"/>
          </a:xfrm>
          <a:prstGeom prst="rect">
            <a:avLst/>
          </a:prstGeom>
        </p:spPr>
        <p:txBody>
          <a:bodyPr spcFirstLastPara="1" wrap="square" lIns="91388" tIns="91388" rIns="91388" bIns="9138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957711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494" y="4341931"/>
            <a:ext cx="5483947" cy="4113408"/>
          </a:xfrm>
          <a:prstGeom prst="rect">
            <a:avLst/>
          </a:prstGeom>
        </p:spPr>
        <p:txBody>
          <a:bodyPr spcFirstLastPara="1" wrap="square" lIns="91388" tIns="91388" rIns="91388" bIns="9138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128227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494" y="4341931"/>
            <a:ext cx="5483947" cy="4113408"/>
          </a:xfrm>
          <a:prstGeom prst="rect">
            <a:avLst/>
          </a:prstGeom>
        </p:spPr>
        <p:txBody>
          <a:bodyPr spcFirstLastPara="1" wrap="square" lIns="91388" tIns="91388" rIns="91388" bIns="9138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994291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494" y="4341931"/>
            <a:ext cx="5483947" cy="4113408"/>
          </a:xfrm>
          <a:prstGeom prst="rect">
            <a:avLst/>
          </a:prstGeom>
        </p:spPr>
        <p:txBody>
          <a:bodyPr spcFirstLastPara="1" wrap="square" lIns="91388" tIns="91388" rIns="91388" bIns="9138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102742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386238" y="385367"/>
            <a:ext cx="11430000" cy="1671718"/>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7000"/>
              <a:buFont typeface="Cambria"/>
              <a:buNone/>
            </a:pPr>
            <a:r>
              <a:rPr lang="en-US" sz="5400" b="1" dirty="0"/>
              <a:t>Worship: His Way or Our Way</a:t>
            </a:r>
            <a:br>
              <a:rPr lang="en-US" sz="5400" b="1" dirty="0"/>
            </a:br>
            <a:r>
              <a:rPr lang="en-US" sz="5400" b="1" dirty="0"/>
              <a:t>Does it Matter?</a:t>
            </a:r>
            <a:endParaRPr sz="54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dirty="0"/>
              <a:t>1 Kings 12:26-33</a:t>
            </a:r>
            <a:endParaRPr sz="3200" dirty="0"/>
          </a:p>
        </p:txBody>
      </p:sp>
    </p:spTree>
    <p:extLst>
      <p:ext uri="{BB962C8B-B14F-4D97-AF65-F5344CB8AC3E}">
        <p14:creationId xmlns:p14="http://schemas.microsoft.com/office/powerpoint/2010/main" val="1443615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4" name="Text Box 3">
            <a:extLst>
              <a:ext uri="{FF2B5EF4-FFF2-40B4-BE49-F238E27FC236}">
                <a16:creationId xmlns:a16="http://schemas.microsoft.com/office/drawing/2014/main" id="{E980009D-6C36-4D86-9B47-A8E93161D6AB}"/>
              </a:ext>
            </a:extLst>
          </p:cNvPr>
          <p:cNvSpPr txBox="1">
            <a:spLocks noChangeArrowheads="1"/>
          </p:cNvSpPr>
          <p:nvPr/>
        </p:nvSpPr>
        <p:spPr bwMode="auto">
          <a:xfrm>
            <a:off x="618849" y="1335780"/>
            <a:ext cx="4572582" cy="4080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Aft>
                <a:spcPts val="1000"/>
              </a:spcAft>
            </a:pPr>
            <a:endParaRPr lang="en-US" altLang="en-US" sz="2400" b="1" dirty="0">
              <a:solidFill>
                <a:srgbClr val="FFFF00"/>
              </a:solidFill>
              <a:latin typeface="Calibri" panose="020F0502020204030204" pitchFamily="34" charset="0"/>
              <a:cs typeface="Calibri" panose="020F0502020204030204" pitchFamily="34" charset="0"/>
            </a:endParaRPr>
          </a:p>
          <a:p>
            <a:pPr algn="ctr"/>
            <a:r>
              <a:rPr lang="en-US" altLang="en-US" sz="2400" b="1" dirty="0">
                <a:solidFill>
                  <a:srgbClr val="FFFF00"/>
                </a:solidFill>
                <a:latin typeface="Calibri" panose="020F0502020204030204" pitchFamily="34" charset="0"/>
                <a:cs typeface="Calibri" panose="020F0502020204030204" pitchFamily="34" charset="0"/>
              </a:rPr>
              <a:t>Understanding</a:t>
            </a:r>
          </a:p>
          <a:p>
            <a:pPr algn="ctr"/>
            <a:r>
              <a:rPr lang="en-US" altLang="en-US" sz="2400" b="1" dirty="0">
                <a:solidFill>
                  <a:srgbClr val="FFFF00"/>
                </a:solidFill>
                <a:latin typeface="Calibri" panose="020F0502020204030204" pitchFamily="34" charset="0"/>
                <a:cs typeface="Calibri" panose="020F0502020204030204" pitchFamily="34" charset="0"/>
              </a:rPr>
              <a:t>Human Worship</a:t>
            </a:r>
          </a:p>
          <a:p>
            <a:pPr marL="225425" indent="-225425">
              <a:spcAft>
                <a:spcPts val="9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Begins in the heart of man</a:t>
            </a:r>
          </a:p>
          <a:p>
            <a:pPr marL="225425" indent="-225425">
              <a:spcBef>
                <a:spcPct val="30000"/>
              </a:spcBef>
              <a:spcAft>
                <a:spcPts val="9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A convenient religion</a:t>
            </a:r>
          </a:p>
          <a:p>
            <a:pPr marL="225425" indent="-225425">
              <a:spcBef>
                <a:spcPct val="30000"/>
              </a:spcBef>
              <a:spcAft>
                <a:spcPts val="9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Similar to true religion</a:t>
            </a:r>
          </a:p>
          <a:p>
            <a:pPr marL="225425" indent="-225425">
              <a:spcBef>
                <a:spcPct val="30000"/>
              </a:spcBef>
              <a:spcAft>
                <a:spcPts val="9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It is a sin</a:t>
            </a:r>
          </a:p>
          <a:p>
            <a:pPr marL="225425" indent="-225425">
              <a:spcBef>
                <a:spcPct val="30000"/>
              </a:spcBef>
              <a:spcAft>
                <a:spcPts val="9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Not accepted by God </a:t>
            </a:r>
          </a:p>
        </p:txBody>
      </p:sp>
      <p:grpSp>
        <p:nvGrpSpPr>
          <p:cNvPr id="7" name="Group 6">
            <a:extLst>
              <a:ext uri="{FF2B5EF4-FFF2-40B4-BE49-F238E27FC236}">
                <a16:creationId xmlns:a16="http://schemas.microsoft.com/office/drawing/2014/main" id="{73CF434D-DAB2-4529-BDDD-304C8D1C9D43}"/>
              </a:ext>
            </a:extLst>
          </p:cNvPr>
          <p:cNvGrpSpPr/>
          <p:nvPr/>
        </p:nvGrpSpPr>
        <p:grpSpPr>
          <a:xfrm>
            <a:off x="4984956" y="589937"/>
            <a:ext cx="6690853" cy="5939215"/>
            <a:chOff x="5191431" y="167148"/>
            <a:chExt cx="6690853" cy="11239308"/>
          </a:xfrm>
        </p:grpSpPr>
        <p:sp>
          <p:nvSpPr>
            <p:cNvPr id="8" name="Rectangle 7">
              <a:extLst>
                <a:ext uri="{FF2B5EF4-FFF2-40B4-BE49-F238E27FC236}">
                  <a16:creationId xmlns:a16="http://schemas.microsoft.com/office/drawing/2014/main" id="{93D02BBC-7F91-4506-BB46-1DE70768E8B6}"/>
                </a:ext>
              </a:extLst>
            </p:cNvPr>
            <p:cNvSpPr/>
            <p:nvPr/>
          </p:nvSpPr>
          <p:spPr>
            <a:xfrm>
              <a:off x="5191431" y="167148"/>
              <a:ext cx="6538453" cy="3244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Rectangle 8">
              <a:extLst>
                <a:ext uri="{FF2B5EF4-FFF2-40B4-BE49-F238E27FC236}">
                  <a16:creationId xmlns:a16="http://schemas.microsoft.com/office/drawing/2014/main" id="{84FD3E64-9A0F-4BD0-ADDB-AFE06BD9A6EB}"/>
                </a:ext>
              </a:extLst>
            </p:cNvPr>
            <p:cNvSpPr/>
            <p:nvPr/>
          </p:nvSpPr>
          <p:spPr>
            <a:xfrm>
              <a:off x="5343831" y="319548"/>
              <a:ext cx="6538453" cy="3244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Rectangle 9">
              <a:extLst>
                <a:ext uri="{FF2B5EF4-FFF2-40B4-BE49-F238E27FC236}">
                  <a16:creationId xmlns:a16="http://schemas.microsoft.com/office/drawing/2014/main" id="{005F193F-791E-46B3-A308-EAB4D7D0EDEE}"/>
                </a:ext>
              </a:extLst>
            </p:cNvPr>
            <p:cNvSpPr/>
            <p:nvPr/>
          </p:nvSpPr>
          <p:spPr>
            <a:xfrm>
              <a:off x="5191431" y="6420568"/>
              <a:ext cx="6538453" cy="3244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TextBox 10">
              <a:extLst>
                <a:ext uri="{FF2B5EF4-FFF2-40B4-BE49-F238E27FC236}">
                  <a16:creationId xmlns:a16="http://schemas.microsoft.com/office/drawing/2014/main" id="{D9947BB4-D772-4CD7-9825-54197E9BD845}"/>
                </a:ext>
              </a:extLst>
            </p:cNvPr>
            <p:cNvSpPr txBox="1"/>
            <p:nvPr/>
          </p:nvSpPr>
          <p:spPr>
            <a:xfrm>
              <a:off x="5309418" y="281984"/>
              <a:ext cx="6539045" cy="11124472"/>
            </a:xfrm>
            <a:prstGeom prst="rect">
              <a:avLst/>
            </a:prstGeom>
            <a:noFill/>
            <a:ln w="38100">
              <a:solidFill>
                <a:schemeClr val="bg1"/>
              </a:solidFill>
            </a:ln>
          </p:spPr>
          <p:txBody>
            <a:bodyPr wrap="square" rtlCol="0">
              <a:spAutoFit/>
            </a:bodyPr>
            <a:lstStyle/>
            <a:p>
              <a:pPr algn="ctr"/>
              <a:r>
                <a:rPr lang="en-US" sz="3200" b="1" dirty="0">
                  <a:solidFill>
                    <a:schemeClr val="bg1"/>
                  </a:solidFill>
                  <a:latin typeface="Calibri" panose="020F0502020204030204" pitchFamily="34" charset="0"/>
                  <a:cs typeface="Calibri" panose="020F0502020204030204" pitchFamily="34" charset="0"/>
                </a:rPr>
                <a:t>God’s Description of Idolatry</a:t>
              </a:r>
            </a:p>
            <a:p>
              <a:pPr algn="ctr"/>
              <a:r>
                <a:rPr lang="en-US" sz="3200" b="1" dirty="0">
                  <a:solidFill>
                    <a:schemeClr val="bg1"/>
                  </a:solidFill>
                  <a:latin typeface="Calibri" panose="020F0502020204030204" pitchFamily="34" charset="0"/>
                  <a:cs typeface="Calibri" panose="020F0502020204030204" pitchFamily="34" charset="0"/>
                </a:rPr>
                <a:t> and the Kings in Israel</a:t>
              </a:r>
            </a:p>
            <a:p>
              <a:pPr algn="just"/>
              <a:endParaRPr lang="en-US" sz="2400" b="1" dirty="0">
                <a:solidFill>
                  <a:schemeClr val="bg1"/>
                </a:solidFill>
                <a:latin typeface="Calibri" panose="020F0502020204030204" pitchFamily="34" charset="0"/>
                <a:cs typeface="Calibri" panose="020F0502020204030204" pitchFamily="34" charset="0"/>
              </a:endParaRPr>
            </a:p>
            <a:p>
              <a:pPr algn="just"/>
              <a:r>
                <a:rPr lang="en-US" sz="2400" b="1" i="1" dirty="0">
                  <a:solidFill>
                    <a:srgbClr val="FFFF00"/>
                  </a:solidFill>
                  <a:latin typeface="Calibri" panose="020F0502020204030204" pitchFamily="34" charset="0"/>
                  <a:cs typeface="Calibri" panose="020F0502020204030204" pitchFamily="34" charset="0"/>
                </a:rPr>
                <a:t>He walked in the ways of Jeroboam, the son of </a:t>
              </a:r>
              <a:r>
                <a:rPr lang="en-US" sz="2400" b="1" i="1" dirty="0" err="1">
                  <a:solidFill>
                    <a:srgbClr val="FFFF00"/>
                  </a:solidFill>
                  <a:latin typeface="Calibri" panose="020F0502020204030204" pitchFamily="34" charset="0"/>
                  <a:cs typeface="Calibri" panose="020F0502020204030204" pitchFamily="34" charset="0"/>
                </a:rPr>
                <a:t>Nebat</a:t>
              </a:r>
              <a:r>
                <a:rPr lang="en-US" sz="2400" b="1" i="1" dirty="0">
                  <a:solidFill>
                    <a:srgbClr val="FFFF00"/>
                  </a:solidFill>
                  <a:latin typeface="Calibri" panose="020F0502020204030204" pitchFamily="34" charset="0"/>
                  <a:cs typeface="Calibri" panose="020F0502020204030204" pitchFamily="34" charset="0"/>
                </a:rPr>
                <a:t>, who made Israel sin:</a:t>
              </a:r>
            </a:p>
            <a:p>
              <a:pPr algn="just"/>
              <a:endParaRPr lang="en-US" sz="2400" b="1" i="1" dirty="0">
                <a:solidFill>
                  <a:schemeClr val="bg1"/>
                </a:solidFill>
                <a:latin typeface="Calibri" panose="020F0502020204030204" pitchFamily="34" charset="0"/>
                <a:cs typeface="Calibri" panose="020F0502020204030204" pitchFamily="34" charset="0"/>
              </a:endParaRPr>
            </a:p>
            <a:p>
              <a:pPr algn="just"/>
              <a:endParaRPr lang="en-US" sz="2400" b="1" i="1" dirty="0">
                <a:solidFill>
                  <a:schemeClr val="bg1"/>
                </a:solidFill>
                <a:latin typeface="Calibri" panose="020F0502020204030204" pitchFamily="34" charset="0"/>
                <a:cs typeface="Calibri" panose="020F0502020204030204" pitchFamily="34" charset="0"/>
              </a:endParaRPr>
            </a:p>
            <a:p>
              <a:pPr algn="just"/>
              <a:endParaRPr lang="en-US" sz="2400" b="1" i="1" dirty="0">
                <a:solidFill>
                  <a:schemeClr val="bg1"/>
                </a:solidFill>
                <a:latin typeface="Calibri" panose="020F0502020204030204" pitchFamily="34" charset="0"/>
                <a:cs typeface="Calibri" panose="020F0502020204030204" pitchFamily="34" charset="0"/>
              </a:endParaRPr>
            </a:p>
            <a:p>
              <a:pPr algn="just"/>
              <a:endParaRPr lang="en-US" sz="2400" b="1" i="1" dirty="0">
                <a:solidFill>
                  <a:schemeClr val="bg1"/>
                </a:solidFill>
                <a:latin typeface="Calibri" panose="020F0502020204030204" pitchFamily="34" charset="0"/>
                <a:cs typeface="Calibri" panose="020F0502020204030204" pitchFamily="34" charset="0"/>
              </a:endParaRPr>
            </a:p>
            <a:p>
              <a:pPr algn="just"/>
              <a:endParaRPr lang="en-US" sz="2400" b="1" i="1" dirty="0">
                <a:solidFill>
                  <a:schemeClr val="bg1"/>
                </a:solidFill>
                <a:latin typeface="Calibri" panose="020F0502020204030204" pitchFamily="34" charset="0"/>
                <a:cs typeface="Calibri" panose="020F0502020204030204" pitchFamily="34" charset="0"/>
              </a:endParaRPr>
            </a:p>
            <a:p>
              <a:pPr algn="just"/>
              <a:endParaRPr lang="en-US" sz="2400" b="1" i="1" dirty="0">
                <a:solidFill>
                  <a:schemeClr val="bg1"/>
                </a:solidFill>
                <a:latin typeface="Calibri" panose="020F0502020204030204" pitchFamily="34" charset="0"/>
                <a:cs typeface="Calibri" panose="020F0502020204030204" pitchFamily="34" charset="0"/>
              </a:endParaRPr>
            </a:p>
            <a:p>
              <a:pPr algn="just"/>
              <a:endParaRPr lang="en-US" sz="2400" b="1" i="1" dirty="0">
                <a:solidFill>
                  <a:schemeClr val="bg1"/>
                </a:solidFill>
                <a:latin typeface="Calibri" panose="020F0502020204030204" pitchFamily="34" charset="0"/>
                <a:cs typeface="Calibri" panose="020F0502020204030204" pitchFamily="34" charset="0"/>
              </a:endParaRPr>
            </a:p>
            <a:p>
              <a:pPr algn="just"/>
              <a:endParaRPr lang="en-US" sz="2400" b="1" i="1" dirty="0">
                <a:solidFill>
                  <a:schemeClr val="bg1"/>
                </a:solidFill>
                <a:latin typeface="Calibri" panose="020F0502020204030204" pitchFamily="34" charset="0"/>
                <a:cs typeface="Calibri" panose="020F0502020204030204" pitchFamily="34" charset="0"/>
              </a:endParaRPr>
            </a:p>
            <a:p>
              <a:pPr algn="just"/>
              <a:endParaRPr lang="en-US" sz="2400" b="1" i="1" dirty="0">
                <a:solidFill>
                  <a:schemeClr val="bg1"/>
                </a:solidFill>
                <a:latin typeface="Calibri" panose="020F0502020204030204" pitchFamily="34" charset="0"/>
                <a:cs typeface="Calibri" panose="020F0502020204030204" pitchFamily="34" charset="0"/>
              </a:endParaRPr>
            </a:p>
            <a:p>
              <a:pPr algn="just"/>
              <a:endParaRPr lang="en-US" sz="2400" b="1" i="1" dirty="0">
                <a:solidFill>
                  <a:schemeClr val="bg1"/>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3013762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4" name="Text Box 3">
            <a:extLst>
              <a:ext uri="{FF2B5EF4-FFF2-40B4-BE49-F238E27FC236}">
                <a16:creationId xmlns:a16="http://schemas.microsoft.com/office/drawing/2014/main" id="{E980009D-6C36-4D86-9B47-A8E93161D6AB}"/>
              </a:ext>
            </a:extLst>
          </p:cNvPr>
          <p:cNvSpPr txBox="1">
            <a:spLocks noChangeArrowheads="1"/>
          </p:cNvSpPr>
          <p:nvPr/>
        </p:nvSpPr>
        <p:spPr bwMode="auto">
          <a:xfrm>
            <a:off x="618849" y="1335780"/>
            <a:ext cx="4572582" cy="4080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Aft>
                <a:spcPts val="1000"/>
              </a:spcAft>
            </a:pPr>
            <a:endParaRPr lang="en-US" altLang="en-US" sz="2400" b="1" dirty="0">
              <a:solidFill>
                <a:srgbClr val="FFFF00"/>
              </a:solidFill>
              <a:latin typeface="Calibri" panose="020F0502020204030204" pitchFamily="34" charset="0"/>
              <a:cs typeface="Calibri" panose="020F0502020204030204" pitchFamily="34" charset="0"/>
            </a:endParaRPr>
          </a:p>
          <a:p>
            <a:pPr algn="ctr"/>
            <a:r>
              <a:rPr lang="en-US" altLang="en-US" sz="2400" b="1" dirty="0">
                <a:solidFill>
                  <a:srgbClr val="FFFF00"/>
                </a:solidFill>
                <a:latin typeface="Calibri" panose="020F0502020204030204" pitchFamily="34" charset="0"/>
                <a:cs typeface="Calibri" panose="020F0502020204030204" pitchFamily="34" charset="0"/>
              </a:rPr>
              <a:t>Understanding</a:t>
            </a:r>
          </a:p>
          <a:p>
            <a:pPr algn="ctr"/>
            <a:r>
              <a:rPr lang="en-US" altLang="en-US" sz="2400" b="1" dirty="0">
                <a:solidFill>
                  <a:srgbClr val="FFFF00"/>
                </a:solidFill>
                <a:latin typeface="Calibri" panose="020F0502020204030204" pitchFamily="34" charset="0"/>
                <a:cs typeface="Calibri" panose="020F0502020204030204" pitchFamily="34" charset="0"/>
              </a:rPr>
              <a:t>Human Worship</a:t>
            </a:r>
          </a:p>
          <a:p>
            <a:pPr marL="225425" indent="-225425">
              <a:spcAft>
                <a:spcPts val="9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Begins in the heart of man</a:t>
            </a:r>
          </a:p>
          <a:p>
            <a:pPr marL="225425" indent="-225425">
              <a:spcBef>
                <a:spcPct val="30000"/>
              </a:spcBef>
              <a:spcAft>
                <a:spcPts val="9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A convenient religion</a:t>
            </a:r>
          </a:p>
          <a:p>
            <a:pPr marL="225425" indent="-225425">
              <a:spcBef>
                <a:spcPct val="30000"/>
              </a:spcBef>
              <a:spcAft>
                <a:spcPts val="9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Similar to true religion</a:t>
            </a:r>
          </a:p>
          <a:p>
            <a:pPr marL="225425" indent="-225425">
              <a:spcBef>
                <a:spcPct val="30000"/>
              </a:spcBef>
              <a:spcAft>
                <a:spcPts val="9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It is a sin</a:t>
            </a:r>
          </a:p>
          <a:p>
            <a:pPr marL="225425" indent="-225425">
              <a:spcBef>
                <a:spcPct val="30000"/>
              </a:spcBef>
              <a:spcAft>
                <a:spcPts val="9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Not accepted by God </a:t>
            </a:r>
          </a:p>
        </p:txBody>
      </p:sp>
      <p:grpSp>
        <p:nvGrpSpPr>
          <p:cNvPr id="7" name="Group 6">
            <a:extLst>
              <a:ext uri="{FF2B5EF4-FFF2-40B4-BE49-F238E27FC236}">
                <a16:creationId xmlns:a16="http://schemas.microsoft.com/office/drawing/2014/main" id="{73CF434D-DAB2-4529-BDDD-304C8D1C9D43}"/>
              </a:ext>
            </a:extLst>
          </p:cNvPr>
          <p:cNvGrpSpPr/>
          <p:nvPr/>
        </p:nvGrpSpPr>
        <p:grpSpPr>
          <a:xfrm>
            <a:off x="4984956" y="589937"/>
            <a:ext cx="6690853" cy="5939215"/>
            <a:chOff x="5191431" y="167148"/>
            <a:chExt cx="6690853" cy="11239306"/>
          </a:xfrm>
        </p:grpSpPr>
        <p:sp>
          <p:nvSpPr>
            <p:cNvPr id="8" name="Rectangle 7">
              <a:extLst>
                <a:ext uri="{FF2B5EF4-FFF2-40B4-BE49-F238E27FC236}">
                  <a16:creationId xmlns:a16="http://schemas.microsoft.com/office/drawing/2014/main" id="{93D02BBC-7F91-4506-BB46-1DE70768E8B6}"/>
                </a:ext>
              </a:extLst>
            </p:cNvPr>
            <p:cNvSpPr/>
            <p:nvPr/>
          </p:nvSpPr>
          <p:spPr>
            <a:xfrm>
              <a:off x="5191431" y="167148"/>
              <a:ext cx="6538453" cy="3244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Rectangle 8">
              <a:extLst>
                <a:ext uri="{FF2B5EF4-FFF2-40B4-BE49-F238E27FC236}">
                  <a16:creationId xmlns:a16="http://schemas.microsoft.com/office/drawing/2014/main" id="{84FD3E64-9A0F-4BD0-ADDB-AFE06BD9A6EB}"/>
                </a:ext>
              </a:extLst>
            </p:cNvPr>
            <p:cNvSpPr/>
            <p:nvPr/>
          </p:nvSpPr>
          <p:spPr>
            <a:xfrm>
              <a:off x="5343831" y="319548"/>
              <a:ext cx="6538453" cy="3244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Rectangle 9">
              <a:extLst>
                <a:ext uri="{FF2B5EF4-FFF2-40B4-BE49-F238E27FC236}">
                  <a16:creationId xmlns:a16="http://schemas.microsoft.com/office/drawing/2014/main" id="{005F193F-791E-46B3-A308-EAB4D7D0EDEE}"/>
                </a:ext>
              </a:extLst>
            </p:cNvPr>
            <p:cNvSpPr/>
            <p:nvPr/>
          </p:nvSpPr>
          <p:spPr>
            <a:xfrm>
              <a:off x="5191431" y="6420568"/>
              <a:ext cx="6538453" cy="3244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TextBox 10">
              <a:extLst>
                <a:ext uri="{FF2B5EF4-FFF2-40B4-BE49-F238E27FC236}">
                  <a16:creationId xmlns:a16="http://schemas.microsoft.com/office/drawing/2014/main" id="{D9947BB4-D772-4CD7-9825-54197E9BD845}"/>
                </a:ext>
              </a:extLst>
            </p:cNvPr>
            <p:cNvSpPr txBox="1"/>
            <p:nvPr/>
          </p:nvSpPr>
          <p:spPr>
            <a:xfrm>
              <a:off x="5309418" y="281984"/>
              <a:ext cx="6539045" cy="11124470"/>
            </a:xfrm>
            <a:prstGeom prst="rect">
              <a:avLst/>
            </a:prstGeom>
            <a:noFill/>
            <a:ln w="38100">
              <a:solidFill>
                <a:schemeClr val="bg1"/>
              </a:solidFill>
            </a:ln>
          </p:spPr>
          <p:txBody>
            <a:bodyPr wrap="square" rtlCol="0">
              <a:spAutoFit/>
            </a:bodyPr>
            <a:lstStyle/>
            <a:p>
              <a:pPr algn="ctr"/>
              <a:r>
                <a:rPr lang="en-US" sz="3200" b="1" dirty="0">
                  <a:solidFill>
                    <a:schemeClr val="bg1"/>
                  </a:solidFill>
                  <a:latin typeface="Calibri" panose="020F0502020204030204" pitchFamily="34" charset="0"/>
                  <a:cs typeface="Calibri" panose="020F0502020204030204" pitchFamily="34" charset="0"/>
                </a:rPr>
                <a:t>God’s Description of Idolatry</a:t>
              </a:r>
            </a:p>
            <a:p>
              <a:pPr algn="ctr"/>
              <a:r>
                <a:rPr lang="en-US" sz="3200" b="1" dirty="0">
                  <a:solidFill>
                    <a:schemeClr val="bg1"/>
                  </a:solidFill>
                  <a:latin typeface="Calibri" panose="020F0502020204030204" pitchFamily="34" charset="0"/>
                  <a:cs typeface="Calibri" panose="020F0502020204030204" pitchFamily="34" charset="0"/>
                </a:rPr>
                <a:t> and the Kings in Israel</a:t>
              </a:r>
            </a:p>
            <a:p>
              <a:pPr algn="just"/>
              <a:endParaRPr lang="en-US" sz="2400" b="1" dirty="0">
                <a:solidFill>
                  <a:schemeClr val="bg1"/>
                </a:solidFill>
                <a:latin typeface="Calibri" panose="020F0502020204030204" pitchFamily="34" charset="0"/>
                <a:cs typeface="Calibri" panose="020F0502020204030204" pitchFamily="34" charset="0"/>
              </a:endParaRPr>
            </a:p>
            <a:p>
              <a:pPr algn="just"/>
              <a:r>
                <a:rPr lang="en-US" sz="2400" b="1" i="1" dirty="0">
                  <a:solidFill>
                    <a:srgbClr val="FFFF00"/>
                  </a:solidFill>
                  <a:latin typeface="Calibri" panose="020F0502020204030204" pitchFamily="34" charset="0"/>
                  <a:cs typeface="Calibri" panose="020F0502020204030204" pitchFamily="34" charset="0"/>
                </a:rPr>
                <a:t>He walked in the ways of Jeroboam, the son of </a:t>
              </a:r>
              <a:r>
                <a:rPr lang="en-US" sz="2400" b="1" i="1" dirty="0" err="1">
                  <a:solidFill>
                    <a:srgbClr val="FFFF00"/>
                  </a:solidFill>
                  <a:latin typeface="Calibri" panose="020F0502020204030204" pitchFamily="34" charset="0"/>
                  <a:cs typeface="Calibri" panose="020F0502020204030204" pitchFamily="34" charset="0"/>
                </a:rPr>
                <a:t>Nebat</a:t>
              </a:r>
              <a:r>
                <a:rPr lang="en-US" sz="2400" b="1" i="1" dirty="0">
                  <a:solidFill>
                    <a:srgbClr val="FFFF00"/>
                  </a:solidFill>
                  <a:latin typeface="Calibri" panose="020F0502020204030204" pitchFamily="34" charset="0"/>
                  <a:cs typeface="Calibri" panose="020F0502020204030204" pitchFamily="34" charset="0"/>
                </a:rPr>
                <a:t>, who made Israel sin:</a:t>
              </a:r>
            </a:p>
            <a:p>
              <a:pPr algn="just"/>
              <a:endParaRPr lang="en-US" sz="2400" b="1" i="1" dirty="0">
                <a:solidFill>
                  <a:schemeClr val="bg1"/>
                </a:solidFill>
                <a:latin typeface="Calibri" panose="020F0502020204030204" pitchFamily="34" charset="0"/>
                <a:cs typeface="Calibri" panose="020F0502020204030204" pitchFamily="34" charset="0"/>
              </a:endParaRPr>
            </a:p>
            <a:p>
              <a:pPr marL="461963" indent="-236538"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1 Kings 16:26</a:t>
              </a:r>
            </a:p>
            <a:p>
              <a:pPr marL="461963" indent="-236538"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1 Kings 22:52</a:t>
              </a:r>
            </a:p>
            <a:p>
              <a:pPr marL="461963" indent="-236538"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2 Kings 9:9</a:t>
              </a:r>
            </a:p>
            <a:p>
              <a:pPr marL="461963" indent="-236538"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2 Kings 10:29</a:t>
              </a:r>
            </a:p>
            <a:p>
              <a:pPr marL="461963" indent="-236538"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2 Kings 14:24</a:t>
              </a:r>
            </a:p>
            <a:p>
              <a:pPr marL="461963" indent="-236538"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2 Kings 15:9</a:t>
              </a:r>
            </a:p>
            <a:p>
              <a:pPr marL="461963" indent="-236538"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2 Kings 15:18</a:t>
              </a:r>
            </a:p>
            <a:p>
              <a:pPr marL="461963" indent="-236538"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2 Kings 15:24</a:t>
              </a:r>
            </a:p>
            <a:p>
              <a:pPr marL="461963" indent="-236538"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2 Kings 17:21</a:t>
              </a:r>
            </a:p>
          </p:txBody>
        </p:sp>
      </p:grpSp>
    </p:spTree>
    <p:extLst>
      <p:ext uri="{BB962C8B-B14F-4D97-AF65-F5344CB8AC3E}">
        <p14:creationId xmlns:p14="http://schemas.microsoft.com/office/powerpoint/2010/main" val="2337891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4" name="Text Box 3">
            <a:extLst>
              <a:ext uri="{FF2B5EF4-FFF2-40B4-BE49-F238E27FC236}">
                <a16:creationId xmlns:a16="http://schemas.microsoft.com/office/drawing/2014/main" id="{E980009D-6C36-4D86-9B47-A8E93161D6AB}"/>
              </a:ext>
            </a:extLst>
          </p:cNvPr>
          <p:cNvSpPr txBox="1">
            <a:spLocks noChangeArrowheads="1"/>
          </p:cNvSpPr>
          <p:nvPr/>
        </p:nvSpPr>
        <p:spPr bwMode="auto">
          <a:xfrm>
            <a:off x="618849" y="1335780"/>
            <a:ext cx="4572582" cy="4080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Aft>
                <a:spcPts val="1000"/>
              </a:spcAft>
            </a:pPr>
            <a:endParaRPr lang="en-US" altLang="en-US" sz="2400" b="1" dirty="0">
              <a:solidFill>
                <a:srgbClr val="FFFF00"/>
              </a:solidFill>
              <a:latin typeface="Calibri" panose="020F0502020204030204" pitchFamily="34" charset="0"/>
              <a:cs typeface="Calibri" panose="020F0502020204030204" pitchFamily="34" charset="0"/>
            </a:endParaRPr>
          </a:p>
          <a:p>
            <a:pPr algn="ctr"/>
            <a:r>
              <a:rPr lang="en-US" altLang="en-US" sz="2400" b="1" dirty="0">
                <a:solidFill>
                  <a:srgbClr val="FFFF00"/>
                </a:solidFill>
                <a:latin typeface="Calibri" panose="020F0502020204030204" pitchFamily="34" charset="0"/>
                <a:cs typeface="Calibri" panose="020F0502020204030204" pitchFamily="34" charset="0"/>
              </a:rPr>
              <a:t>Understanding</a:t>
            </a:r>
          </a:p>
          <a:p>
            <a:pPr algn="ctr"/>
            <a:r>
              <a:rPr lang="en-US" altLang="en-US" sz="2400" b="1" dirty="0">
                <a:solidFill>
                  <a:srgbClr val="FFFF00"/>
                </a:solidFill>
                <a:latin typeface="Calibri" panose="020F0502020204030204" pitchFamily="34" charset="0"/>
                <a:cs typeface="Calibri" panose="020F0502020204030204" pitchFamily="34" charset="0"/>
              </a:rPr>
              <a:t>Human Worship</a:t>
            </a:r>
          </a:p>
          <a:p>
            <a:pPr marL="225425" indent="-225425">
              <a:spcAft>
                <a:spcPts val="9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Begins in the heart of man</a:t>
            </a:r>
          </a:p>
          <a:p>
            <a:pPr marL="225425" indent="-225425">
              <a:spcBef>
                <a:spcPct val="30000"/>
              </a:spcBef>
              <a:spcAft>
                <a:spcPts val="9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A convenient religion</a:t>
            </a:r>
          </a:p>
          <a:p>
            <a:pPr marL="225425" indent="-225425">
              <a:spcBef>
                <a:spcPct val="30000"/>
              </a:spcBef>
              <a:spcAft>
                <a:spcPts val="9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Similar to true religion</a:t>
            </a:r>
          </a:p>
          <a:p>
            <a:pPr marL="225425" indent="-225425">
              <a:spcBef>
                <a:spcPct val="30000"/>
              </a:spcBef>
              <a:spcAft>
                <a:spcPts val="9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It is a sin</a:t>
            </a:r>
          </a:p>
          <a:p>
            <a:pPr marL="225425" indent="-225425">
              <a:spcBef>
                <a:spcPct val="30000"/>
              </a:spcBef>
              <a:spcAft>
                <a:spcPts val="900"/>
              </a:spcAft>
              <a:buClr>
                <a:schemeClr val="bg1"/>
              </a:buClr>
              <a:buFont typeface="Arial" panose="020B0604020202020204" pitchFamily="34" charset="0"/>
              <a:buChar char="•"/>
            </a:pPr>
            <a:r>
              <a:rPr lang="en-US" altLang="en-US" sz="2400" b="1" dirty="0">
                <a:solidFill>
                  <a:schemeClr val="bg1"/>
                </a:solidFill>
                <a:latin typeface="Calibri" panose="020F0502020204030204" pitchFamily="34" charset="0"/>
                <a:cs typeface="Calibri" panose="020F0502020204030204" pitchFamily="34" charset="0"/>
              </a:rPr>
              <a:t> Not accepted by God </a:t>
            </a:r>
          </a:p>
        </p:txBody>
      </p:sp>
      <p:grpSp>
        <p:nvGrpSpPr>
          <p:cNvPr id="7" name="Group 6">
            <a:extLst>
              <a:ext uri="{FF2B5EF4-FFF2-40B4-BE49-F238E27FC236}">
                <a16:creationId xmlns:a16="http://schemas.microsoft.com/office/drawing/2014/main" id="{73CF434D-DAB2-4529-BDDD-304C8D1C9D43}"/>
              </a:ext>
            </a:extLst>
          </p:cNvPr>
          <p:cNvGrpSpPr/>
          <p:nvPr/>
        </p:nvGrpSpPr>
        <p:grpSpPr>
          <a:xfrm>
            <a:off x="4984956" y="589937"/>
            <a:ext cx="6690853" cy="5692994"/>
            <a:chOff x="5191431" y="167148"/>
            <a:chExt cx="6690853" cy="10773360"/>
          </a:xfrm>
        </p:grpSpPr>
        <p:sp>
          <p:nvSpPr>
            <p:cNvPr id="8" name="Rectangle 7">
              <a:extLst>
                <a:ext uri="{FF2B5EF4-FFF2-40B4-BE49-F238E27FC236}">
                  <a16:creationId xmlns:a16="http://schemas.microsoft.com/office/drawing/2014/main" id="{93D02BBC-7F91-4506-BB46-1DE70768E8B6}"/>
                </a:ext>
              </a:extLst>
            </p:cNvPr>
            <p:cNvSpPr/>
            <p:nvPr/>
          </p:nvSpPr>
          <p:spPr>
            <a:xfrm>
              <a:off x="5191431" y="167148"/>
              <a:ext cx="6538453" cy="3244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Rectangle 8">
              <a:extLst>
                <a:ext uri="{FF2B5EF4-FFF2-40B4-BE49-F238E27FC236}">
                  <a16:creationId xmlns:a16="http://schemas.microsoft.com/office/drawing/2014/main" id="{84FD3E64-9A0F-4BD0-ADDB-AFE06BD9A6EB}"/>
                </a:ext>
              </a:extLst>
            </p:cNvPr>
            <p:cNvSpPr/>
            <p:nvPr/>
          </p:nvSpPr>
          <p:spPr>
            <a:xfrm>
              <a:off x="5343831" y="319548"/>
              <a:ext cx="6538453" cy="3244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Rectangle 9">
              <a:extLst>
                <a:ext uri="{FF2B5EF4-FFF2-40B4-BE49-F238E27FC236}">
                  <a16:creationId xmlns:a16="http://schemas.microsoft.com/office/drawing/2014/main" id="{005F193F-791E-46B3-A308-EAB4D7D0EDEE}"/>
                </a:ext>
              </a:extLst>
            </p:cNvPr>
            <p:cNvSpPr/>
            <p:nvPr/>
          </p:nvSpPr>
          <p:spPr>
            <a:xfrm>
              <a:off x="5191431" y="6420568"/>
              <a:ext cx="6538453" cy="3244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TextBox 10">
              <a:extLst>
                <a:ext uri="{FF2B5EF4-FFF2-40B4-BE49-F238E27FC236}">
                  <a16:creationId xmlns:a16="http://schemas.microsoft.com/office/drawing/2014/main" id="{D9947BB4-D772-4CD7-9825-54197E9BD845}"/>
                </a:ext>
              </a:extLst>
            </p:cNvPr>
            <p:cNvSpPr txBox="1"/>
            <p:nvPr/>
          </p:nvSpPr>
          <p:spPr>
            <a:xfrm>
              <a:off x="5309418" y="281984"/>
              <a:ext cx="6539045" cy="10658524"/>
            </a:xfrm>
            <a:prstGeom prst="rect">
              <a:avLst/>
            </a:prstGeom>
            <a:noFill/>
            <a:ln w="38100">
              <a:solidFill>
                <a:schemeClr val="bg1"/>
              </a:solidFill>
            </a:ln>
          </p:spPr>
          <p:txBody>
            <a:bodyPr wrap="square" rtlCol="0">
              <a:spAutoFit/>
            </a:bodyPr>
            <a:lstStyle/>
            <a:p>
              <a:pPr algn="ctr"/>
              <a:r>
                <a:rPr lang="en-US" sz="2400" b="1" dirty="0">
                  <a:solidFill>
                    <a:schemeClr val="bg1"/>
                  </a:solidFill>
                  <a:latin typeface="Calibri" panose="020F0502020204030204" pitchFamily="34" charset="0"/>
                  <a:cs typeface="Calibri" panose="020F0502020204030204" pitchFamily="34" charset="0"/>
                </a:rPr>
                <a:t>God’s Description of Idolatry</a:t>
              </a:r>
            </a:p>
            <a:p>
              <a:pPr algn="ctr"/>
              <a:r>
                <a:rPr lang="en-US" sz="2400" b="1" dirty="0">
                  <a:solidFill>
                    <a:schemeClr val="bg1"/>
                  </a:solidFill>
                  <a:latin typeface="Calibri" panose="020F0502020204030204" pitchFamily="34" charset="0"/>
                  <a:cs typeface="Calibri" panose="020F0502020204030204" pitchFamily="34" charset="0"/>
                </a:rPr>
                <a:t> and the Kings in Israel</a:t>
              </a:r>
            </a:p>
            <a:p>
              <a:pPr algn="just"/>
              <a:endParaRPr lang="en-US" sz="2400" b="1" dirty="0">
                <a:solidFill>
                  <a:schemeClr val="bg1"/>
                </a:solidFill>
                <a:latin typeface="Calibri" panose="020F0502020204030204" pitchFamily="34" charset="0"/>
                <a:cs typeface="Calibri" panose="020F0502020204030204" pitchFamily="34" charset="0"/>
              </a:endParaRPr>
            </a:p>
            <a:p>
              <a:pPr algn="just"/>
              <a:r>
                <a:rPr lang="en-US" sz="2400" b="1" i="1" dirty="0">
                  <a:solidFill>
                    <a:srgbClr val="FFFF00"/>
                  </a:solidFill>
                  <a:latin typeface="Calibri" panose="020F0502020204030204" pitchFamily="34" charset="0"/>
                  <a:cs typeface="Calibri" panose="020F0502020204030204" pitchFamily="34" charset="0"/>
                </a:rPr>
                <a:t>He walked in the ways of Jeroboam, the son of </a:t>
              </a:r>
              <a:r>
                <a:rPr lang="en-US" sz="2400" b="1" i="1" dirty="0" err="1">
                  <a:solidFill>
                    <a:srgbClr val="FFFF00"/>
                  </a:solidFill>
                  <a:latin typeface="Calibri" panose="020F0502020204030204" pitchFamily="34" charset="0"/>
                  <a:cs typeface="Calibri" panose="020F0502020204030204" pitchFamily="34" charset="0"/>
                </a:rPr>
                <a:t>Nebat</a:t>
              </a:r>
              <a:r>
                <a:rPr lang="en-US" sz="2400" b="1" i="1" dirty="0">
                  <a:solidFill>
                    <a:srgbClr val="FFFF00"/>
                  </a:solidFill>
                  <a:latin typeface="Calibri" panose="020F0502020204030204" pitchFamily="34" charset="0"/>
                  <a:cs typeface="Calibri" panose="020F0502020204030204" pitchFamily="34" charset="0"/>
                </a:rPr>
                <a:t>, who made Israel sin:</a:t>
              </a:r>
            </a:p>
            <a:p>
              <a:pPr algn="just"/>
              <a:endParaRPr lang="en-US" sz="2400" b="1" i="1" dirty="0">
                <a:solidFill>
                  <a:schemeClr val="bg1"/>
                </a:solidFill>
                <a:latin typeface="Calibri" panose="020F0502020204030204" pitchFamily="34" charset="0"/>
                <a:cs typeface="Calibri" panose="020F0502020204030204" pitchFamily="34" charset="0"/>
              </a:endParaRPr>
            </a:p>
            <a:p>
              <a:pPr marL="461963" indent="-236538"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1 Kings 16:26</a:t>
              </a:r>
            </a:p>
            <a:p>
              <a:pPr marL="461963" indent="-236538"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1 Kings 22:52</a:t>
              </a:r>
            </a:p>
            <a:p>
              <a:pPr marL="461963" indent="-236538"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2 Kings 9:9</a:t>
              </a:r>
            </a:p>
            <a:p>
              <a:pPr marL="461963" indent="-236538"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2 Kings 10:29</a:t>
              </a:r>
            </a:p>
            <a:p>
              <a:pPr marL="461963" indent="-236538"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2 Kings 14:24</a:t>
              </a:r>
            </a:p>
            <a:p>
              <a:pPr marL="461963" indent="-236538"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2 Kings 15:9</a:t>
              </a:r>
            </a:p>
            <a:p>
              <a:pPr marL="461963" indent="-236538"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2 Kings 15:18</a:t>
              </a:r>
            </a:p>
            <a:p>
              <a:pPr marL="461963" indent="-236538"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2 Kings 15:24</a:t>
              </a:r>
            </a:p>
            <a:p>
              <a:pPr marL="461963" indent="-236538" algn="jus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2 Kings 17:21</a:t>
              </a:r>
            </a:p>
          </p:txBody>
        </p:sp>
      </p:grpSp>
      <p:sp>
        <p:nvSpPr>
          <p:cNvPr id="2" name="TextBox 1">
            <a:extLst>
              <a:ext uri="{FF2B5EF4-FFF2-40B4-BE49-F238E27FC236}">
                <a16:creationId xmlns:a16="http://schemas.microsoft.com/office/drawing/2014/main" id="{414A40B0-3A43-4FA6-ACB0-9C36E452E006}"/>
              </a:ext>
            </a:extLst>
          </p:cNvPr>
          <p:cNvSpPr txBox="1"/>
          <p:nvPr/>
        </p:nvSpPr>
        <p:spPr>
          <a:xfrm rot="2613226">
            <a:off x="7805788" y="3864291"/>
            <a:ext cx="3739473" cy="923330"/>
          </a:xfrm>
          <a:prstGeom prst="rect">
            <a:avLst/>
          </a:prstGeom>
          <a:noFill/>
        </p:spPr>
        <p:txBody>
          <a:bodyPr wrap="square" rtlCol="0">
            <a:spAutoFit/>
          </a:bodyPr>
          <a:lstStyle/>
          <a:p>
            <a:pPr algn="ctr"/>
            <a:r>
              <a:rPr lang="en-US" sz="5400" b="1" dirty="0">
                <a:solidFill>
                  <a:srgbClr val="FFFF00"/>
                </a:solidFill>
              </a:rPr>
              <a:t>John 4:24</a:t>
            </a:r>
          </a:p>
        </p:txBody>
      </p:sp>
    </p:spTree>
    <p:extLst>
      <p:ext uri="{BB962C8B-B14F-4D97-AF65-F5344CB8AC3E}">
        <p14:creationId xmlns:p14="http://schemas.microsoft.com/office/powerpoint/2010/main" val="8973264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t>Becoming a Leader for Christ</a:t>
            </a:r>
            <a:endParaRPr dirty="0"/>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John 8:24</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10:9</a:t>
            </a:r>
            <a:endParaRPr sz="3200" dirty="0"/>
          </a:p>
          <a:p>
            <a:pPr marL="742950" lvl="1" indent="-285750">
              <a:lnSpc>
                <a:spcPct val="150000"/>
              </a:lnSpc>
              <a:spcBef>
                <a:spcPts val="200"/>
              </a:spcBef>
              <a:buSzPts val="3000"/>
            </a:pPr>
            <a:r>
              <a:rPr lang="en-US" sz="3200" dirty="0">
                <a:solidFill>
                  <a:schemeClr val="lt1"/>
                </a:solidFill>
              </a:rPr>
              <a:t>  Be Baptized Into Him					Rom. 6:3-4</a:t>
            </a:r>
            <a:endParaRPr sz="3200" dirty="0"/>
          </a:p>
          <a:p>
            <a:pPr marL="0" indent="0" algn="ctr">
              <a:lnSpc>
                <a:spcPct val="150000"/>
              </a:lnSpc>
              <a:spcBef>
                <a:spcPts val="200"/>
              </a:spcBef>
              <a:buSzPts val="3000"/>
              <a:buNone/>
            </a:pPr>
            <a:r>
              <a:rPr lang="en-US" sz="3200" b="1" i="1" dirty="0">
                <a:solidFill>
                  <a:srgbClr val="FFFF00"/>
                </a:solidFill>
              </a:rPr>
              <a:t>Added to His Church, His Kingdom, His Family, His One Body</a:t>
            </a:r>
            <a:endParaRPr sz="3200" i="1" dirty="0">
              <a:solidFill>
                <a:srgbClr val="FFFF00"/>
              </a:solidFill>
            </a:endParaRPr>
          </a:p>
          <a:p>
            <a:pPr marL="742950" lvl="1" indent="-285750">
              <a:lnSpc>
                <a:spcPct val="150000"/>
              </a:lnSpc>
              <a:spcBef>
                <a:spcPts val="200"/>
              </a:spcBef>
              <a:buSzPts val="3000"/>
            </a:pPr>
            <a:r>
              <a:rPr lang="en-US" sz="3200" dirty="0">
                <a:solidFill>
                  <a:schemeClr val="lt1"/>
                </a:solidFill>
              </a:rPr>
              <a:t>  Be Faithful					  	Rev. 2:10</a:t>
            </a:r>
            <a:endParaRPr sz="3200" dirty="0"/>
          </a:p>
        </p:txBody>
      </p:sp>
    </p:spTree>
    <p:extLst>
      <p:ext uri="{BB962C8B-B14F-4D97-AF65-F5344CB8AC3E}">
        <p14:creationId xmlns:p14="http://schemas.microsoft.com/office/powerpoint/2010/main" val="1402653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49677" y="452284"/>
            <a:ext cx="8843615"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Text—1 Kings 12:26-33</a:t>
            </a:r>
          </a:p>
        </p:txBody>
      </p:sp>
      <p:sp>
        <p:nvSpPr>
          <p:cNvPr id="2" name="TextBox 1">
            <a:extLst>
              <a:ext uri="{FF2B5EF4-FFF2-40B4-BE49-F238E27FC236}">
                <a16:creationId xmlns:a16="http://schemas.microsoft.com/office/drawing/2014/main" id="{6819870B-D606-402D-97F9-41327266C997}"/>
              </a:ext>
            </a:extLst>
          </p:cNvPr>
          <p:cNvSpPr txBox="1"/>
          <p:nvPr/>
        </p:nvSpPr>
        <p:spPr>
          <a:xfrm>
            <a:off x="540775" y="1435741"/>
            <a:ext cx="10933471" cy="5170646"/>
          </a:xfrm>
          <a:prstGeom prst="rect">
            <a:avLst/>
          </a:prstGeom>
          <a:noFill/>
        </p:spPr>
        <p:txBody>
          <a:bodyPr wrap="square" rtlCol="0">
            <a:spAutoFit/>
          </a:bodyPr>
          <a:lstStyle/>
          <a:p>
            <a:pPr algn="just"/>
            <a:r>
              <a:rPr lang="en-US" sz="2200" b="1" dirty="0">
                <a:solidFill>
                  <a:schemeClr val="bg1"/>
                </a:solidFill>
                <a:latin typeface="Calibri" panose="020F0502020204030204" pitchFamily="34" charset="0"/>
                <a:cs typeface="Calibri" panose="020F0502020204030204" pitchFamily="34" charset="0"/>
              </a:rPr>
              <a:t>  26  And Jeroboam said in his heart, "Now the kingdom may return to the house of David: </a:t>
            </a:r>
          </a:p>
          <a:p>
            <a:pPr algn="just"/>
            <a:r>
              <a:rPr lang="en-US" sz="2200" b="1" dirty="0">
                <a:solidFill>
                  <a:schemeClr val="bg1"/>
                </a:solidFill>
                <a:latin typeface="Calibri" panose="020F0502020204030204" pitchFamily="34" charset="0"/>
                <a:cs typeface="Calibri" panose="020F0502020204030204" pitchFamily="34" charset="0"/>
              </a:rPr>
              <a:t>  27  If these people go up to offer sacrifices in the house of the LORD at Jerusalem, then the heart of this people will turn back to their lord, Rehoboam king of Judah, and they will kill me and go back to Rehoboam king of Judah." </a:t>
            </a:r>
          </a:p>
          <a:p>
            <a:pPr algn="just"/>
            <a:r>
              <a:rPr lang="en-US" sz="2200" b="1" dirty="0">
                <a:solidFill>
                  <a:schemeClr val="bg1"/>
                </a:solidFill>
                <a:latin typeface="Calibri" panose="020F0502020204030204" pitchFamily="34" charset="0"/>
                <a:cs typeface="Calibri" panose="020F0502020204030204" pitchFamily="34" charset="0"/>
              </a:rPr>
              <a:t>  28  Therefore the king asked advice, made two calves of gold, and said to the people, "It is too much for you to go up to Jerusalem. Here are your gods, O Israel, which brought you up from the land of Egypt!" </a:t>
            </a:r>
          </a:p>
          <a:p>
            <a:pPr algn="just"/>
            <a:r>
              <a:rPr lang="en-US" sz="2200" b="1" dirty="0">
                <a:solidFill>
                  <a:schemeClr val="bg1"/>
                </a:solidFill>
                <a:latin typeface="Calibri" panose="020F0502020204030204" pitchFamily="34" charset="0"/>
                <a:cs typeface="Calibri" panose="020F0502020204030204" pitchFamily="34" charset="0"/>
              </a:rPr>
              <a:t>  29  And he set up one in Bethel, and the other he put in Dan. </a:t>
            </a:r>
          </a:p>
          <a:p>
            <a:pPr algn="just"/>
            <a:r>
              <a:rPr lang="en-US" sz="2200" b="1" dirty="0">
                <a:solidFill>
                  <a:schemeClr val="bg1"/>
                </a:solidFill>
                <a:latin typeface="Calibri" panose="020F0502020204030204" pitchFamily="34" charset="0"/>
                <a:cs typeface="Calibri" panose="020F0502020204030204" pitchFamily="34" charset="0"/>
              </a:rPr>
              <a:t>  30  Now this thing became a sin, for the people went to worship  . . .</a:t>
            </a:r>
          </a:p>
          <a:p>
            <a:pPr algn="just"/>
            <a:r>
              <a:rPr lang="en-US" sz="2200" b="1" dirty="0">
                <a:solidFill>
                  <a:schemeClr val="bg1"/>
                </a:solidFill>
                <a:latin typeface="Calibri" panose="020F0502020204030204" pitchFamily="34" charset="0"/>
                <a:cs typeface="Calibri" panose="020F0502020204030204" pitchFamily="34" charset="0"/>
              </a:rPr>
              <a:t>  31  He made shrines on the high places, and made priests from every class of people . . .</a:t>
            </a:r>
          </a:p>
          <a:p>
            <a:pPr algn="just"/>
            <a:r>
              <a:rPr lang="en-US" sz="2200" b="1" dirty="0">
                <a:solidFill>
                  <a:schemeClr val="bg1"/>
                </a:solidFill>
                <a:latin typeface="Calibri" panose="020F0502020204030204" pitchFamily="34" charset="0"/>
                <a:cs typeface="Calibri" panose="020F0502020204030204" pitchFamily="34" charset="0"/>
              </a:rPr>
              <a:t>  32  Jeroboam ordained a feast on the fifteenth day of the eighth month, like the feast that was in Judah, and offered sacrifices on the altar. . .  </a:t>
            </a:r>
          </a:p>
          <a:p>
            <a:pPr algn="just"/>
            <a:r>
              <a:rPr lang="en-US" sz="2200" b="1" dirty="0">
                <a:solidFill>
                  <a:schemeClr val="bg1"/>
                </a:solidFill>
                <a:latin typeface="Calibri" panose="020F0502020204030204" pitchFamily="34" charset="0"/>
                <a:cs typeface="Calibri" panose="020F0502020204030204" pitchFamily="34" charset="0"/>
              </a:rPr>
              <a:t>  33  So he made offerings on the altar which he had made at Bethel on the fifteenth day of the eighth month, in the month which he had devised in his own heart. And he ordained a feast for the children of Israel, and offered sacrifices on the altar and burned incense. </a:t>
            </a:r>
          </a:p>
        </p:txBody>
      </p:sp>
    </p:spTree>
    <p:extLst>
      <p:ext uri="{BB962C8B-B14F-4D97-AF65-F5344CB8AC3E}">
        <p14:creationId xmlns:p14="http://schemas.microsoft.com/office/powerpoint/2010/main" val="3725503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4" name="Text Box 3">
            <a:extLst>
              <a:ext uri="{FF2B5EF4-FFF2-40B4-BE49-F238E27FC236}">
                <a16:creationId xmlns:a16="http://schemas.microsoft.com/office/drawing/2014/main" id="{E980009D-6C36-4D86-9B47-A8E93161D6AB}"/>
              </a:ext>
            </a:extLst>
          </p:cNvPr>
          <p:cNvSpPr txBox="1">
            <a:spLocks noChangeArrowheads="1"/>
          </p:cNvSpPr>
          <p:nvPr/>
        </p:nvSpPr>
        <p:spPr bwMode="auto">
          <a:xfrm>
            <a:off x="1071132" y="1635829"/>
            <a:ext cx="9911500" cy="4498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342900" indent="-342900">
              <a:spcAft>
                <a:spcPts val="1000"/>
              </a:spcAft>
              <a:buClr>
                <a:schemeClr val="bg1"/>
              </a:buClr>
              <a:buFont typeface="Arial" panose="020B0604020202020204" pitchFamily="34" charset="0"/>
              <a:buChar char="•"/>
            </a:pPr>
            <a:r>
              <a:rPr lang="en-US" altLang="en-US" sz="3600" b="1" dirty="0">
                <a:solidFill>
                  <a:schemeClr val="bg1"/>
                </a:solidFill>
                <a:latin typeface="Calibri" panose="020F0502020204030204" pitchFamily="34" charset="0"/>
                <a:cs typeface="Calibri" panose="020F0502020204030204" pitchFamily="34" charset="0"/>
              </a:rPr>
              <a:t>Definition of worship -- Matt. 4:10</a:t>
            </a:r>
          </a:p>
          <a:p>
            <a:pPr lvl="1">
              <a:spcAft>
                <a:spcPts val="1000"/>
              </a:spcAft>
              <a:buClr>
                <a:schemeClr val="bg1"/>
              </a:buClr>
            </a:pPr>
            <a:r>
              <a:rPr lang="en-US" altLang="en-US" sz="2600" b="1" dirty="0">
                <a:solidFill>
                  <a:schemeClr val="bg1"/>
                </a:solidFill>
                <a:latin typeface="Calibri" panose="020F0502020204030204" pitchFamily="34" charset="0"/>
                <a:cs typeface="Calibri" panose="020F0502020204030204" pitchFamily="34" charset="0"/>
              </a:rPr>
              <a:t>     -  Worship (</a:t>
            </a:r>
            <a:r>
              <a:rPr lang="en-US" altLang="en-US" sz="2600" b="1" i="1" dirty="0" err="1">
                <a:solidFill>
                  <a:schemeClr val="bg1"/>
                </a:solidFill>
                <a:latin typeface="Calibri" panose="020F0502020204030204" pitchFamily="34" charset="0"/>
                <a:cs typeface="Calibri" panose="020F0502020204030204" pitchFamily="34" charset="0"/>
              </a:rPr>
              <a:t>proskuneo</a:t>
            </a:r>
            <a:r>
              <a:rPr lang="en-US" altLang="en-US" sz="2600" b="1" dirty="0">
                <a:solidFill>
                  <a:schemeClr val="bg1"/>
                </a:solidFill>
                <a:latin typeface="Calibri" panose="020F0502020204030204" pitchFamily="34" charset="0"/>
                <a:cs typeface="Calibri" panose="020F0502020204030204" pitchFamily="34" charset="0"/>
              </a:rPr>
              <a:t>) and service (</a:t>
            </a:r>
            <a:r>
              <a:rPr lang="en-US" altLang="en-US" sz="2600" b="1" i="1" dirty="0" err="1">
                <a:solidFill>
                  <a:schemeClr val="bg1"/>
                </a:solidFill>
                <a:latin typeface="Calibri" panose="020F0502020204030204" pitchFamily="34" charset="0"/>
                <a:cs typeface="Calibri" panose="020F0502020204030204" pitchFamily="34" charset="0"/>
              </a:rPr>
              <a:t>latreuo</a:t>
            </a:r>
            <a:r>
              <a:rPr lang="en-US" altLang="en-US" sz="2600" b="1" dirty="0">
                <a:solidFill>
                  <a:schemeClr val="bg1"/>
                </a:solidFill>
                <a:latin typeface="Calibri" panose="020F0502020204030204" pitchFamily="34" charset="0"/>
                <a:cs typeface="Calibri" panose="020F0502020204030204" pitchFamily="34" charset="0"/>
              </a:rPr>
              <a:t>) </a:t>
            </a:r>
          </a:p>
          <a:p>
            <a:pPr lvl="1">
              <a:spcAft>
                <a:spcPts val="1000"/>
              </a:spcAft>
              <a:buClr>
                <a:schemeClr val="bg1"/>
              </a:buClr>
            </a:pPr>
            <a:r>
              <a:rPr lang="en-US" altLang="en-US" sz="2600" b="1" dirty="0">
                <a:solidFill>
                  <a:schemeClr val="bg1"/>
                </a:solidFill>
                <a:latin typeface="Calibri" panose="020F0502020204030204" pitchFamily="34" charset="0"/>
                <a:cs typeface="Calibri" panose="020F0502020204030204" pitchFamily="34" charset="0"/>
              </a:rPr>
              <a:t>     -  Everything we do is service     </a:t>
            </a:r>
          </a:p>
          <a:p>
            <a:pPr lvl="1">
              <a:spcAft>
                <a:spcPts val="1000"/>
              </a:spcAft>
              <a:buClr>
                <a:schemeClr val="bg1"/>
              </a:buClr>
            </a:pPr>
            <a:r>
              <a:rPr lang="en-US" altLang="en-US" sz="2600" b="1" dirty="0">
                <a:solidFill>
                  <a:schemeClr val="bg1"/>
                </a:solidFill>
                <a:latin typeface="Calibri" panose="020F0502020204030204" pitchFamily="34" charset="0"/>
                <a:cs typeface="Calibri" panose="020F0502020204030204" pitchFamily="34" charset="0"/>
              </a:rPr>
              <a:t>     -  NOT everything we do is worship</a:t>
            </a:r>
            <a:endParaRPr lang="en-US" altLang="en-US" sz="900" b="1" dirty="0">
              <a:solidFill>
                <a:schemeClr val="bg1"/>
              </a:solidFill>
              <a:latin typeface="Calibri" panose="020F0502020204030204" pitchFamily="34" charset="0"/>
              <a:cs typeface="Calibri" panose="020F0502020204030204" pitchFamily="34" charset="0"/>
            </a:endParaRPr>
          </a:p>
          <a:p>
            <a:pPr marL="171450" lvl="1" indent="-171450">
              <a:spcAft>
                <a:spcPts val="1000"/>
              </a:spcAft>
              <a:buClr>
                <a:schemeClr val="bg1"/>
              </a:buClr>
              <a:buFont typeface="Arial" panose="020B0604020202020204" pitchFamily="34" charset="0"/>
              <a:buChar char="•"/>
            </a:pPr>
            <a:r>
              <a:rPr lang="en-US" altLang="en-US" sz="3600" b="1" dirty="0">
                <a:solidFill>
                  <a:schemeClr val="bg1"/>
                </a:solidFill>
                <a:latin typeface="Calibri" panose="020F0502020204030204" pitchFamily="34" charset="0"/>
                <a:cs typeface="Calibri" panose="020F0502020204030204" pitchFamily="34" charset="0"/>
              </a:rPr>
              <a:t>  </a:t>
            </a:r>
            <a:r>
              <a:rPr lang="en-US" altLang="en-US" sz="3600" b="1" dirty="0">
                <a:solidFill>
                  <a:srgbClr val="FFFF00"/>
                </a:solidFill>
                <a:latin typeface="Calibri" panose="020F0502020204030204" pitchFamily="34" charset="0"/>
                <a:cs typeface="Calibri" panose="020F0502020204030204" pitchFamily="34" charset="0"/>
              </a:rPr>
              <a:t>Boundaries of worship – John 4:24</a:t>
            </a:r>
          </a:p>
          <a:p>
            <a:pPr lvl="1">
              <a:spcAft>
                <a:spcPts val="1000"/>
              </a:spcAft>
              <a:buClr>
                <a:schemeClr val="bg1"/>
              </a:buClr>
            </a:pPr>
            <a:r>
              <a:rPr lang="en-US" altLang="en-US" sz="2600" b="1" dirty="0">
                <a:solidFill>
                  <a:schemeClr val="bg1"/>
                </a:solidFill>
                <a:latin typeface="Calibri" panose="020F0502020204030204" pitchFamily="34" charset="0"/>
                <a:cs typeface="Calibri" panose="020F0502020204030204" pitchFamily="34" charset="0"/>
              </a:rPr>
              <a:t>     -  The RIGHT Object—God </a:t>
            </a:r>
          </a:p>
          <a:p>
            <a:pPr lvl="1">
              <a:spcAft>
                <a:spcPts val="1000"/>
              </a:spcAft>
              <a:buClr>
                <a:schemeClr val="bg1"/>
              </a:buClr>
            </a:pPr>
            <a:r>
              <a:rPr lang="en-US" altLang="en-US" sz="2600" b="1" dirty="0">
                <a:solidFill>
                  <a:schemeClr val="bg1"/>
                </a:solidFill>
                <a:latin typeface="Calibri" panose="020F0502020204030204" pitchFamily="34" charset="0"/>
                <a:cs typeface="Calibri" panose="020F0502020204030204" pitchFamily="34" charset="0"/>
              </a:rPr>
              <a:t>     -  The RIGHT Place—In Our Spirit</a:t>
            </a:r>
          </a:p>
          <a:p>
            <a:pPr lvl="1">
              <a:spcAft>
                <a:spcPts val="1000"/>
              </a:spcAft>
              <a:buClr>
                <a:schemeClr val="bg1"/>
              </a:buClr>
            </a:pPr>
            <a:r>
              <a:rPr lang="en-US" altLang="en-US" sz="2600" b="1" dirty="0">
                <a:solidFill>
                  <a:srgbClr val="FFFF00"/>
                </a:solidFill>
                <a:latin typeface="Calibri" panose="020F0502020204030204" pitchFamily="34" charset="0"/>
                <a:cs typeface="Calibri" panose="020F0502020204030204" pitchFamily="34" charset="0"/>
              </a:rPr>
              <a:t>     -  The RIGHT Way—In Truth</a:t>
            </a:r>
          </a:p>
        </p:txBody>
      </p:sp>
      <p:sp>
        <p:nvSpPr>
          <p:cNvPr id="12" name="Google Shape;86;p14">
            <a:extLst>
              <a:ext uri="{FF2B5EF4-FFF2-40B4-BE49-F238E27FC236}">
                <a16:creationId xmlns:a16="http://schemas.microsoft.com/office/drawing/2014/main" id="{B4F6A453-B533-4EAD-A9C2-95BABA830E30}"/>
              </a:ext>
            </a:extLst>
          </p:cNvPr>
          <p:cNvSpPr txBox="1">
            <a:spLocks noGrp="1"/>
          </p:cNvSpPr>
          <p:nvPr>
            <p:ph type="title"/>
          </p:nvPr>
        </p:nvSpPr>
        <p:spPr>
          <a:xfrm>
            <a:off x="2949677" y="452284"/>
            <a:ext cx="8843615" cy="1151204"/>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Understanding Worship</a:t>
            </a:r>
          </a:p>
        </p:txBody>
      </p:sp>
    </p:spTree>
    <p:extLst>
      <p:ext uri="{BB962C8B-B14F-4D97-AF65-F5344CB8AC3E}">
        <p14:creationId xmlns:p14="http://schemas.microsoft.com/office/powerpoint/2010/main" val="1046786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4" name="Text Box 3">
            <a:extLst>
              <a:ext uri="{FF2B5EF4-FFF2-40B4-BE49-F238E27FC236}">
                <a16:creationId xmlns:a16="http://schemas.microsoft.com/office/drawing/2014/main" id="{E980009D-6C36-4D86-9B47-A8E93161D6AB}"/>
              </a:ext>
            </a:extLst>
          </p:cNvPr>
          <p:cNvSpPr txBox="1">
            <a:spLocks noChangeArrowheads="1"/>
          </p:cNvSpPr>
          <p:nvPr/>
        </p:nvSpPr>
        <p:spPr bwMode="auto">
          <a:xfrm>
            <a:off x="618849" y="1335780"/>
            <a:ext cx="4572582" cy="19441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Aft>
                <a:spcPts val="1000"/>
              </a:spcAft>
            </a:pPr>
            <a:endParaRPr lang="en-US" altLang="en-US" sz="1200" b="1" dirty="0">
              <a:solidFill>
                <a:srgbClr val="FFFF00"/>
              </a:solidFill>
              <a:latin typeface="Calibri" panose="020F0502020204030204" pitchFamily="34" charset="0"/>
              <a:cs typeface="Calibri" panose="020F0502020204030204" pitchFamily="34" charset="0"/>
            </a:endParaRPr>
          </a:p>
          <a:p>
            <a:pPr algn="ctr"/>
            <a:r>
              <a:rPr lang="en-US" altLang="en-US" sz="3600" b="1" dirty="0">
                <a:solidFill>
                  <a:srgbClr val="FFFF00"/>
                </a:solidFill>
                <a:latin typeface="Calibri" panose="020F0502020204030204" pitchFamily="34" charset="0"/>
                <a:cs typeface="Calibri" panose="020F0502020204030204" pitchFamily="34" charset="0"/>
              </a:rPr>
              <a:t>Understanding</a:t>
            </a:r>
          </a:p>
          <a:p>
            <a:pPr algn="ctr"/>
            <a:r>
              <a:rPr lang="en-US" altLang="en-US" sz="3600" b="1" dirty="0">
                <a:solidFill>
                  <a:srgbClr val="FFFF00"/>
                </a:solidFill>
                <a:latin typeface="Calibri" panose="020F0502020204030204" pitchFamily="34" charset="0"/>
                <a:cs typeface="Calibri" panose="020F0502020204030204" pitchFamily="34" charset="0"/>
              </a:rPr>
              <a:t>Human Worship</a:t>
            </a:r>
            <a:endParaRPr lang="en-US" altLang="en-US" sz="3100" b="1" dirty="0">
              <a:solidFill>
                <a:srgbClr val="FFFF00"/>
              </a:solidFill>
              <a:latin typeface="Calibri" panose="020F0502020204030204" pitchFamily="34" charset="0"/>
              <a:cs typeface="Calibri" panose="020F0502020204030204" pitchFamily="34" charset="0"/>
            </a:endParaRPr>
          </a:p>
          <a:p>
            <a:pPr marL="225425" indent="-225425">
              <a:spcAft>
                <a:spcPts val="900"/>
              </a:spcAft>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Begins in the heart of man</a:t>
            </a:r>
          </a:p>
        </p:txBody>
      </p:sp>
      <p:grpSp>
        <p:nvGrpSpPr>
          <p:cNvPr id="7" name="Group 6">
            <a:extLst>
              <a:ext uri="{FF2B5EF4-FFF2-40B4-BE49-F238E27FC236}">
                <a16:creationId xmlns:a16="http://schemas.microsoft.com/office/drawing/2014/main" id="{73CF434D-DAB2-4529-BDDD-304C8D1C9D43}"/>
              </a:ext>
            </a:extLst>
          </p:cNvPr>
          <p:cNvGrpSpPr/>
          <p:nvPr/>
        </p:nvGrpSpPr>
        <p:grpSpPr>
          <a:xfrm>
            <a:off x="4984956" y="589937"/>
            <a:ext cx="6690853" cy="5816105"/>
            <a:chOff x="5191431" y="167148"/>
            <a:chExt cx="6690853" cy="11006332"/>
          </a:xfrm>
        </p:grpSpPr>
        <p:sp>
          <p:nvSpPr>
            <p:cNvPr id="8" name="Rectangle 7">
              <a:extLst>
                <a:ext uri="{FF2B5EF4-FFF2-40B4-BE49-F238E27FC236}">
                  <a16:creationId xmlns:a16="http://schemas.microsoft.com/office/drawing/2014/main" id="{93D02BBC-7F91-4506-BB46-1DE70768E8B6}"/>
                </a:ext>
              </a:extLst>
            </p:cNvPr>
            <p:cNvSpPr/>
            <p:nvPr/>
          </p:nvSpPr>
          <p:spPr>
            <a:xfrm>
              <a:off x="5191431" y="167148"/>
              <a:ext cx="6538453" cy="3244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4FD3E64-9A0F-4BD0-ADDB-AFE06BD9A6EB}"/>
                </a:ext>
              </a:extLst>
            </p:cNvPr>
            <p:cNvSpPr/>
            <p:nvPr/>
          </p:nvSpPr>
          <p:spPr>
            <a:xfrm>
              <a:off x="5343831" y="319548"/>
              <a:ext cx="6538453" cy="3244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05F193F-791E-46B3-A308-EAB4D7D0EDEE}"/>
                </a:ext>
              </a:extLst>
            </p:cNvPr>
            <p:cNvSpPr/>
            <p:nvPr/>
          </p:nvSpPr>
          <p:spPr>
            <a:xfrm>
              <a:off x="5191431" y="6420568"/>
              <a:ext cx="6538453" cy="3244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D9947BB4-D772-4CD7-9825-54197E9BD845}"/>
                </a:ext>
              </a:extLst>
            </p:cNvPr>
            <p:cNvSpPr txBox="1"/>
            <p:nvPr/>
          </p:nvSpPr>
          <p:spPr>
            <a:xfrm>
              <a:off x="5309418" y="281984"/>
              <a:ext cx="6539045" cy="10891496"/>
            </a:xfrm>
            <a:prstGeom prst="rect">
              <a:avLst/>
            </a:prstGeom>
            <a:noFill/>
            <a:ln w="38100">
              <a:solidFill>
                <a:schemeClr val="bg1"/>
              </a:solidFill>
            </a:ln>
          </p:spPr>
          <p:txBody>
            <a:bodyPr wrap="square" rtlCol="0">
              <a:spAutoFit/>
            </a:bodyPr>
            <a:lstStyle/>
            <a:p>
              <a:pPr algn="just"/>
              <a:r>
                <a:rPr lang="en-US" sz="2300" b="1" dirty="0">
                  <a:solidFill>
                    <a:schemeClr val="bg1"/>
                  </a:solidFill>
                  <a:latin typeface="Calibri" panose="020F0502020204030204" pitchFamily="34" charset="0"/>
                  <a:cs typeface="Calibri" panose="020F0502020204030204" pitchFamily="34" charset="0"/>
                </a:rPr>
                <a:t>  26  And Jeroboam said </a:t>
              </a:r>
              <a:r>
                <a:rPr lang="en-US" sz="2300" b="1" dirty="0">
                  <a:solidFill>
                    <a:srgbClr val="FFFF00"/>
                  </a:solidFill>
                  <a:latin typeface="Calibri" panose="020F0502020204030204" pitchFamily="34" charset="0"/>
                  <a:cs typeface="Calibri" panose="020F0502020204030204" pitchFamily="34" charset="0"/>
                </a:rPr>
                <a:t>in his heart</a:t>
              </a:r>
              <a:r>
                <a:rPr lang="en-US" sz="2300" b="1" dirty="0">
                  <a:solidFill>
                    <a:schemeClr val="bg1"/>
                  </a:solidFill>
                  <a:latin typeface="Calibri" panose="020F0502020204030204" pitchFamily="34" charset="0"/>
                  <a:cs typeface="Calibri" panose="020F0502020204030204" pitchFamily="34" charset="0"/>
                </a:rPr>
                <a:t>, "Now the kingdom may return to the house of David: </a:t>
              </a:r>
            </a:p>
            <a:p>
              <a:pPr algn="just"/>
              <a:r>
                <a:rPr lang="en-US" sz="2300" b="1" dirty="0">
                  <a:solidFill>
                    <a:schemeClr val="bg1"/>
                  </a:solidFill>
                  <a:latin typeface="Calibri" panose="020F0502020204030204" pitchFamily="34" charset="0"/>
                  <a:cs typeface="Calibri" panose="020F0502020204030204" pitchFamily="34" charset="0"/>
                </a:rPr>
                <a:t>  27  If these people go up to offer sacrifices in the house of the LORD at Jerusalem, then the heart of this people will turn back to their lord, Rehoboam king of Judah, and they will kill me and go back to Rehoboam king of Judah." </a:t>
              </a:r>
            </a:p>
            <a:p>
              <a:pPr algn="just"/>
              <a:r>
                <a:rPr lang="en-US" sz="2300" b="1" dirty="0">
                  <a:solidFill>
                    <a:schemeClr val="bg1"/>
                  </a:solidFill>
                  <a:latin typeface="Calibri" panose="020F0502020204030204" pitchFamily="34" charset="0"/>
                  <a:cs typeface="Calibri" panose="020F0502020204030204" pitchFamily="34" charset="0"/>
                </a:rPr>
                <a:t>  28  Therefore the king asked advice, made two calves of gold, and said to the people, "It is too much for you to go up to Jerusalem. Here are your gods, O Israel, which brought you up from the land of Egypt!" </a:t>
              </a:r>
            </a:p>
            <a:p>
              <a:pPr algn="just"/>
              <a:r>
                <a:rPr lang="en-US" sz="2300" b="1" dirty="0">
                  <a:solidFill>
                    <a:schemeClr val="bg1"/>
                  </a:solidFill>
                  <a:latin typeface="Calibri" panose="020F0502020204030204" pitchFamily="34" charset="0"/>
                  <a:cs typeface="Calibri" panose="020F0502020204030204" pitchFamily="34" charset="0"/>
                </a:rPr>
                <a:t>  29  And </a:t>
              </a:r>
              <a:r>
                <a:rPr lang="en-US" sz="2300" b="1" dirty="0">
                  <a:solidFill>
                    <a:srgbClr val="FFFF00"/>
                  </a:solidFill>
                  <a:latin typeface="Calibri" panose="020F0502020204030204" pitchFamily="34" charset="0"/>
                  <a:cs typeface="Calibri" panose="020F0502020204030204" pitchFamily="34" charset="0"/>
                </a:rPr>
                <a:t>he set up one </a:t>
              </a:r>
              <a:r>
                <a:rPr lang="en-US" sz="2300" b="1" dirty="0">
                  <a:solidFill>
                    <a:schemeClr val="bg1"/>
                  </a:solidFill>
                  <a:latin typeface="Calibri" panose="020F0502020204030204" pitchFamily="34" charset="0"/>
                  <a:cs typeface="Calibri" panose="020F0502020204030204" pitchFamily="34" charset="0"/>
                </a:rPr>
                <a:t>in Bethel, and the other he put in Dan. </a:t>
              </a:r>
            </a:p>
            <a:p>
              <a:pPr algn="just"/>
              <a:r>
                <a:rPr lang="en-US" sz="2300" b="1" dirty="0">
                  <a:solidFill>
                    <a:schemeClr val="bg1"/>
                  </a:solidFill>
                  <a:latin typeface="Calibri" panose="020F0502020204030204" pitchFamily="34" charset="0"/>
                  <a:cs typeface="Calibri" panose="020F0502020204030204" pitchFamily="34" charset="0"/>
                </a:rPr>
                <a:t>  30  Now this thing became a sin, for the people went to worship before the one as far as Dan. </a:t>
              </a:r>
            </a:p>
          </p:txBody>
        </p:sp>
      </p:grpSp>
    </p:spTree>
    <p:extLst>
      <p:ext uri="{BB962C8B-B14F-4D97-AF65-F5344CB8AC3E}">
        <p14:creationId xmlns:p14="http://schemas.microsoft.com/office/powerpoint/2010/main" val="2278655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grpSp>
        <p:nvGrpSpPr>
          <p:cNvPr id="7" name="Group 6">
            <a:extLst>
              <a:ext uri="{FF2B5EF4-FFF2-40B4-BE49-F238E27FC236}">
                <a16:creationId xmlns:a16="http://schemas.microsoft.com/office/drawing/2014/main" id="{73CF434D-DAB2-4529-BDDD-304C8D1C9D43}"/>
              </a:ext>
            </a:extLst>
          </p:cNvPr>
          <p:cNvGrpSpPr/>
          <p:nvPr/>
        </p:nvGrpSpPr>
        <p:grpSpPr>
          <a:xfrm>
            <a:off x="4984956" y="855407"/>
            <a:ext cx="6690853" cy="5462162"/>
            <a:chOff x="5191431" y="167148"/>
            <a:chExt cx="6690853" cy="10336535"/>
          </a:xfrm>
        </p:grpSpPr>
        <p:sp>
          <p:nvSpPr>
            <p:cNvPr id="8" name="Rectangle 7">
              <a:extLst>
                <a:ext uri="{FF2B5EF4-FFF2-40B4-BE49-F238E27FC236}">
                  <a16:creationId xmlns:a16="http://schemas.microsoft.com/office/drawing/2014/main" id="{93D02BBC-7F91-4506-BB46-1DE70768E8B6}"/>
                </a:ext>
              </a:extLst>
            </p:cNvPr>
            <p:cNvSpPr/>
            <p:nvPr/>
          </p:nvSpPr>
          <p:spPr>
            <a:xfrm>
              <a:off x="5191431" y="167148"/>
              <a:ext cx="6538453" cy="3244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4FD3E64-9A0F-4BD0-ADDB-AFE06BD9A6EB}"/>
                </a:ext>
              </a:extLst>
            </p:cNvPr>
            <p:cNvSpPr/>
            <p:nvPr/>
          </p:nvSpPr>
          <p:spPr>
            <a:xfrm>
              <a:off x="5343831" y="319548"/>
              <a:ext cx="6538453" cy="3244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05F193F-791E-46B3-A308-EAB4D7D0EDEE}"/>
                </a:ext>
              </a:extLst>
            </p:cNvPr>
            <p:cNvSpPr/>
            <p:nvPr/>
          </p:nvSpPr>
          <p:spPr>
            <a:xfrm>
              <a:off x="5191431" y="6420568"/>
              <a:ext cx="6538453" cy="3244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D9947BB4-D772-4CD7-9825-54197E9BD845}"/>
                </a:ext>
              </a:extLst>
            </p:cNvPr>
            <p:cNvSpPr txBox="1"/>
            <p:nvPr/>
          </p:nvSpPr>
          <p:spPr>
            <a:xfrm>
              <a:off x="5309418" y="281984"/>
              <a:ext cx="6539045" cy="10221699"/>
            </a:xfrm>
            <a:prstGeom prst="rect">
              <a:avLst/>
            </a:prstGeom>
            <a:noFill/>
            <a:ln w="38100">
              <a:solidFill>
                <a:schemeClr val="bg1"/>
              </a:solidFill>
            </a:ln>
          </p:spPr>
          <p:txBody>
            <a:bodyPr wrap="square" rtlCol="0">
              <a:spAutoFit/>
            </a:bodyPr>
            <a:lstStyle/>
            <a:p>
              <a:pPr algn="just"/>
              <a:r>
                <a:rPr lang="en-US" sz="2300" b="1" dirty="0">
                  <a:solidFill>
                    <a:schemeClr val="bg1"/>
                  </a:solidFill>
                  <a:latin typeface="Calibri" panose="020F0502020204030204" pitchFamily="34" charset="0"/>
                  <a:cs typeface="Calibri" panose="020F0502020204030204" pitchFamily="34" charset="0"/>
                </a:rPr>
                <a:t>  31  </a:t>
              </a:r>
              <a:r>
                <a:rPr lang="en-US" sz="2300" b="1" dirty="0">
                  <a:solidFill>
                    <a:srgbClr val="FFFF00"/>
                  </a:solidFill>
                  <a:latin typeface="Calibri" panose="020F0502020204030204" pitchFamily="34" charset="0"/>
                  <a:cs typeface="Calibri" panose="020F0502020204030204" pitchFamily="34" charset="0"/>
                </a:rPr>
                <a:t>He made</a:t>
              </a:r>
              <a:r>
                <a:rPr lang="en-US" sz="2300" b="1" dirty="0">
                  <a:solidFill>
                    <a:schemeClr val="bg1"/>
                  </a:solidFill>
                  <a:latin typeface="Calibri" panose="020F0502020204030204" pitchFamily="34" charset="0"/>
                  <a:cs typeface="Calibri" panose="020F0502020204030204" pitchFamily="34" charset="0"/>
                </a:rPr>
                <a:t> shrines on the high places, and </a:t>
              </a:r>
              <a:r>
                <a:rPr lang="en-US" sz="2300" b="1" dirty="0">
                  <a:solidFill>
                    <a:srgbClr val="FFFF00"/>
                  </a:solidFill>
                  <a:latin typeface="Calibri" panose="020F0502020204030204" pitchFamily="34" charset="0"/>
                  <a:cs typeface="Calibri" panose="020F0502020204030204" pitchFamily="34" charset="0"/>
                </a:rPr>
                <a:t>made priests</a:t>
              </a:r>
              <a:r>
                <a:rPr lang="en-US" sz="2300" b="1" dirty="0">
                  <a:solidFill>
                    <a:schemeClr val="bg1"/>
                  </a:solidFill>
                  <a:latin typeface="Calibri" panose="020F0502020204030204" pitchFamily="34" charset="0"/>
                  <a:cs typeface="Calibri" panose="020F0502020204030204" pitchFamily="34" charset="0"/>
                </a:rPr>
                <a:t> from every class of people, who were not of the sons of Levi. </a:t>
              </a:r>
            </a:p>
            <a:p>
              <a:pPr algn="just"/>
              <a:r>
                <a:rPr lang="en-US" sz="2300" b="1" dirty="0">
                  <a:solidFill>
                    <a:schemeClr val="bg1"/>
                  </a:solidFill>
                  <a:latin typeface="Calibri" panose="020F0502020204030204" pitchFamily="34" charset="0"/>
                  <a:cs typeface="Calibri" panose="020F0502020204030204" pitchFamily="34" charset="0"/>
                </a:rPr>
                <a:t>  32  </a:t>
              </a:r>
              <a:r>
                <a:rPr lang="en-US" sz="2300" b="1" dirty="0">
                  <a:solidFill>
                    <a:srgbClr val="FFFF00"/>
                  </a:solidFill>
                  <a:latin typeface="Calibri" panose="020F0502020204030204" pitchFamily="34" charset="0"/>
                  <a:cs typeface="Calibri" panose="020F0502020204030204" pitchFamily="34" charset="0"/>
                </a:rPr>
                <a:t>Jeroboam ordained </a:t>
              </a:r>
              <a:r>
                <a:rPr lang="en-US" sz="2300" b="1" dirty="0">
                  <a:solidFill>
                    <a:schemeClr val="bg1"/>
                  </a:solidFill>
                  <a:latin typeface="Calibri" panose="020F0502020204030204" pitchFamily="34" charset="0"/>
                  <a:cs typeface="Calibri" panose="020F0502020204030204" pitchFamily="34" charset="0"/>
                </a:rPr>
                <a:t>a feast on the fifteenth day of the eighth month, like the feast that was in Judah, and offered sacrifices on the altar. So </a:t>
              </a:r>
              <a:r>
                <a:rPr lang="en-US" sz="2300" b="1" dirty="0">
                  <a:solidFill>
                    <a:srgbClr val="FFFF00"/>
                  </a:solidFill>
                  <a:latin typeface="Calibri" panose="020F0502020204030204" pitchFamily="34" charset="0"/>
                  <a:cs typeface="Calibri" panose="020F0502020204030204" pitchFamily="34" charset="0"/>
                </a:rPr>
                <a:t>he did at Bethel</a:t>
              </a:r>
              <a:r>
                <a:rPr lang="en-US" sz="2300" b="1" dirty="0">
                  <a:solidFill>
                    <a:schemeClr val="bg1"/>
                  </a:solidFill>
                  <a:latin typeface="Calibri" panose="020F0502020204030204" pitchFamily="34" charset="0"/>
                  <a:cs typeface="Calibri" panose="020F0502020204030204" pitchFamily="34" charset="0"/>
                </a:rPr>
                <a:t>, sacrificing to the calves that he had made. And at Bethel </a:t>
              </a:r>
              <a:r>
                <a:rPr lang="en-US" sz="2300" b="1" dirty="0">
                  <a:solidFill>
                    <a:srgbClr val="FFFF00"/>
                  </a:solidFill>
                  <a:latin typeface="Calibri" panose="020F0502020204030204" pitchFamily="34" charset="0"/>
                  <a:cs typeface="Calibri" panose="020F0502020204030204" pitchFamily="34" charset="0"/>
                </a:rPr>
                <a:t>he installed the priests </a:t>
              </a:r>
              <a:r>
                <a:rPr lang="en-US" sz="2300" b="1" dirty="0">
                  <a:solidFill>
                    <a:schemeClr val="bg1"/>
                  </a:solidFill>
                  <a:latin typeface="Calibri" panose="020F0502020204030204" pitchFamily="34" charset="0"/>
                  <a:cs typeface="Calibri" panose="020F0502020204030204" pitchFamily="34" charset="0"/>
                </a:rPr>
                <a:t>of the high </a:t>
              </a:r>
              <a:r>
                <a:rPr lang="en-US" sz="2300" b="1" dirty="0">
                  <a:solidFill>
                    <a:srgbClr val="FFFF00"/>
                  </a:solidFill>
                  <a:latin typeface="Calibri" panose="020F0502020204030204" pitchFamily="34" charset="0"/>
                  <a:cs typeface="Calibri" panose="020F0502020204030204" pitchFamily="34" charset="0"/>
                </a:rPr>
                <a:t>places which he had made.</a:t>
              </a:r>
              <a:r>
                <a:rPr lang="en-US" sz="2300" b="1" dirty="0">
                  <a:solidFill>
                    <a:schemeClr val="bg1"/>
                  </a:solidFill>
                  <a:latin typeface="Calibri" panose="020F0502020204030204" pitchFamily="34" charset="0"/>
                  <a:cs typeface="Calibri" panose="020F0502020204030204" pitchFamily="34" charset="0"/>
                </a:rPr>
                <a:t> </a:t>
              </a:r>
            </a:p>
            <a:p>
              <a:pPr algn="just"/>
              <a:r>
                <a:rPr lang="en-US" sz="2300" b="1" dirty="0">
                  <a:solidFill>
                    <a:schemeClr val="bg1"/>
                  </a:solidFill>
                  <a:latin typeface="Calibri" panose="020F0502020204030204" pitchFamily="34" charset="0"/>
                  <a:cs typeface="Calibri" panose="020F0502020204030204" pitchFamily="34" charset="0"/>
                </a:rPr>
                <a:t>  33  So </a:t>
              </a:r>
              <a:r>
                <a:rPr lang="en-US" sz="2300" b="1" dirty="0">
                  <a:solidFill>
                    <a:srgbClr val="FFFF00"/>
                  </a:solidFill>
                  <a:latin typeface="Calibri" panose="020F0502020204030204" pitchFamily="34" charset="0"/>
                  <a:cs typeface="Calibri" panose="020F0502020204030204" pitchFamily="34" charset="0"/>
                </a:rPr>
                <a:t>he made offerings </a:t>
              </a:r>
              <a:r>
                <a:rPr lang="en-US" sz="2300" b="1" dirty="0">
                  <a:solidFill>
                    <a:schemeClr val="bg1"/>
                  </a:solidFill>
                  <a:latin typeface="Calibri" panose="020F0502020204030204" pitchFamily="34" charset="0"/>
                  <a:cs typeface="Calibri" panose="020F0502020204030204" pitchFamily="34" charset="0"/>
                </a:rPr>
                <a:t>on the altar </a:t>
              </a:r>
              <a:r>
                <a:rPr lang="en-US" sz="2300" b="1" dirty="0">
                  <a:solidFill>
                    <a:srgbClr val="FFFF00"/>
                  </a:solidFill>
                  <a:latin typeface="Calibri" panose="020F0502020204030204" pitchFamily="34" charset="0"/>
                  <a:cs typeface="Calibri" panose="020F0502020204030204" pitchFamily="34" charset="0"/>
                </a:rPr>
                <a:t>which he had made at Bethel </a:t>
              </a:r>
              <a:r>
                <a:rPr lang="en-US" sz="2300" b="1" dirty="0">
                  <a:solidFill>
                    <a:schemeClr val="bg1"/>
                  </a:solidFill>
                  <a:latin typeface="Calibri" panose="020F0502020204030204" pitchFamily="34" charset="0"/>
                  <a:cs typeface="Calibri" panose="020F0502020204030204" pitchFamily="34" charset="0"/>
                </a:rPr>
                <a:t>on the fifteenth day of the eighth month, in the month which </a:t>
              </a:r>
              <a:r>
                <a:rPr lang="en-US" sz="2300" b="1" dirty="0">
                  <a:solidFill>
                    <a:srgbClr val="FFFF00"/>
                  </a:solidFill>
                  <a:latin typeface="Calibri" panose="020F0502020204030204" pitchFamily="34" charset="0"/>
                  <a:cs typeface="Calibri" panose="020F0502020204030204" pitchFamily="34" charset="0"/>
                </a:rPr>
                <a:t>he had devised in his own heart</a:t>
              </a:r>
              <a:r>
                <a:rPr lang="en-US" sz="2300" b="1" dirty="0">
                  <a:solidFill>
                    <a:schemeClr val="bg1"/>
                  </a:solidFill>
                  <a:latin typeface="Calibri" panose="020F0502020204030204" pitchFamily="34" charset="0"/>
                  <a:cs typeface="Calibri" panose="020F0502020204030204" pitchFamily="34" charset="0"/>
                </a:rPr>
                <a:t>. And he </a:t>
              </a:r>
              <a:r>
                <a:rPr lang="en-US" sz="2300" b="1" dirty="0">
                  <a:solidFill>
                    <a:srgbClr val="FFFF00"/>
                  </a:solidFill>
                  <a:latin typeface="Calibri" panose="020F0502020204030204" pitchFamily="34" charset="0"/>
                  <a:cs typeface="Calibri" panose="020F0502020204030204" pitchFamily="34" charset="0"/>
                </a:rPr>
                <a:t>ordained a feast </a:t>
              </a:r>
              <a:r>
                <a:rPr lang="en-US" sz="2300" b="1" dirty="0">
                  <a:solidFill>
                    <a:schemeClr val="bg1"/>
                  </a:solidFill>
                  <a:latin typeface="Calibri" panose="020F0502020204030204" pitchFamily="34" charset="0"/>
                  <a:cs typeface="Calibri" panose="020F0502020204030204" pitchFamily="34" charset="0"/>
                </a:rPr>
                <a:t>for the children of Israel, and offered sacrifices on the altar and burned incense. </a:t>
              </a:r>
            </a:p>
          </p:txBody>
        </p:sp>
      </p:grpSp>
      <p:sp>
        <p:nvSpPr>
          <p:cNvPr id="12" name="Text Box 3">
            <a:extLst>
              <a:ext uri="{FF2B5EF4-FFF2-40B4-BE49-F238E27FC236}">
                <a16:creationId xmlns:a16="http://schemas.microsoft.com/office/drawing/2014/main" id="{CA01F10A-93C3-4211-AED7-7A18460EF5D0}"/>
              </a:ext>
            </a:extLst>
          </p:cNvPr>
          <p:cNvSpPr txBox="1">
            <a:spLocks noChangeArrowheads="1"/>
          </p:cNvSpPr>
          <p:nvPr/>
        </p:nvSpPr>
        <p:spPr bwMode="auto">
          <a:xfrm>
            <a:off x="618849" y="1335780"/>
            <a:ext cx="4572582" cy="26196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Aft>
                <a:spcPts val="1000"/>
              </a:spcAft>
            </a:pPr>
            <a:endParaRPr lang="en-US" altLang="en-US" sz="1200" b="1" dirty="0">
              <a:solidFill>
                <a:srgbClr val="FFFF00"/>
              </a:solidFill>
              <a:latin typeface="Calibri" panose="020F0502020204030204" pitchFamily="34" charset="0"/>
              <a:cs typeface="Calibri" panose="020F0502020204030204" pitchFamily="34" charset="0"/>
            </a:endParaRPr>
          </a:p>
          <a:p>
            <a:pPr algn="ctr"/>
            <a:r>
              <a:rPr lang="en-US" altLang="en-US" sz="3600" b="1" dirty="0">
                <a:solidFill>
                  <a:srgbClr val="FFFF00"/>
                </a:solidFill>
                <a:latin typeface="Calibri" panose="020F0502020204030204" pitchFamily="34" charset="0"/>
                <a:cs typeface="Calibri" panose="020F0502020204030204" pitchFamily="34" charset="0"/>
              </a:rPr>
              <a:t>Understanding</a:t>
            </a:r>
          </a:p>
          <a:p>
            <a:pPr algn="ctr"/>
            <a:r>
              <a:rPr lang="en-US" altLang="en-US" sz="3600" b="1" dirty="0">
                <a:solidFill>
                  <a:srgbClr val="FFFF00"/>
                </a:solidFill>
                <a:latin typeface="Calibri" panose="020F0502020204030204" pitchFamily="34" charset="0"/>
                <a:cs typeface="Calibri" panose="020F0502020204030204" pitchFamily="34" charset="0"/>
              </a:rPr>
              <a:t>Human Worship</a:t>
            </a:r>
            <a:endParaRPr lang="en-US" altLang="en-US" sz="3100" b="1" dirty="0">
              <a:solidFill>
                <a:srgbClr val="FFFF00"/>
              </a:solidFill>
              <a:latin typeface="Calibri" panose="020F0502020204030204" pitchFamily="34" charset="0"/>
              <a:cs typeface="Calibri" panose="020F0502020204030204" pitchFamily="34" charset="0"/>
            </a:endParaRPr>
          </a:p>
          <a:p>
            <a:pPr marL="225425" indent="-225425">
              <a:spcAft>
                <a:spcPts val="900"/>
              </a:spcAft>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Begins in the heart of man</a:t>
            </a:r>
          </a:p>
          <a:p>
            <a:pPr>
              <a:spcBef>
                <a:spcPct val="30000"/>
              </a:spcBef>
              <a:spcAft>
                <a:spcPts val="900"/>
              </a:spcAft>
              <a:buClr>
                <a:schemeClr val="bg1"/>
              </a:buClr>
            </a:pPr>
            <a:endParaRPr lang="en-US" altLang="en-US" sz="28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8304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4" name="Text Box 3">
            <a:extLst>
              <a:ext uri="{FF2B5EF4-FFF2-40B4-BE49-F238E27FC236}">
                <a16:creationId xmlns:a16="http://schemas.microsoft.com/office/drawing/2014/main" id="{E980009D-6C36-4D86-9B47-A8E93161D6AB}"/>
              </a:ext>
            </a:extLst>
          </p:cNvPr>
          <p:cNvSpPr txBox="1">
            <a:spLocks noChangeArrowheads="1"/>
          </p:cNvSpPr>
          <p:nvPr/>
        </p:nvSpPr>
        <p:spPr bwMode="auto">
          <a:xfrm>
            <a:off x="618849" y="1335780"/>
            <a:ext cx="4572582" cy="26196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Aft>
                <a:spcPts val="1000"/>
              </a:spcAft>
            </a:pPr>
            <a:endParaRPr lang="en-US" altLang="en-US" sz="1200" b="1" dirty="0">
              <a:solidFill>
                <a:srgbClr val="FFFF00"/>
              </a:solidFill>
              <a:latin typeface="Calibri" panose="020F0502020204030204" pitchFamily="34" charset="0"/>
              <a:cs typeface="Calibri" panose="020F0502020204030204" pitchFamily="34" charset="0"/>
            </a:endParaRPr>
          </a:p>
          <a:p>
            <a:pPr algn="ctr"/>
            <a:r>
              <a:rPr lang="en-US" altLang="en-US" sz="3600" b="1" dirty="0">
                <a:solidFill>
                  <a:srgbClr val="FFFF00"/>
                </a:solidFill>
                <a:latin typeface="Calibri" panose="020F0502020204030204" pitchFamily="34" charset="0"/>
                <a:cs typeface="Calibri" panose="020F0502020204030204" pitchFamily="34" charset="0"/>
              </a:rPr>
              <a:t>Understanding</a:t>
            </a:r>
          </a:p>
          <a:p>
            <a:pPr algn="ctr"/>
            <a:r>
              <a:rPr lang="en-US" altLang="en-US" sz="3600" b="1" dirty="0">
                <a:solidFill>
                  <a:srgbClr val="FFFF00"/>
                </a:solidFill>
                <a:latin typeface="Calibri" panose="020F0502020204030204" pitchFamily="34" charset="0"/>
                <a:cs typeface="Calibri" panose="020F0502020204030204" pitchFamily="34" charset="0"/>
              </a:rPr>
              <a:t>Human Worship</a:t>
            </a:r>
            <a:endParaRPr lang="en-US" altLang="en-US" sz="3100" b="1" dirty="0">
              <a:solidFill>
                <a:srgbClr val="FFFF00"/>
              </a:solidFill>
              <a:latin typeface="Calibri" panose="020F0502020204030204" pitchFamily="34" charset="0"/>
              <a:cs typeface="Calibri" panose="020F0502020204030204" pitchFamily="34" charset="0"/>
            </a:endParaRPr>
          </a:p>
          <a:p>
            <a:pPr marL="225425" indent="-225425">
              <a:spcAft>
                <a:spcPts val="900"/>
              </a:spcAft>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Begins in the heart of man</a:t>
            </a:r>
          </a:p>
          <a:p>
            <a:pPr marL="225425" indent="-225425">
              <a:spcBef>
                <a:spcPct val="30000"/>
              </a:spcBef>
              <a:spcAft>
                <a:spcPts val="900"/>
              </a:spcAft>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A convenient religion</a:t>
            </a:r>
          </a:p>
        </p:txBody>
      </p:sp>
      <p:grpSp>
        <p:nvGrpSpPr>
          <p:cNvPr id="7" name="Group 6">
            <a:extLst>
              <a:ext uri="{FF2B5EF4-FFF2-40B4-BE49-F238E27FC236}">
                <a16:creationId xmlns:a16="http://schemas.microsoft.com/office/drawing/2014/main" id="{73CF434D-DAB2-4529-BDDD-304C8D1C9D43}"/>
              </a:ext>
            </a:extLst>
          </p:cNvPr>
          <p:cNvGrpSpPr/>
          <p:nvPr/>
        </p:nvGrpSpPr>
        <p:grpSpPr>
          <a:xfrm>
            <a:off x="4984956" y="589937"/>
            <a:ext cx="6690853" cy="5816105"/>
            <a:chOff x="5191431" y="167148"/>
            <a:chExt cx="6690853" cy="11006332"/>
          </a:xfrm>
        </p:grpSpPr>
        <p:sp>
          <p:nvSpPr>
            <p:cNvPr id="8" name="Rectangle 7">
              <a:extLst>
                <a:ext uri="{FF2B5EF4-FFF2-40B4-BE49-F238E27FC236}">
                  <a16:creationId xmlns:a16="http://schemas.microsoft.com/office/drawing/2014/main" id="{93D02BBC-7F91-4506-BB46-1DE70768E8B6}"/>
                </a:ext>
              </a:extLst>
            </p:cNvPr>
            <p:cNvSpPr/>
            <p:nvPr/>
          </p:nvSpPr>
          <p:spPr>
            <a:xfrm>
              <a:off x="5191431" y="167148"/>
              <a:ext cx="6538453" cy="3244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4FD3E64-9A0F-4BD0-ADDB-AFE06BD9A6EB}"/>
                </a:ext>
              </a:extLst>
            </p:cNvPr>
            <p:cNvSpPr/>
            <p:nvPr/>
          </p:nvSpPr>
          <p:spPr>
            <a:xfrm>
              <a:off x="5343831" y="319548"/>
              <a:ext cx="6538453" cy="3244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05F193F-791E-46B3-A308-EAB4D7D0EDEE}"/>
                </a:ext>
              </a:extLst>
            </p:cNvPr>
            <p:cNvSpPr/>
            <p:nvPr/>
          </p:nvSpPr>
          <p:spPr>
            <a:xfrm>
              <a:off x="5191431" y="6420568"/>
              <a:ext cx="6538453" cy="3244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D9947BB4-D772-4CD7-9825-54197E9BD845}"/>
                </a:ext>
              </a:extLst>
            </p:cNvPr>
            <p:cNvSpPr txBox="1"/>
            <p:nvPr/>
          </p:nvSpPr>
          <p:spPr>
            <a:xfrm>
              <a:off x="5309418" y="281984"/>
              <a:ext cx="6539045" cy="10891496"/>
            </a:xfrm>
            <a:prstGeom prst="rect">
              <a:avLst/>
            </a:prstGeom>
            <a:noFill/>
            <a:ln w="38100">
              <a:solidFill>
                <a:schemeClr val="bg1"/>
              </a:solidFill>
            </a:ln>
          </p:spPr>
          <p:txBody>
            <a:bodyPr wrap="square" rtlCol="0">
              <a:spAutoFit/>
            </a:bodyPr>
            <a:lstStyle/>
            <a:p>
              <a:pPr algn="just"/>
              <a:r>
                <a:rPr lang="en-US" sz="2300" b="1" dirty="0">
                  <a:solidFill>
                    <a:schemeClr val="bg1"/>
                  </a:solidFill>
                  <a:latin typeface="Calibri" panose="020F0502020204030204" pitchFamily="34" charset="0"/>
                  <a:cs typeface="Calibri" panose="020F0502020204030204" pitchFamily="34" charset="0"/>
                </a:rPr>
                <a:t>  26  And Jeroboam said in his heart, "Now the kingdom may return to the house of David: </a:t>
              </a:r>
            </a:p>
            <a:p>
              <a:pPr algn="just"/>
              <a:r>
                <a:rPr lang="en-US" sz="2300" b="1" dirty="0">
                  <a:solidFill>
                    <a:schemeClr val="bg1"/>
                  </a:solidFill>
                  <a:latin typeface="Calibri" panose="020F0502020204030204" pitchFamily="34" charset="0"/>
                  <a:cs typeface="Calibri" panose="020F0502020204030204" pitchFamily="34" charset="0"/>
                </a:rPr>
                <a:t>  27  If these people go up to offer sacrifices in the house of the LORD at Jerusalem, then the heart of this people will turn back to their lord, Rehoboam king of Judah, and they will kill me and go back to Rehoboam king of Judah." </a:t>
              </a:r>
            </a:p>
            <a:p>
              <a:pPr algn="just"/>
              <a:r>
                <a:rPr lang="en-US" sz="2300" b="1" dirty="0">
                  <a:solidFill>
                    <a:schemeClr val="bg1"/>
                  </a:solidFill>
                  <a:latin typeface="Calibri" panose="020F0502020204030204" pitchFamily="34" charset="0"/>
                  <a:cs typeface="Calibri" panose="020F0502020204030204" pitchFamily="34" charset="0"/>
                </a:rPr>
                <a:t>  28  Therefore the king asked advice, made two calves of gold, and said to the people, </a:t>
              </a:r>
              <a:r>
                <a:rPr lang="en-US" sz="2300" b="1" dirty="0">
                  <a:solidFill>
                    <a:srgbClr val="FFFF00"/>
                  </a:solidFill>
                  <a:latin typeface="Calibri" panose="020F0502020204030204" pitchFamily="34" charset="0"/>
                  <a:cs typeface="Calibri" panose="020F0502020204030204" pitchFamily="34" charset="0"/>
                </a:rPr>
                <a:t>"It is too much for you to go up to Jerusalem.</a:t>
              </a:r>
              <a:r>
                <a:rPr lang="en-US" sz="2300" b="1" dirty="0">
                  <a:solidFill>
                    <a:schemeClr val="bg1"/>
                  </a:solidFill>
                  <a:latin typeface="Calibri" panose="020F0502020204030204" pitchFamily="34" charset="0"/>
                  <a:cs typeface="Calibri" panose="020F0502020204030204" pitchFamily="34" charset="0"/>
                </a:rPr>
                <a:t> Here are your gods, O Israel, which brought you up from the land of Egypt!" </a:t>
              </a:r>
            </a:p>
            <a:p>
              <a:pPr algn="just"/>
              <a:r>
                <a:rPr lang="en-US" sz="2300" b="1" dirty="0">
                  <a:solidFill>
                    <a:schemeClr val="bg1"/>
                  </a:solidFill>
                  <a:latin typeface="Calibri" panose="020F0502020204030204" pitchFamily="34" charset="0"/>
                  <a:cs typeface="Calibri" panose="020F0502020204030204" pitchFamily="34" charset="0"/>
                </a:rPr>
                <a:t>  29  And </a:t>
              </a:r>
              <a:r>
                <a:rPr lang="en-US" sz="2300" b="1" dirty="0">
                  <a:solidFill>
                    <a:srgbClr val="FFFF00"/>
                  </a:solidFill>
                  <a:latin typeface="Calibri" panose="020F0502020204030204" pitchFamily="34" charset="0"/>
                  <a:cs typeface="Calibri" panose="020F0502020204030204" pitchFamily="34" charset="0"/>
                </a:rPr>
                <a:t>he set up one in Bethel</a:t>
              </a:r>
              <a:r>
                <a:rPr lang="en-US" sz="2300" b="1" dirty="0">
                  <a:solidFill>
                    <a:schemeClr val="bg1"/>
                  </a:solidFill>
                  <a:latin typeface="Calibri" panose="020F0502020204030204" pitchFamily="34" charset="0"/>
                  <a:cs typeface="Calibri" panose="020F0502020204030204" pitchFamily="34" charset="0"/>
                </a:rPr>
                <a:t>, and the other he </a:t>
              </a:r>
              <a:r>
                <a:rPr lang="en-US" sz="2300" b="1" dirty="0">
                  <a:solidFill>
                    <a:srgbClr val="FFFF00"/>
                  </a:solidFill>
                  <a:latin typeface="Calibri" panose="020F0502020204030204" pitchFamily="34" charset="0"/>
                  <a:cs typeface="Calibri" panose="020F0502020204030204" pitchFamily="34" charset="0"/>
                </a:rPr>
                <a:t>put in Dan</a:t>
              </a:r>
              <a:r>
                <a:rPr lang="en-US" sz="2300" b="1" dirty="0">
                  <a:solidFill>
                    <a:schemeClr val="bg1"/>
                  </a:solidFill>
                  <a:latin typeface="Calibri" panose="020F0502020204030204" pitchFamily="34" charset="0"/>
                  <a:cs typeface="Calibri" panose="020F0502020204030204" pitchFamily="34" charset="0"/>
                </a:rPr>
                <a:t>. </a:t>
              </a:r>
            </a:p>
            <a:p>
              <a:pPr algn="just"/>
              <a:r>
                <a:rPr lang="en-US" sz="2300" b="1" dirty="0">
                  <a:solidFill>
                    <a:schemeClr val="bg1"/>
                  </a:solidFill>
                  <a:latin typeface="Calibri" panose="020F0502020204030204" pitchFamily="34" charset="0"/>
                  <a:cs typeface="Calibri" panose="020F0502020204030204" pitchFamily="34" charset="0"/>
                </a:rPr>
                <a:t>  30  Now this thing became a sin, for the people went to worship before the one as far as Dan. </a:t>
              </a:r>
            </a:p>
          </p:txBody>
        </p:sp>
      </p:grpSp>
    </p:spTree>
    <p:extLst>
      <p:ext uri="{BB962C8B-B14F-4D97-AF65-F5344CB8AC3E}">
        <p14:creationId xmlns:p14="http://schemas.microsoft.com/office/powerpoint/2010/main" val="4040287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4" name="Text Box 3">
            <a:extLst>
              <a:ext uri="{FF2B5EF4-FFF2-40B4-BE49-F238E27FC236}">
                <a16:creationId xmlns:a16="http://schemas.microsoft.com/office/drawing/2014/main" id="{E980009D-6C36-4D86-9B47-A8E93161D6AB}"/>
              </a:ext>
            </a:extLst>
          </p:cNvPr>
          <p:cNvSpPr txBox="1">
            <a:spLocks noChangeArrowheads="1"/>
          </p:cNvSpPr>
          <p:nvPr/>
        </p:nvSpPr>
        <p:spPr bwMode="auto">
          <a:xfrm>
            <a:off x="618849" y="1335780"/>
            <a:ext cx="4572582" cy="32952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Aft>
                <a:spcPts val="1000"/>
              </a:spcAft>
            </a:pPr>
            <a:endParaRPr lang="en-US" altLang="en-US" sz="1200" b="1" dirty="0">
              <a:solidFill>
                <a:srgbClr val="FFFF00"/>
              </a:solidFill>
              <a:latin typeface="Calibri" panose="020F0502020204030204" pitchFamily="34" charset="0"/>
              <a:cs typeface="Calibri" panose="020F0502020204030204" pitchFamily="34" charset="0"/>
            </a:endParaRPr>
          </a:p>
          <a:p>
            <a:pPr algn="ctr"/>
            <a:r>
              <a:rPr lang="en-US" altLang="en-US" sz="3600" b="1" dirty="0">
                <a:solidFill>
                  <a:srgbClr val="FFFF00"/>
                </a:solidFill>
                <a:latin typeface="Calibri" panose="020F0502020204030204" pitchFamily="34" charset="0"/>
                <a:cs typeface="Calibri" panose="020F0502020204030204" pitchFamily="34" charset="0"/>
              </a:rPr>
              <a:t>Understanding</a:t>
            </a:r>
          </a:p>
          <a:p>
            <a:pPr algn="ctr"/>
            <a:r>
              <a:rPr lang="en-US" altLang="en-US" sz="3600" b="1" dirty="0">
                <a:solidFill>
                  <a:srgbClr val="FFFF00"/>
                </a:solidFill>
                <a:latin typeface="Calibri" panose="020F0502020204030204" pitchFamily="34" charset="0"/>
                <a:cs typeface="Calibri" panose="020F0502020204030204" pitchFamily="34" charset="0"/>
              </a:rPr>
              <a:t>Human Worship</a:t>
            </a:r>
            <a:endParaRPr lang="en-US" altLang="en-US" sz="3100" b="1" dirty="0">
              <a:solidFill>
                <a:srgbClr val="FFFF00"/>
              </a:solidFill>
              <a:latin typeface="Calibri" panose="020F0502020204030204" pitchFamily="34" charset="0"/>
              <a:cs typeface="Calibri" panose="020F0502020204030204" pitchFamily="34" charset="0"/>
            </a:endParaRPr>
          </a:p>
          <a:p>
            <a:pPr marL="225425" indent="-225425">
              <a:spcAft>
                <a:spcPts val="900"/>
              </a:spcAft>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Begins in the heart of man</a:t>
            </a:r>
          </a:p>
          <a:p>
            <a:pPr marL="225425" indent="-225425">
              <a:spcBef>
                <a:spcPct val="30000"/>
              </a:spcBef>
              <a:spcAft>
                <a:spcPts val="900"/>
              </a:spcAft>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A convenient religion</a:t>
            </a:r>
          </a:p>
          <a:p>
            <a:pPr marL="225425" indent="-225425">
              <a:spcBef>
                <a:spcPct val="30000"/>
              </a:spcBef>
              <a:spcAft>
                <a:spcPts val="900"/>
              </a:spcAft>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Similar to true religion</a:t>
            </a:r>
          </a:p>
        </p:txBody>
      </p:sp>
      <p:grpSp>
        <p:nvGrpSpPr>
          <p:cNvPr id="7" name="Group 6">
            <a:extLst>
              <a:ext uri="{FF2B5EF4-FFF2-40B4-BE49-F238E27FC236}">
                <a16:creationId xmlns:a16="http://schemas.microsoft.com/office/drawing/2014/main" id="{73CF434D-DAB2-4529-BDDD-304C8D1C9D43}"/>
              </a:ext>
            </a:extLst>
          </p:cNvPr>
          <p:cNvGrpSpPr/>
          <p:nvPr/>
        </p:nvGrpSpPr>
        <p:grpSpPr>
          <a:xfrm>
            <a:off x="4984956" y="589937"/>
            <a:ext cx="6690853" cy="5816105"/>
            <a:chOff x="5191431" y="167148"/>
            <a:chExt cx="6690853" cy="11006332"/>
          </a:xfrm>
        </p:grpSpPr>
        <p:sp>
          <p:nvSpPr>
            <p:cNvPr id="8" name="Rectangle 7">
              <a:extLst>
                <a:ext uri="{FF2B5EF4-FFF2-40B4-BE49-F238E27FC236}">
                  <a16:creationId xmlns:a16="http://schemas.microsoft.com/office/drawing/2014/main" id="{93D02BBC-7F91-4506-BB46-1DE70768E8B6}"/>
                </a:ext>
              </a:extLst>
            </p:cNvPr>
            <p:cNvSpPr/>
            <p:nvPr/>
          </p:nvSpPr>
          <p:spPr>
            <a:xfrm>
              <a:off x="5191431" y="167148"/>
              <a:ext cx="6538453" cy="3244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4FD3E64-9A0F-4BD0-ADDB-AFE06BD9A6EB}"/>
                </a:ext>
              </a:extLst>
            </p:cNvPr>
            <p:cNvSpPr/>
            <p:nvPr/>
          </p:nvSpPr>
          <p:spPr>
            <a:xfrm>
              <a:off x="5343831" y="319548"/>
              <a:ext cx="6538453" cy="3244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05F193F-791E-46B3-A308-EAB4D7D0EDEE}"/>
                </a:ext>
              </a:extLst>
            </p:cNvPr>
            <p:cNvSpPr/>
            <p:nvPr/>
          </p:nvSpPr>
          <p:spPr>
            <a:xfrm>
              <a:off x="5191431" y="6420568"/>
              <a:ext cx="6538453" cy="3244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D9947BB4-D772-4CD7-9825-54197E9BD845}"/>
                </a:ext>
              </a:extLst>
            </p:cNvPr>
            <p:cNvSpPr txBox="1"/>
            <p:nvPr/>
          </p:nvSpPr>
          <p:spPr>
            <a:xfrm>
              <a:off x="5309418" y="281984"/>
              <a:ext cx="6539045" cy="10891496"/>
            </a:xfrm>
            <a:prstGeom prst="rect">
              <a:avLst/>
            </a:prstGeom>
            <a:noFill/>
            <a:ln w="38100">
              <a:solidFill>
                <a:schemeClr val="bg1"/>
              </a:solidFill>
            </a:ln>
          </p:spPr>
          <p:txBody>
            <a:bodyPr wrap="square" rtlCol="0">
              <a:spAutoFit/>
            </a:bodyPr>
            <a:lstStyle/>
            <a:p>
              <a:pPr algn="just"/>
              <a:r>
                <a:rPr lang="en-US" sz="2300" b="1" dirty="0">
                  <a:solidFill>
                    <a:schemeClr val="bg1"/>
                  </a:solidFill>
                  <a:latin typeface="Calibri" panose="020F0502020204030204" pitchFamily="34" charset="0"/>
                  <a:cs typeface="Calibri" panose="020F0502020204030204" pitchFamily="34" charset="0"/>
                </a:rPr>
                <a:t>  26  And Jeroboam said in his heart, "Now the kingdom may return to the house of David: </a:t>
              </a:r>
            </a:p>
            <a:p>
              <a:pPr algn="just"/>
              <a:r>
                <a:rPr lang="en-US" sz="2300" b="1" dirty="0">
                  <a:solidFill>
                    <a:schemeClr val="bg1"/>
                  </a:solidFill>
                  <a:latin typeface="Calibri" panose="020F0502020204030204" pitchFamily="34" charset="0"/>
                  <a:cs typeface="Calibri" panose="020F0502020204030204" pitchFamily="34" charset="0"/>
                </a:rPr>
                <a:t>  27  If these people go up to offer sacrifices in the house of the LORD at Jerusalem, then the heart of this people will turn back to their lord, Rehoboam king of Judah, and they will kill me and go back to Rehoboam king of Judah." </a:t>
              </a:r>
            </a:p>
            <a:p>
              <a:pPr algn="just"/>
              <a:r>
                <a:rPr lang="en-US" sz="2300" b="1" dirty="0">
                  <a:solidFill>
                    <a:schemeClr val="bg1"/>
                  </a:solidFill>
                  <a:latin typeface="Calibri" panose="020F0502020204030204" pitchFamily="34" charset="0"/>
                  <a:cs typeface="Calibri" panose="020F0502020204030204" pitchFamily="34" charset="0"/>
                </a:rPr>
                <a:t>  28  Therefore the king asked advice, made two calves of gold, and said to the people, "It is too much for you to go up to Jerusalem. Here are your gods, O Israel, </a:t>
              </a:r>
              <a:r>
                <a:rPr lang="en-US" sz="2300" b="1" dirty="0">
                  <a:solidFill>
                    <a:srgbClr val="FFFF00"/>
                  </a:solidFill>
                  <a:latin typeface="Calibri" panose="020F0502020204030204" pitchFamily="34" charset="0"/>
                  <a:cs typeface="Calibri" panose="020F0502020204030204" pitchFamily="34" charset="0"/>
                </a:rPr>
                <a:t>which brought you up from the land of Egypt!" </a:t>
              </a:r>
            </a:p>
            <a:p>
              <a:pPr algn="just"/>
              <a:r>
                <a:rPr lang="en-US" sz="2300" b="1" dirty="0">
                  <a:solidFill>
                    <a:schemeClr val="bg1"/>
                  </a:solidFill>
                  <a:latin typeface="Calibri" panose="020F0502020204030204" pitchFamily="34" charset="0"/>
                  <a:cs typeface="Calibri" panose="020F0502020204030204" pitchFamily="34" charset="0"/>
                </a:rPr>
                <a:t>  29  And he set up one in Bethel, and the other he put in Dan. </a:t>
              </a:r>
            </a:p>
            <a:p>
              <a:pPr algn="just"/>
              <a:r>
                <a:rPr lang="en-US" sz="2300" b="1" dirty="0">
                  <a:solidFill>
                    <a:schemeClr val="bg1"/>
                  </a:solidFill>
                  <a:latin typeface="Calibri" panose="020F0502020204030204" pitchFamily="34" charset="0"/>
                  <a:cs typeface="Calibri" panose="020F0502020204030204" pitchFamily="34" charset="0"/>
                </a:rPr>
                <a:t>  30  Now this thing became a sin, for the people went to worship before the one as far as Dan. </a:t>
              </a:r>
            </a:p>
          </p:txBody>
        </p:sp>
      </p:grpSp>
    </p:spTree>
    <p:extLst>
      <p:ext uri="{BB962C8B-B14F-4D97-AF65-F5344CB8AC3E}">
        <p14:creationId xmlns:p14="http://schemas.microsoft.com/office/powerpoint/2010/main" val="3741417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grpSp>
        <p:nvGrpSpPr>
          <p:cNvPr id="7" name="Group 6">
            <a:extLst>
              <a:ext uri="{FF2B5EF4-FFF2-40B4-BE49-F238E27FC236}">
                <a16:creationId xmlns:a16="http://schemas.microsoft.com/office/drawing/2014/main" id="{73CF434D-DAB2-4529-BDDD-304C8D1C9D43}"/>
              </a:ext>
            </a:extLst>
          </p:cNvPr>
          <p:cNvGrpSpPr/>
          <p:nvPr/>
        </p:nvGrpSpPr>
        <p:grpSpPr>
          <a:xfrm>
            <a:off x="4984956" y="855407"/>
            <a:ext cx="6690853" cy="5462162"/>
            <a:chOff x="5191431" y="167148"/>
            <a:chExt cx="6690853" cy="10336535"/>
          </a:xfrm>
        </p:grpSpPr>
        <p:sp>
          <p:nvSpPr>
            <p:cNvPr id="8" name="Rectangle 7">
              <a:extLst>
                <a:ext uri="{FF2B5EF4-FFF2-40B4-BE49-F238E27FC236}">
                  <a16:creationId xmlns:a16="http://schemas.microsoft.com/office/drawing/2014/main" id="{93D02BBC-7F91-4506-BB46-1DE70768E8B6}"/>
                </a:ext>
              </a:extLst>
            </p:cNvPr>
            <p:cNvSpPr/>
            <p:nvPr/>
          </p:nvSpPr>
          <p:spPr>
            <a:xfrm>
              <a:off x="5191431" y="167148"/>
              <a:ext cx="6538453" cy="3244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4FD3E64-9A0F-4BD0-ADDB-AFE06BD9A6EB}"/>
                </a:ext>
              </a:extLst>
            </p:cNvPr>
            <p:cNvSpPr/>
            <p:nvPr/>
          </p:nvSpPr>
          <p:spPr>
            <a:xfrm>
              <a:off x="5343831" y="319548"/>
              <a:ext cx="6538453" cy="3244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05F193F-791E-46B3-A308-EAB4D7D0EDEE}"/>
                </a:ext>
              </a:extLst>
            </p:cNvPr>
            <p:cNvSpPr/>
            <p:nvPr/>
          </p:nvSpPr>
          <p:spPr>
            <a:xfrm>
              <a:off x="5191431" y="6420568"/>
              <a:ext cx="6538453" cy="3244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D9947BB4-D772-4CD7-9825-54197E9BD845}"/>
                </a:ext>
              </a:extLst>
            </p:cNvPr>
            <p:cNvSpPr txBox="1"/>
            <p:nvPr/>
          </p:nvSpPr>
          <p:spPr>
            <a:xfrm>
              <a:off x="5309418" y="281984"/>
              <a:ext cx="6539045" cy="10221699"/>
            </a:xfrm>
            <a:prstGeom prst="rect">
              <a:avLst/>
            </a:prstGeom>
            <a:noFill/>
            <a:ln w="38100">
              <a:solidFill>
                <a:schemeClr val="bg1"/>
              </a:solidFill>
            </a:ln>
          </p:spPr>
          <p:txBody>
            <a:bodyPr wrap="square" rtlCol="0">
              <a:spAutoFit/>
            </a:bodyPr>
            <a:lstStyle/>
            <a:p>
              <a:pPr algn="just"/>
              <a:r>
                <a:rPr lang="en-US" sz="2300" b="1" dirty="0">
                  <a:solidFill>
                    <a:schemeClr val="bg1"/>
                  </a:solidFill>
                  <a:latin typeface="Calibri" panose="020F0502020204030204" pitchFamily="34" charset="0"/>
                  <a:cs typeface="Calibri" panose="020F0502020204030204" pitchFamily="34" charset="0"/>
                </a:rPr>
                <a:t>  31  He made shrines on the high places, and </a:t>
              </a:r>
              <a:r>
                <a:rPr lang="en-US" sz="2300" b="1" dirty="0">
                  <a:solidFill>
                    <a:srgbClr val="FFFF00"/>
                  </a:solidFill>
                  <a:latin typeface="Calibri" panose="020F0502020204030204" pitchFamily="34" charset="0"/>
                  <a:cs typeface="Calibri" panose="020F0502020204030204" pitchFamily="34" charset="0"/>
                </a:rPr>
                <a:t>made priests from every class of people, who were not of the sons of Levi</a:t>
              </a:r>
              <a:r>
                <a:rPr lang="en-US" sz="2300" b="1" dirty="0">
                  <a:solidFill>
                    <a:schemeClr val="bg1"/>
                  </a:solidFill>
                  <a:latin typeface="Calibri" panose="020F0502020204030204" pitchFamily="34" charset="0"/>
                  <a:cs typeface="Calibri" panose="020F0502020204030204" pitchFamily="34" charset="0"/>
                </a:rPr>
                <a:t>. </a:t>
              </a:r>
            </a:p>
            <a:p>
              <a:pPr algn="just"/>
              <a:r>
                <a:rPr lang="en-US" sz="2300" b="1" dirty="0">
                  <a:solidFill>
                    <a:schemeClr val="bg1"/>
                  </a:solidFill>
                  <a:latin typeface="Calibri" panose="020F0502020204030204" pitchFamily="34" charset="0"/>
                  <a:cs typeface="Calibri" panose="020F0502020204030204" pitchFamily="34" charset="0"/>
                </a:rPr>
                <a:t>  32  Jeroboam </a:t>
              </a:r>
              <a:r>
                <a:rPr lang="en-US" sz="2300" b="1" dirty="0">
                  <a:solidFill>
                    <a:srgbClr val="FFFF00"/>
                  </a:solidFill>
                  <a:latin typeface="Calibri" panose="020F0502020204030204" pitchFamily="34" charset="0"/>
                  <a:cs typeface="Calibri" panose="020F0502020204030204" pitchFamily="34" charset="0"/>
                </a:rPr>
                <a:t>ordained a feast </a:t>
              </a:r>
              <a:r>
                <a:rPr lang="en-US" sz="2300" b="1" dirty="0">
                  <a:solidFill>
                    <a:schemeClr val="bg1"/>
                  </a:solidFill>
                  <a:latin typeface="Calibri" panose="020F0502020204030204" pitchFamily="34" charset="0"/>
                  <a:cs typeface="Calibri" panose="020F0502020204030204" pitchFamily="34" charset="0"/>
                </a:rPr>
                <a:t>on the fifteenth day of the eighth month, </a:t>
              </a:r>
              <a:r>
                <a:rPr lang="en-US" sz="2300" b="1" dirty="0">
                  <a:solidFill>
                    <a:srgbClr val="FFFF00"/>
                  </a:solidFill>
                  <a:latin typeface="Calibri" panose="020F0502020204030204" pitchFamily="34" charset="0"/>
                  <a:cs typeface="Calibri" panose="020F0502020204030204" pitchFamily="34" charset="0"/>
                </a:rPr>
                <a:t>like the feast that was in Judah</a:t>
              </a:r>
              <a:r>
                <a:rPr lang="en-US" sz="2300" b="1" dirty="0">
                  <a:solidFill>
                    <a:schemeClr val="bg1"/>
                  </a:solidFill>
                  <a:latin typeface="Calibri" panose="020F0502020204030204" pitchFamily="34" charset="0"/>
                  <a:cs typeface="Calibri" panose="020F0502020204030204" pitchFamily="34" charset="0"/>
                </a:rPr>
                <a:t>, and </a:t>
              </a:r>
              <a:r>
                <a:rPr lang="en-US" sz="2300" b="1" dirty="0">
                  <a:solidFill>
                    <a:srgbClr val="FFFF00"/>
                  </a:solidFill>
                  <a:latin typeface="Calibri" panose="020F0502020204030204" pitchFamily="34" charset="0"/>
                  <a:cs typeface="Calibri" panose="020F0502020204030204" pitchFamily="34" charset="0"/>
                </a:rPr>
                <a:t>offered sacrifices on the altar</a:t>
              </a:r>
              <a:r>
                <a:rPr lang="en-US" sz="2300" b="1" dirty="0">
                  <a:solidFill>
                    <a:schemeClr val="bg1"/>
                  </a:solidFill>
                  <a:latin typeface="Calibri" panose="020F0502020204030204" pitchFamily="34" charset="0"/>
                  <a:cs typeface="Calibri" panose="020F0502020204030204" pitchFamily="34" charset="0"/>
                </a:rPr>
                <a:t>. So he did at Bethel, sacrificing to the calves that he had made. And at Bethel he </a:t>
              </a:r>
              <a:r>
                <a:rPr lang="en-US" sz="2300" b="1" dirty="0">
                  <a:solidFill>
                    <a:srgbClr val="FFFF00"/>
                  </a:solidFill>
                  <a:latin typeface="Calibri" panose="020F0502020204030204" pitchFamily="34" charset="0"/>
                  <a:cs typeface="Calibri" panose="020F0502020204030204" pitchFamily="34" charset="0"/>
                </a:rPr>
                <a:t>installed the priests </a:t>
              </a:r>
              <a:r>
                <a:rPr lang="en-US" sz="2300" b="1" dirty="0">
                  <a:solidFill>
                    <a:schemeClr val="bg1"/>
                  </a:solidFill>
                  <a:latin typeface="Calibri" panose="020F0502020204030204" pitchFamily="34" charset="0"/>
                  <a:cs typeface="Calibri" panose="020F0502020204030204" pitchFamily="34" charset="0"/>
                </a:rPr>
                <a:t>of the high places which he had made. </a:t>
              </a:r>
            </a:p>
            <a:p>
              <a:pPr algn="just"/>
              <a:r>
                <a:rPr lang="en-US" sz="2300" b="1" dirty="0">
                  <a:solidFill>
                    <a:schemeClr val="bg1"/>
                  </a:solidFill>
                  <a:latin typeface="Calibri" panose="020F0502020204030204" pitchFamily="34" charset="0"/>
                  <a:cs typeface="Calibri" panose="020F0502020204030204" pitchFamily="34" charset="0"/>
                </a:rPr>
                <a:t>  33  So he made offerings on the altar which he had made at Bethel on the fifteenth day of the eighth month, in the month which he had devised in his own heart. And </a:t>
              </a:r>
              <a:r>
                <a:rPr lang="en-US" sz="2300" b="1" dirty="0">
                  <a:solidFill>
                    <a:srgbClr val="FFFF00"/>
                  </a:solidFill>
                  <a:latin typeface="Calibri" panose="020F0502020204030204" pitchFamily="34" charset="0"/>
                  <a:cs typeface="Calibri" panose="020F0502020204030204" pitchFamily="34" charset="0"/>
                </a:rPr>
                <a:t>he ordained a feast </a:t>
              </a:r>
              <a:r>
                <a:rPr lang="en-US" sz="2300" b="1" dirty="0">
                  <a:solidFill>
                    <a:schemeClr val="bg1"/>
                  </a:solidFill>
                  <a:latin typeface="Calibri" panose="020F0502020204030204" pitchFamily="34" charset="0"/>
                  <a:cs typeface="Calibri" panose="020F0502020204030204" pitchFamily="34" charset="0"/>
                </a:rPr>
                <a:t>for the children of Israel, and </a:t>
              </a:r>
              <a:r>
                <a:rPr lang="en-US" sz="2300" b="1" dirty="0">
                  <a:solidFill>
                    <a:srgbClr val="FFFF00"/>
                  </a:solidFill>
                  <a:latin typeface="Calibri" panose="020F0502020204030204" pitchFamily="34" charset="0"/>
                  <a:cs typeface="Calibri" panose="020F0502020204030204" pitchFamily="34" charset="0"/>
                </a:rPr>
                <a:t>offered sacrifices on the altar and burned incense.</a:t>
              </a:r>
              <a:r>
                <a:rPr lang="en-US" sz="2300" b="1" dirty="0">
                  <a:solidFill>
                    <a:schemeClr val="bg1"/>
                  </a:solidFill>
                  <a:latin typeface="Calibri" panose="020F0502020204030204" pitchFamily="34" charset="0"/>
                  <a:cs typeface="Calibri" panose="020F0502020204030204" pitchFamily="34" charset="0"/>
                </a:rPr>
                <a:t> </a:t>
              </a:r>
            </a:p>
          </p:txBody>
        </p:sp>
      </p:grpSp>
      <p:sp>
        <p:nvSpPr>
          <p:cNvPr id="12" name="Text Box 3">
            <a:extLst>
              <a:ext uri="{FF2B5EF4-FFF2-40B4-BE49-F238E27FC236}">
                <a16:creationId xmlns:a16="http://schemas.microsoft.com/office/drawing/2014/main" id="{CA01F10A-93C3-4211-AED7-7A18460EF5D0}"/>
              </a:ext>
            </a:extLst>
          </p:cNvPr>
          <p:cNvSpPr txBox="1">
            <a:spLocks noChangeArrowheads="1"/>
          </p:cNvSpPr>
          <p:nvPr/>
        </p:nvSpPr>
        <p:spPr bwMode="auto">
          <a:xfrm>
            <a:off x="618849" y="1335780"/>
            <a:ext cx="4572582" cy="32952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Aft>
                <a:spcPts val="1000"/>
              </a:spcAft>
            </a:pPr>
            <a:endParaRPr lang="en-US" altLang="en-US" sz="1200" b="1" dirty="0">
              <a:solidFill>
                <a:srgbClr val="FFFF00"/>
              </a:solidFill>
              <a:latin typeface="Calibri" panose="020F0502020204030204" pitchFamily="34" charset="0"/>
              <a:cs typeface="Calibri" panose="020F0502020204030204" pitchFamily="34" charset="0"/>
            </a:endParaRPr>
          </a:p>
          <a:p>
            <a:pPr algn="ctr"/>
            <a:r>
              <a:rPr lang="en-US" altLang="en-US" sz="3600" b="1" dirty="0">
                <a:solidFill>
                  <a:srgbClr val="FFFF00"/>
                </a:solidFill>
                <a:latin typeface="Calibri" panose="020F0502020204030204" pitchFamily="34" charset="0"/>
                <a:cs typeface="Calibri" panose="020F0502020204030204" pitchFamily="34" charset="0"/>
              </a:rPr>
              <a:t>Understanding</a:t>
            </a:r>
          </a:p>
          <a:p>
            <a:pPr algn="ctr"/>
            <a:r>
              <a:rPr lang="en-US" altLang="en-US" sz="3600" b="1" dirty="0">
                <a:solidFill>
                  <a:srgbClr val="FFFF00"/>
                </a:solidFill>
                <a:latin typeface="Calibri" panose="020F0502020204030204" pitchFamily="34" charset="0"/>
                <a:cs typeface="Calibri" panose="020F0502020204030204" pitchFamily="34" charset="0"/>
              </a:rPr>
              <a:t>Human Worship</a:t>
            </a:r>
            <a:endParaRPr lang="en-US" altLang="en-US" sz="3100" b="1" dirty="0">
              <a:solidFill>
                <a:srgbClr val="FFFF00"/>
              </a:solidFill>
              <a:latin typeface="Calibri" panose="020F0502020204030204" pitchFamily="34" charset="0"/>
              <a:cs typeface="Calibri" panose="020F0502020204030204" pitchFamily="34" charset="0"/>
            </a:endParaRPr>
          </a:p>
          <a:p>
            <a:pPr marL="225425" indent="-225425">
              <a:spcAft>
                <a:spcPts val="900"/>
              </a:spcAft>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Begins in the heart of man</a:t>
            </a:r>
          </a:p>
          <a:p>
            <a:pPr marL="225425" indent="-225425">
              <a:spcBef>
                <a:spcPct val="30000"/>
              </a:spcBef>
              <a:spcAft>
                <a:spcPts val="900"/>
              </a:spcAft>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A convenient religion</a:t>
            </a:r>
          </a:p>
          <a:p>
            <a:pPr marL="225425" indent="-225425">
              <a:spcBef>
                <a:spcPct val="30000"/>
              </a:spcBef>
              <a:spcAft>
                <a:spcPts val="900"/>
              </a:spcAft>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Similar to true religion</a:t>
            </a:r>
          </a:p>
        </p:txBody>
      </p:sp>
    </p:spTree>
    <p:extLst>
      <p:ext uri="{BB962C8B-B14F-4D97-AF65-F5344CB8AC3E}">
        <p14:creationId xmlns:p14="http://schemas.microsoft.com/office/powerpoint/2010/main" val="2485272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4" name="Text Box 3">
            <a:extLst>
              <a:ext uri="{FF2B5EF4-FFF2-40B4-BE49-F238E27FC236}">
                <a16:creationId xmlns:a16="http://schemas.microsoft.com/office/drawing/2014/main" id="{E980009D-6C36-4D86-9B47-A8E93161D6AB}"/>
              </a:ext>
            </a:extLst>
          </p:cNvPr>
          <p:cNvSpPr txBox="1">
            <a:spLocks noChangeArrowheads="1"/>
          </p:cNvSpPr>
          <p:nvPr/>
        </p:nvSpPr>
        <p:spPr bwMode="auto">
          <a:xfrm>
            <a:off x="618849" y="1335780"/>
            <a:ext cx="4572582" cy="3970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Aft>
                <a:spcPts val="1000"/>
              </a:spcAft>
            </a:pPr>
            <a:endParaRPr lang="en-US" altLang="en-US" sz="1200" b="1" dirty="0">
              <a:solidFill>
                <a:srgbClr val="FFFF00"/>
              </a:solidFill>
              <a:latin typeface="Calibri" panose="020F0502020204030204" pitchFamily="34" charset="0"/>
              <a:cs typeface="Calibri" panose="020F0502020204030204" pitchFamily="34" charset="0"/>
            </a:endParaRPr>
          </a:p>
          <a:p>
            <a:pPr algn="ctr"/>
            <a:r>
              <a:rPr lang="en-US" altLang="en-US" sz="3600" b="1" dirty="0">
                <a:solidFill>
                  <a:srgbClr val="FFFF00"/>
                </a:solidFill>
                <a:latin typeface="Calibri" panose="020F0502020204030204" pitchFamily="34" charset="0"/>
                <a:cs typeface="Calibri" panose="020F0502020204030204" pitchFamily="34" charset="0"/>
              </a:rPr>
              <a:t>Understanding</a:t>
            </a:r>
          </a:p>
          <a:p>
            <a:pPr algn="ctr"/>
            <a:r>
              <a:rPr lang="en-US" altLang="en-US" sz="3600" b="1" dirty="0">
                <a:solidFill>
                  <a:srgbClr val="FFFF00"/>
                </a:solidFill>
                <a:latin typeface="Calibri" panose="020F0502020204030204" pitchFamily="34" charset="0"/>
                <a:cs typeface="Calibri" panose="020F0502020204030204" pitchFamily="34" charset="0"/>
              </a:rPr>
              <a:t>Human Worship</a:t>
            </a:r>
            <a:endParaRPr lang="en-US" altLang="en-US" sz="3100" b="1" dirty="0">
              <a:solidFill>
                <a:srgbClr val="FFFF00"/>
              </a:solidFill>
              <a:latin typeface="Calibri" panose="020F0502020204030204" pitchFamily="34" charset="0"/>
              <a:cs typeface="Calibri" panose="020F0502020204030204" pitchFamily="34" charset="0"/>
            </a:endParaRPr>
          </a:p>
          <a:p>
            <a:pPr marL="225425" indent="-225425">
              <a:spcAft>
                <a:spcPts val="900"/>
              </a:spcAft>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Begins in the heart of man</a:t>
            </a:r>
          </a:p>
          <a:p>
            <a:pPr marL="225425" indent="-225425">
              <a:spcBef>
                <a:spcPct val="30000"/>
              </a:spcBef>
              <a:spcAft>
                <a:spcPts val="900"/>
              </a:spcAft>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A convenient religion</a:t>
            </a:r>
          </a:p>
          <a:p>
            <a:pPr marL="225425" indent="-225425">
              <a:spcBef>
                <a:spcPct val="30000"/>
              </a:spcBef>
              <a:spcAft>
                <a:spcPts val="900"/>
              </a:spcAft>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Similar to true religion</a:t>
            </a:r>
          </a:p>
          <a:p>
            <a:pPr marL="225425" indent="-225425">
              <a:spcBef>
                <a:spcPct val="30000"/>
              </a:spcBef>
              <a:spcAft>
                <a:spcPts val="900"/>
              </a:spcAft>
              <a:buClr>
                <a:schemeClr val="bg1"/>
              </a:buClr>
              <a:buFont typeface="Arial" panose="020B0604020202020204" pitchFamily="34" charset="0"/>
              <a:buChar char="•"/>
            </a:pPr>
            <a:r>
              <a:rPr lang="en-US" altLang="en-US" sz="2800" b="1" dirty="0">
                <a:solidFill>
                  <a:schemeClr val="bg1"/>
                </a:solidFill>
                <a:latin typeface="Calibri" panose="020F0502020204030204" pitchFamily="34" charset="0"/>
                <a:cs typeface="Calibri" panose="020F0502020204030204" pitchFamily="34" charset="0"/>
              </a:rPr>
              <a:t> It is a sin</a:t>
            </a:r>
          </a:p>
        </p:txBody>
      </p:sp>
      <p:grpSp>
        <p:nvGrpSpPr>
          <p:cNvPr id="7" name="Group 6">
            <a:extLst>
              <a:ext uri="{FF2B5EF4-FFF2-40B4-BE49-F238E27FC236}">
                <a16:creationId xmlns:a16="http://schemas.microsoft.com/office/drawing/2014/main" id="{73CF434D-DAB2-4529-BDDD-304C8D1C9D43}"/>
              </a:ext>
            </a:extLst>
          </p:cNvPr>
          <p:cNvGrpSpPr/>
          <p:nvPr/>
        </p:nvGrpSpPr>
        <p:grpSpPr>
          <a:xfrm>
            <a:off x="4984956" y="589937"/>
            <a:ext cx="6690853" cy="5816105"/>
            <a:chOff x="5191431" y="167148"/>
            <a:chExt cx="6690853" cy="11006332"/>
          </a:xfrm>
        </p:grpSpPr>
        <p:sp>
          <p:nvSpPr>
            <p:cNvPr id="8" name="Rectangle 7">
              <a:extLst>
                <a:ext uri="{FF2B5EF4-FFF2-40B4-BE49-F238E27FC236}">
                  <a16:creationId xmlns:a16="http://schemas.microsoft.com/office/drawing/2014/main" id="{93D02BBC-7F91-4506-BB46-1DE70768E8B6}"/>
                </a:ext>
              </a:extLst>
            </p:cNvPr>
            <p:cNvSpPr/>
            <p:nvPr/>
          </p:nvSpPr>
          <p:spPr>
            <a:xfrm>
              <a:off x="5191431" y="167148"/>
              <a:ext cx="6538453" cy="3244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4FD3E64-9A0F-4BD0-ADDB-AFE06BD9A6EB}"/>
                </a:ext>
              </a:extLst>
            </p:cNvPr>
            <p:cNvSpPr/>
            <p:nvPr/>
          </p:nvSpPr>
          <p:spPr>
            <a:xfrm>
              <a:off x="5343831" y="319548"/>
              <a:ext cx="6538453" cy="3244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05F193F-791E-46B3-A308-EAB4D7D0EDEE}"/>
                </a:ext>
              </a:extLst>
            </p:cNvPr>
            <p:cNvSpPr/>
            <p:nvPr/>
          </p:nvSpPr>
          <p:spPr>
            <a:xfrm>
              <a:off x="5191431" y="6420568"/>
              <a:ext cx="6538453" cy="32446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D9947BB4-D772-4CD7-9825-54197E9BD845}"/>
                </a:ext>
              </a:extLst>
            </p:cNvPr>
            <p:cNvSpPr txBox="1"/>
            <p:nvPr/>
          </p:nvSpPr>
          <p:spPr>
            <a:xfrm>
              <a:off x="5309418" y="281984"/>
              <a:ext cx="6539045" cy="10891496"/>
            </a:xfrm>
            <a:prstGeom prst="rect">
              <a:avLst/>
            </a:prstGeom>
            <a:noFill/>
            <a:ln w="38100">
              <a:solidFill>
                <a:schemeClr val="bg1"/>
              </a:solidFill>
            </a:ln>
          </p:spPr>
          <p:txBody>
            <a:bodyPr wrap="square" rtlCol="0">
              <a:spAutoFit/>
            </a:bodyPr>
            <a:lstStyle/>
            <a:p>
              <a:pPr algn="just"/>
              <a:r>
                <a:rPr lang="en-US" sz="2300" b="1" dirty="0">
                  <a:solidFill>
                    <a:schemeClr val="bg1"/>
                  </a:solidFill>
                  <a:latin typeface="Calibri" panose="020F0502020204030204" pitchFamily="34" charset="0"/>
                  <a:cs typeface="Calibri" panose="020F0502020204030204" pitchFamily="34" charset="0"/>
                </a:rPr>
                <a:t>  26  And Jeroboam said in his heart, "Now the kingdom may return to the house of David: </a:t>
              </a:r>
            </a:p>
            <a:p>
              <a:pPr algn="just"/>
              <a:r>
                <a:rPr lang="en-US" sz="2300" b="1" dirty="0">
                  <a:solidFill>
                    <a:schemeClr val="bg1"/>
                  </a:solidFill>
                  <a:latin typeface="Calibri" panose="020F0502020204030204" pitchFamily="34" charset="0"/>
                  <a:cs typeface="Calibri" panose="020F0502020204030204" pitchFamily="34" charset="0"/>
                </a:rPr>
                <a:t>  27  If these people go up to offer sacrifices in the house of the LORD at Jerusalem, then the heart of this people will turn back to their lord, Rehoboam king of Judah, and they will kill me and go back to Rehoboam king of Judah." </a:t>
              </a:r>
            </a:p>
            <a:p>
              <a:pPr algn="just"/>
              <a:r>
                <a:rPr lang="en-US" sz="2300" b="1" dirty="0">
                  <a:solidFill>
                    <a:schemeClr val="bg1"/>
                  </a:solidFill>
                  <a:latin typeface="Calibri" panose="020F0502020204030204" pitchFamily="34" charset="0"/>
                  <a:cs typeface="Calibri" panose="020F0502020204030204" pitchFamily="34" charset="0"/>
                </a:rPr>
                <a:t>  28  Therefore the king asked advice, made two calves of gold, and said to the people, "It is too much for you to go up to Jerusalem. Here are your gods, O Israel, which brought you up from the land of Egypt!" </a:t>
              </a:r>
            </a:p>
            <a:p>
              <a:pPr algn="just"/>
              <a:r>
                <a:rPr lang="en-US" sz="2300" b="1" dirty="0">
                  <a:solidFill>
                    <a:schemeClr val="bg1"/>
                  </a:solidFill>
                  <a:latin typeface="Calibri" panose="020F0502020204030204" pitchFamily="34" charset="0"/>
                  <a:cs typeface="Calibri" panose="020F0502020204030204" pitchFamily="34" charset="0"/>
                </a:rPr>
                <a:t>  29  And he set up one in Bethel, and the other he put in Dan. </a:t>
              </a:r>
            </a:p>
            <a:p>
              <a:pPr algn="just"/>
              <a:r>
                <a:rPr lang="en-US" sz="2300" b="1" dirty="0">
                  <a:solidFill>
                    <a:schemeClr val="bg1"/>
                  </a:solidFill>
                  <a:latin typeface="Calibri" panose="020F0502020204030204" pitchFamily="34" charset="0"/>
                  <a:cs typeface="Calibri" panose="020F0502020204030204" pitchFamily="34" charset="0"/>
                </a:rPr>
                <a:t>  30  Now </a:t>
              </a:r>
              <a:r>
                <a:rPr lang="en-US" sz="2300" b="1" dirty="0">
                  <a:solidFill>
                    <a:srgbClr val="FFFF00"/>
                  </a:solidFill>
                  <a:latin typeface="Calibri" panose="020F0502020204030204" pitchFamily="34" charset="0"/>
                  <a:cs typeface="Calibri" panose="020F0502020204030204" pitchFamily="34" charset="0"/>
                </a:rPr>
                <a:t>this thing became a sin</a:t>
              </a:r>
              <a:r>
                <a:rPr lang="en-US" sz="2300" b="1" dirty="0">
                  <a:solidFill>
                    <a:schemeClr val="bg1"/>
                  </a:solidFill>
                  <a:latin typeface="Calibri" panose="020F0502020204030204" pitchFamily="34" charset="0"/>
                  <a:cs typeface="Calibri" panose="020F0502020204030204" pitchFamily="34" charset="0"/>
                </a:rPr>
                <a:t>, for the people went to worship before the one as far as Dan. </a:t>
              </a:r>
            </a:p>
          </p:txBody>
        </p:sp>
      </p:grpSp>
    </p:spTree>
    <p:extLst>
      <p:ext uri="{BB962C8B-B14F-4D97-AF65-F5344CB8AC3E}">
        <p14:creationId xmlns:p14="http://schemas.microsoft.com/office/powerpoint/2010/main" val="3549336370"/>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425</Words>
  <Application>Microsoft Office PowerPoint</Application>
  <PresentationFormat>Widescreen</PresentationFormat>
  <Paragraphs>150</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Cambria</vt:lpstr>
      <vt:lpstr>Office Theme</vt:lpstr>
      <vt:lpstr>Worship: His Way or Our Way Does it Matter?</vt:lpstr>
      <vt:lpstr>Text—1 Kings 12:26-33</vt:lpstr>
      <vt:lpstr>Understanding Worship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Becoming a Leader for Christ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341</cp:revision>
  <cp:lastPrinted>2019-09-15T18:46:19Z</cp:lastPrinted>
  <dcterms:modified xsi:type="dcterms:W3CDTF">2019-09-16T01:21:26Z</dcterms:modified>
</cp:coreProperties>
</file>