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1440" r:id="rId2"/>
    <p:sldId id="2161" r:id="rId3"/>
    <p:sldId id="2154" r:id="rId4"/>
    <p:sldId id="2169" r:id="rId5"/>
    <p:sldId id="2166" r:id="rId6"/>
    <p:sldId id="2158" r:id="rId7"/>
    <p:sldId id="2170" r:id="rId8"/>
    <p:sldId id="2167" r:id="rId9"/>
    <p:sldId id="2181" r:id="rId10"/>
    <p:sldId id="2116" r:id="rId11"/>
    <p:sldId id="2133" r:id="rId12"/>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4" userDrawn="1">
          <p15:clr>
            <a:srgbClr val="A4A3A4"/>
          </p15:clr>
        </p15:guide>
        <p15:guide id="2" pos="388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668" autoAdjust="0"/>
    <p:restoredTop sz="95256" autoAdjust="0"/>
  </p:normalViewPr>
  <p:slideViewPr>
    <p:cSldViewPr snapToGrid="0">
      <p:cViewPr varScale="1">
        <p:scale>
          <a:sx n="108" d="100"/>
          <a:sy n="108" d="100"/>
        </p:scale>
        <p:origin x="132" y="156"/>
      </p:cViewPr>
      <p:guideLst>
        <p:guide orient="horz" pos="2184"/>
        <p:guide pos="388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519046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4511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79861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53862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65668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557917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65172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614601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32752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848817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86238" y="385367"/>
            <a:ext cx="11430000" cy="1671718"/>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pPr>
            <a:r>
              <a:rPr lang="en-US" sz="5400" b="1" dirty="0"/>
              <a:t>Open Doors to Help Others</a:t>
            </a:r>
            <a:endParaRPr sz="54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Acts 11:26-30</a:t>
            </a:r>
            <a:endParaRPr sz="3200" dirty="0"/>
          </a:p>
        </p:txBody>
      </p:sp>
    </p:spTree>
    <p:extLst>
      <p:ext uri="{BB962C8B-B14F-4D97-AF65-F5344CB8AC3E}">
        <p14:creationId xmlns:p14="http://schemas.microsoft.com/office/powerpoint/2010/main" val="1443615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7" name="Rectangle 6">
            <a:extLst>
              <a:ext uri="{FF2B5EF4-FFF2-40B4-BE49-F238E27FC236}">
                <a16:creationId xmlns:a16="http://schemas.microsoft.com/office/drawing/2014/main" id="{353BCA93-148E-4EC1-8D47-177D95EA7861}"/>
              </a:ext>
            </a:extLst>
          </p:cNvPr>
          <p:cNvSpPr/>
          <p:nvPr/>
        </p:nvSpPr>
        <p:spPr>
          <a:xfrm>
            <a:off x="-347289" y="-116337"/>
            <a:ext cx="12886578" cy="761999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F34F778-BAE7-4FFF-A1C5-95345D09C9B8}"/>
              </a:ext>
            </a:extLst>
          </p:cNvPr>
          <p:cNvSpPr/>
          <p:nvPr/>
        </p:nvSpPr>
        <p:spPr>
          <a:xfrm>
            <a:off x="214489" y="377369"/>
            <a:ext cx="11977511" cy="6632585"/>
          </a:xfrm>
          <a:prstGeom prst="rect">
            <a:avLst/>
          </a:prstGeom>
        </p:spPr>
        <p:txBody>
          <a:bodyPr wrap="square">
            <a:spAutoFit/>
          </a:bodyPr>
          <a:lstStyle/>
          <a:p>
            <a:pPr marL="395288" indent="-395288">
              <a:spcAft>
                <a:spcPts val="600"/>
              </a:spcAft>
              <a:buClr>
                <a:schemeClr val="bg1"/>
              </a:buClr>
              <a:buFont typeface="Arial" panose="020B0604020202020204" pitchFamily="34" charset="0"/>
              <a:buChar char="•"/>
            </a:pPr>
            <a:r>
              <a:rPr lang="en-US" sz="2400" b="1" dirty="0">
                <a:solidFill>
                  <a:schemeClr val="bg1"/>
                </a:solidFill>
              </a:rPr>
              <a:t>Purchasers of supplies</a:t>
            </a:r>
          </a:p>
          <a:p>
            <a:pPr marL="395288" indent="-395288">
              <a:spcAft>
                <a:spcPts val="600"/>
              </a:spcAft>
              <a:buClr>
                <a:schemeClr val="bg1"/>
              </a:buClr>
              <a:buFont typeface="Arial" panose="020B0604020202020204" pitchFamily="34" charset="0"/>
              <a:buChar char="•"/>
            </a:pPr>
            <a:r>
              <a:rPr lang="en-US" sz="2400" b="1" dirty="0">
                <a:solidFill>
                  <a:schemeClr val="bg1"/>
                </a:solidFill>
              </a:rPr>
              <a:t>Interface with other churches about sending supplies and money   </a:t>
            </a:r>
          </a:p>
          <a:p>
            <a:pPr marL="395288" indent="-395288">
              <a:spcAft>
                <a:spcPts val="600"/>
              </a:spcAft>
              <a:buClr>
                <a:schemeClr val="bg1"/>
              </a:buClr>
              <a:buFont typeface="Arial" panose="020B0604020202020204" pitchFamily="34" charset="0"/>
              <a:buChar char="•"/>
            </a:pPr>
            <a:r>
              <a:rPr lang="en-US" sz="2400" b="1" dirty="0">
                <a:solidFill>
                  <a:schemeClr val="bg1"/>
                </a:solidFill>
              </a:rPr>
              <a:t>Organizers of supplies – Food, water, building materials, medical, baby supplies and whatever our brethren ask</a:t>
            </a:r>
          </a:p>
          <a:p>
            <a:pPr marL="395288" indent="-395288">
              <a:spcAft>
                <a:spcPts val="600"/>
              </a:spcAft>
              <a:buClr>
                <a:schemeClr val="bg1"/>
              </a:buClr>
              <a:buFont typeface="Arial" panose="020B0604020202020204" pitchFamily="34" charset="0"/>
              <a:buChar char="•"/>
            </a:pPr>
            <a:r>
              <a:rPr lang="en-US" sz="2400" b="1" dirty="0">
                <a:solidFill>
                  <a:schemeClr val="bg1"/>
                </a:solidFill>
              </a:rPr>
              <a:t>Administration of family room, many workers in the family room</a:t>
            </a:r>
          </a:p>
          <a:p>
            <a:pPr marL="395288" indent="-395288">
              <a:spcAft>
                <a:spcPts val="600"/>
              </a:spcAft>
              <a:buClr>
                <a:schemeClr val="bg1"/>
              </a:buClr>
              <a:buFont typeface="Arial" panose="020B0604020202020204" pitchFamily="34" charset="0"/>
              <a:buChar char="•"/>
            </a:pPr>
            <a:r>
              <a:rPr lang="en-US" sz="2400" b="1" dirty="0">
                <a:solidFill>
                  <a:schemeClr val="bg1"/>
                </a:solidFill>
              </a:rPr>
              <a:t>Preparing supplies to be shipped</a:t>
            </a:r>
          </a:p>
          <a:p>
            <a:pPr marL="395288" indent="-395288">
              <a:spcAft>
                <a:spcPts val="600"/>
              </a:spcAft>
              <a:buClr>
                <a:schemeClr val="bg1"/>
              </a:buClr>
              <a:buFont typeface="Arial" panose="020B0604020202020204" pitchFamily="34" charset="0"/>
              <a:buChar char="•"/>
            </a:pPr>
            <a:r>
              <a:rPr lang="en-US" sz="2400" b="1" dirty="0">
                <a:solidFill>
                  <a:schemeClr val="bg1"/>
                </a:solidFill>
              </a:rPr>
              <a:t>Delivery of supplies to shipper</a:t>
            </a:r>
          </a:p>
          <a:p>
            <a:pPr marL="395288" indent="-395288">
              <a:spcAft>
                <a:spcPts val="600"/>
              </a:spcAft>
              <a:buClr>
                <a:schemeClr val="bg1"/>
              </a:buClr>
              <a:buFont typeface="Arial" panose="020B0604020202020204" pitchFamily="34" charset="0"/>
              <a:buChar char="•"/>
            </a:pPr>
            <a:r>
              <a:rPr lang="en-US" sz="2400" b="1" dirty="0">
                <a:solidFill>
                  <a:schemeClr val="bg1"/>
                </a:solidFill>
              </a:rPr>
              <a:t>Advertising – Facebook and webpage</a:t>
            </a:r>
          </a:p>
          <a:p>
            <a:pPr marL="395288" indent="-395288">
              <a:spcAft>
                <a:spcPts val="600"/>
              </a:spcAft>
              <a:buClr>
                <a:schemeClr val="bg1"/>
              </a:buClr>
              <a:buFont typeface="Arial" panose="020B0604020202020204" pitchFamily="34" charset="0"/>
              <a:buChar char="•"/>
            </a:pPr>
            <a:r>
              <a:rPr lang="en-US" sz="2400" b="1" dirty="0">
                <a:solidFill>
                  <a:schemeClr val="bg1"/>
                </a:solidFill>
              </a:rPr>
              <a:t>Interface with individuals and congregations</a:t>
            </a:r>
          </a:p>
          <a:p>
            <a:pPr marL="395288" indent="-395288">
              <a:spcAft>
                <a:spcPts val="600"/>
              </a:spcAft>
              <a:buClr>
                <a:schemeClr val="bg1"/>
              </a:buClr>
              <a:buFont typeface="Arial" panose="020B0604020202020204" pitchFamily="34" charset="0"/>
              <a:buChar char="•"/>
            </a:pPr>
            <a:r>
              <a:rPr lang="en-US" sz="2400" b="1" dirty="0">
                <a:solidFill>
                  <a:schemeClr val="bg1"/>
                </a:solidFill>
              </a:rPr>
              <a:t>Record keepers – finances (book-keepers), contributors, workers in Bahamas</a:t>
            </a:r>
          </a:p>
          <a:p>
            <a:pPr marL="395288" indent="-395288">
              <a:spcAft>
                <a:spcPts val="600"/>
              </a:spcAft>
              <a:buClr>
                <a:schemeClr val="bg1"/>
              </a:buClr>
              <a:buFont typeface="Arial" panose="020B0604020202020204" pitchFamily="34" charset="0"/>
              <a:buChar char="•"/>
            </a:pPr>
            <a:r>
              <a:rPr lang="en-US" sz="2400" b="1" dirty="0">
                <a:solidFill>
                  <a:schemeClr val="bg1"/>
                </a:solidFill>
              </a:rPr>
              <a:t>Reports to members at Palm Beach Lakes</a:t>
            </a:r>
          </a:p>
          <a:p>
            <a:pPr marL="395288" indent="-395288">
              <a:spcAft>
                <a:spcPts val="600"/>
              </a:spcAft>
              <a:buClr>
                <a:schemeClr val="bg1"/>
              </a:buClr>
              <a:buFont typeface="Arial" panose="020B0604020202020204" pitchFamily="34" charset="0"/>
              <a:buChar char="•"/>
            </a:pPr>
            <a:r>
              <a:rPr lang="en-US" sz="2400" b="1" dirty="0">
                <a:solidFill>
                  <a:schemeClr val="bg1"/>
                </a:solidFill>
              </a:rPr>
              <a:t>Workers to go to the Bahamas—carpenters, tradesmen, “distributors"</a:t>
            </a:r>
          </a:p>
          <a:p>
            <a:pPr marL="395288" indent="-395288">
              <a:spcAft>
                <a:spcPts val="600"/>
              </a:spcAft>
              <a:buClr>
                <a:schemeClr val="bg1"/>
              </a:buClr>
              <a:buFont typeface="Arial" panose="020B0604020202020204" pitchFamily="34" charset="0"/>
              <a:buChar char="•"/>
            </a:pPr>
            <a:r>
              <a:rPr lang="en-US" sz="2400" b="1" dirty="0">
                <a:solidFill>
                  <a:schemeClr val="bg1"/>
                </a:solidFill>
              </a:rPr>
              <a:t>Temporary housing of displaced Bahamians</a:t>
            </a:r>
          </a:p>
          <a:p>
            <a:pPr marL="395288" indent="-395288">
              <a:spcAft>
                <a:spcPts val="600"/>
              </a:spcAft>
              <a:buClr>
                <a:schemeClr val="bg1"/>
              </a:buClr>
              <a:buFont typeface="Arial" panose="020B0604020202020204" pitchFamily="34" charset="0"/>
              <a:buChar char="•"/>
            </a:pPr>
            <a:r>
              <a:rPr lang="en-US" sz="2400" b="1" dirty="0">
                <a:solidFill>
                  <a:schemeClr val="bg1"/>
                </a:solidFill>
              </a:rPr>
              <a:t>Counselling help, legal help, transportation help for displaced people</a:t>
            </a:r>
          </a:p>
          <a:p>
            <a:pPr marL="395288" indent="-395288">
              <a:spcAft>
                <a:spcPts val="600"/>
              </a:spcAft>
              <a:buClr>
                <a:schemeClr val="bg1"/>
              </a:buClr>
              <a:buFont typeface="Arial" panose="020B0604020202020204" pitchFamily="34" charset="0"/>
              <a:buChar char="•"/>
            </a:pPr>
            <a:r>
              <a:rPr lang="en-US" sz="2400" b="1" dirty="0">
                <a:solidFill>
                  <a:schemeClr val="bg1"/>
                </a:solidFill>
              </a:rPr>
              <a:t>Trip planners to Bahamas</a:t>
            </a:r>
          </a:p>
        </p:txBody>
      </p:sp>
    </p:spTree>
    <p:extLst>
      <p:ext uri="{BB962C8B-B14F-4D97-AF65-F5344CB8AC3E}">
        <p14:creationId xmlns:p14="http://schemas.microsoft.com/office/powerpoint/2010/main" val="875968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t>Becoming a Leader for Christ</a:t>
            </a:r>
            <a:endParaRPr dirty="0"/>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John 8:24</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Rom. 6:3-4</a:t>
            </a:r>
            <a:endParaRPr sz="3200" dirty="0"/>
          </a:p>
          <a:p>
            <a:pPr marL="0" indent="0" algn="ctr">
              <a:lnSpc>
                <a:spcPct val="150000"/>
              </a:lnSpc>
              <a:spcBef>
                <a:spcPts val="200"/>
              </a:spcBef>
              <a:buSzPts val="3000"/>
              <a:buNone/>
            </a:pPr>
            <a:r>
              <a:rPr lang="en-US" sz="3200" b="1" i="1" dirty="0">
                <a:solidFill>
                  <a:srgbClr val="FFFF00"/>
                </a:solidFill>
              </a:rPr>
              <a:t>Added to His Church, His Kingdom, His Family, His One Body</a:t>
            </a:r>
            <a:endParaRPr sz="3200" i="1" dirty="0">
              <a:solidFill>
                <a:srgbClr val="FFFF00"/>
              </a:solidFill>
            </a:endParaRPr>
          </a:p>
          <a:p>
            <a:pPr marL="742950" lvl="1" indent="-285750">
              <a:lnSpc>
                <a:spcPct val="150000"/>
              </a:lnSpc>
              <a:spcBef>
                <a:spcPts val="200"/>
              </a:spcBef>
              <a:buSzPts val="3000"/>
            </a:pPr>
            <a:r>
              <a:rPr lang="en-US" sz="3200" dirty="0">
                <a:solidFill>
                  <a:schemeClr val="lt1"/>
                </a:solidFill>
              </a:rPr>
              <a:t>  Be Faithful					  	Rev. 2:10</a:t>
            </a:r>
            <a:endParaRPr sz="3200" dirty="0"/>
          </a:p>
        </p:txBody>
      </p:sp>
    </p:spTree>
    <p:extLst>
      <p:ext uri="{BB962C8B-B14F-4D97-AF65-F5344CB8AC3E}">
        <p14:creationId xmlns:p14="http://schemas.microsoft.com/office/powerpoint/2010/main" val="1402653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2" name="TextBox 1">
            <a:extLst>
              <a:ext uri="{FF2B5EF4-FFF2-40B4-BE49-F238E27FC236}">
                <a16:creationId xmlns:a16="http://schemas.microsoft.com/office/drawing/2014/main" id="{6819870B-D606-402D-97F9-41327266C997}"/>
              </a:ext>
            </a:extLst>
          </p:cNvPr>
          <p:cNvSpPr txBox="1"/>
          <p:nvPr/>
        </p:nvSpPr>
        <p:spPr>
          <a:xfrm>
            <a:off x="540775" y="1612717"/>
            <a:ext cx="10933471" cy="7525137"/>
          </a:xfrm>
          <a:prstGeom prst="rect">
            <a:avLst/>
          </a:prstGeom>
          <a:noFill/>
        </p:spPr>
        <p:txBody>
          <a:bodyPr wrap="square" rtlCol="0">
            <a:spAutoFit/>
          </a:bodyPr>
          <a:lstStyle/>
          <a:p>
            <a:pPr algn="just">
              <a:spcAft>
                <a:spcPts val="600"/>
              </a:spcAft>
            </a:pPr>
            <a:r>
              <a:rPr lang="x-none" sz="1050" b="1" dirty="0">
                <a:solidFill>
                  <a:schemeClr val="bg1"/>
                </a:solidFill>
                <a:latin typeface="Calibri" panose="020F0502020204030204" pitchFamily="34" charset="0"/>
                <a:cs typeface="Calibri" panose="020F0502020204030204" pitchFamily="34" charset="0"/>
              </a:rPr>
              <a:t>  </a:t>
            </a:r>
            <a:endParaRPr lang="en-US" sz="600" b="1" dirty="0">
              <a:solidFill>
                <a:schemeClr val="bg1"/>
              </a:solidFill>
              <a:latin typeface="Calibri" panose="020F0502020204030204" pitchFamily="34" charset="0"/>
              <a:cs typeface="Calibri" panose="020F0502020204030204" pitchFamily="34" charset="0"/>
            </a:endParaRPr>
          </a:p>
          <a:p>
            <a:pPr algn="just">
              <a:spcAft>
                <a:spcPts val="600"/>
              </a:spcAft>
            </a:pPr>
            <a:r>
              <a:rPr lang="en-US" sz="2400" b="1" dirty="0">
                <a:solidFill>
                  <a:schemeClr val="bg1"/>
                </a:solidFill>
                <a:latin typeface="Calibri" panose="020F0502020204030204" pitchFamily="34" charset="0"/>
                <a:cs typeface="Calibri" panose="020F0502020204030204" pitchFamily="34" charset="0"/>
              </a:rPr>
              <a:t>  </a:t>
            </a:r>
            <a:r>
              <a:rPr lang="x-none" sz="2400" b="1" dirty="0">
                <a:solidFill>
                  <a:schemeClr val="bg1"/>
                </a:solidFill>
                <a:latin typeface="Calibri" panose="020F0502020204030204" pitchFamily="34" charset="0"/>
                <a:cs typeface="Calibri" panose="020F0502020204030204" pitchFamily="34" charset="0"/>
              </a:rPr>
              <a:t>26  And when he had found him, </a:t>
            </a:r>
            <a:r>
              <a:rPr lang="x-none" sz="2400" b="1" dirty="0">
                <a:solidFill>
                  <a:srgbClr val="FFFF00"/>
                </a:solidFill>
                <a:latin typeface="Calibri" panose="020F0502020204030204" pitchFamily="34" charset="0"/>
                <a:cs typeface="Calibri" panose="020F0502020204030204" pitchFamily="34" charset="0"/>
              </a:rPr>
              <a:t>he brought him to Antioch</a:t>
            </a:r>
            <a:r>
              <a:rPr lang="x-none" sz="2400" b="1" dirty="0">
                <a:solidFill>
                  <a:schemeClr val="bg1"/>
                </a:solidFill>
                <a:latin typeface="Calibri" panose="020F0502020204030204" pitchFamily="34" charset="0"/>
                <a:cs typeface="Calibri" panose="020F0502020204030204" pitchFamily="34" charset="0"/>
              </a:rPr>
              <a:t>. So it was that for a whole year they assembled with the church and taught a great many people. And the disciples were first called Christians in Antioch. </a:t>
            </a:r>
            <a:endParaRPr lang="en-US" sz="2400" b="1" dirty="0">
              <a:solidFill>
                <a:schemeClr val="bg1"/>
              </a:solidFill>
              <a:latin typeface="Calibri" panose="020F0502020204030204" pitchFamily="34" charset="0"/>
              <a:cs typeface="Calibri" panose="020F0502020204030204" pitchFamily="34" charset="0"/>
            </a:endParaRPr>
          </a:p>
          <a:p>
            <a:pPr algn="just">
              <a:spcAft>
                <a:spcPts val="600"/>
              </a:spcAft>
            </a:pPr>
            <a:r>
              <a:rPr lang="x-none" sz="2400" b="1" dirty="0">
                <a:solidFill>
                  <a:schemeClr val="bg1"/>
                </a:solidFill>
                <a:latin typeface="Calibri" panose="020F0502020204030204" pitchFamily="34" charset="0"/>
                <a:cs typeface="Calibri" panose="020F0502020204030204" pitchFamily="34" charset="0"/>
              </a:rPr>
              <a:t>  27  And in these days prophets came from Jerusalem to Antioch. </a:t>
            </a:r>
            <a:endParaRPr lang="en-US" sz="2400" b="1" dirty="0">
              <a:solidFill>
                <a:schemeClr val="bg1"/>
              </a:solidFill>
              <a:latin typeface="Calibri" panose="020F0502020204030204" pitchFamily="34" charset="0"/>
              <a:cs typeface="Calibri" panose="020F0502020204030204" pitchFamily="34" charset="0"/>
            </a:endParaRPr>
          </a:p>
          <a:p>
            <a:pPr algn="just">
              <a:spcAft>
                <a:spcPts val="600"/>
              </a:spcAft>
            </a:pPr>
            <a:r>
              <a:rPr lang="x-none" sz="2400" b="1" dirty="0">
                <a:solidFill>
                  <a:schemeClr val="bg1"/>
                </a:solidFill>
                <a:latin typeface="Calibri" panose="020F0502020204030204" pitchFamily="34" charset="0"/>
                <a:cs typeface="Calibri" panose="020F0502020204030204" pitchFamily="34" charset="0"/>
              </a:rPr>
              <a:t>  28  Then one of them, named Agabus, stood up and showed by the Spirit that there was going to be a great famine throughout all the world, which also happened in the days of Claudius Caesar. </a:t>
            </a:r>
            <a:endParaRPr lang="en-US" sz="2400" b="1" dirty="0">
              <a:solidFill>
                <a:schemeClr val="bg1"/>
              </a:solidFill>
              <a:latin typeface="Calibri" panose="020F0502020204030204" pitchFamily="34" charset="0"/>
              <a:cs typeface="Calibri" panose="020F0502020204030204" pitchFamily="34" charset="0"/>
            </a:endParaRPr>
          </a:p>
          <a:p>
            <a:pPr algn="just">
              <a:spcAft>
                <a:spcPts val="600"/>
              </a:spcAft>
            </a:pPr>
            <a:r>
              <a:rPr lang="x-none" sz="2400" b="1" dirty="0">
                <a:solidFill>
                  <a:schemeClr val="bg1"/>
                </a:solidFill>
                <a:latin typeface="Calibri" panose="020F0502020204030204" pitchFamily="34" charset="0"/>
                <a:cs typeface="Calibri" panose="020F0502020204030204" pitchFamily="34" charset="0"/>
              </a:rPr>
              <a:t>  29  Then the disciples, </a:t>
            </a:r>
            <a:r>
              <a:rPr lang="x-none" sz="2400" b="1" dirty="0">
                <a:solidFill>
                  <a:srgbClr val="FFFF00"/>
                </a:solidFill>
                <a:latin typeface="Calibri" panose="020F0502020204030204" pitchFamily="34" charset="0"/>
                <a:cs typeface="Calibri" panose="020F0502020204030204" pitchFamily="34" charset="0"/>
              </a:rPr>
              <a:t>each according to his ability</a:t>
            </a:r>
            <a:r>
              <a:rPr lang="x-none" sz="2400" b="1" dirty="0">
                <a:solidFill>
                  <a:schemeClr val="bg1"/>
                </a:solidFill>
                <a:latin typeface="Calibri" panose="020F0502020204030204" pitchFamily="34" charset="0"/>
                <a:cs typeface="Calibri" panose="020F0502020204030204" pitchFamily="34" charset="0"/>
              </a:rPr>
              <a:t>, determined to send relief to the </a:t>
            </a:r>
            <a:r>
              <a:rPr lang="x-none" sz="2400" b="1" dirty="0">
                <a:solidFill>
                  <a:srgbClr val="FFFF00"/>
                </a:solidFill>
                <a:latin typeface="Calibri" panose="020F0502020204030204" pitchFamily="34" charset="0"/>
                <a:cs typeface="Calibri" panose="020F0502020204030204" pitchFamily="34" charset="0"/>
              </a:rPr>
              <a:t>brethren dwelling in Judea</a:t>
            </a:r>
            <a:r>
              <a:rPr lang="x-none" sz="2400" b="1" dirty="0">
                <a:solidFill>
                  <a:schemeClr val="bg1"/>
                </a:solidFill>
                <a:latin typeface="Calibri" panose="020F0502020204030204" pitchFamily="34" charset="0"/>
                <a:cs typeface="Calibri" panose="020F0502020204030204" pitchFamily="34" charset="0"/>
              </a:rPr>
              <a:t>. </a:t>
            </a:r>
            <a:endParaRPr lang="en-US" sz="2400" b="1" dirty="0">
              <a:solidFill>
                <a:schemeClr val="bg1"/>
              </a:solidFill>
              <a:latin typeface="Calibri" panose="020F0502020204030204" pitchFamily="34" charset="0"/>
              <a:cs typeface="Calibri" panose="020F0502020204030204" pitchFamily="34" charset="0"/>
            </a:endParaRPr>
          </a:p>
          <a:p>
            <a:pPr algn="just">
              <a:spcAft>
                <a:spcPts val="600"/>
              </a:spcAft>
            </a:pPr>
            <a:r>
              <a:rPr lang="x-none" sz="2400" b="1" dirty="0">
                <a:solidFill>
                  <a:schemeClr val="bg1"/>
                </a:solidFill>
                <a:latin typeface="Calibri" panose="020F0502020204030204" pitchFamily="34" charset="0"/>
                <a:cs typeface="Calibri" panose="020F0502020204030204" pitchFamily="34" charset="0"/>
              </a:rPr>
              <a:t>  30  This they also did, and </a:t>
            </a:r>
            <a:r>
              <a:rPr lang="x-none" sz="2400" b="1" dirty="0">
                <a:solidFill>
                  <a:srgbClr val="FFFF00"/>
                </a:solidFill>
                <a:latin typeface="Calibri" panose="020F0502020204030204" pitchFamily="34" charset="0"/>
                <a:cs typeface="Calibri" panose="020F0502020204030204" pitchFamily="34" charset="0"/>
              </a:rPr>
              <a:t>sent it to the elders by the hands of Barnabas and Saul. </a:t>
            </a:r>
            <a:endParaRPr lang="en-US" sz="2400" b="1" dirty="0">
              <a:solidFill>
                <a:srgbClr val="FFFF00"/>
              </a:solidFill>
              <a:latin typeface="Calibri" panose="020F0502020204030204" pitchFamily="34" charset="0"/>
              <a:cs typeface="Calibri" panose="020F0502020204030204" pitchFamily="34" charset="0"/>
            </a:endParaRPr>
          </a:p>
          <a:p>
            <a:pPr algn="just">
              <a:spcAft>
                <a:spcPts val="600"/>
              </a:spcAft>
            </a:pPr>
            <a:r>
              <a:rPr lang="en-US" sz="2400" b="1" dirty="0">
                <a:solidFill>
                  <a:schemeClr val="bg1"/>
                </a:solidFill>
                <a:latin typeface="Calibri" panose="020F0502020204030204" pitchFamily="34" charset="0"/>
                <a:cs typeface="Calibri" panose="020F0502020204030204" pitchFamily="34" charset="0"/>
              </a:rPr>
              <a:t>							Acts 11:26-30</a:t>
            </a:r>
          </a:p>
          <a:p>
            <a:pPr algn="just"/>
            <a:r>
              <a:rPr lang="x-none" sz="2000" b="1" dirty="0">
                <a:solidFill>
                  <a:schemeClr val="bg1"/>
                </a:solidFill>
                <a:latin typeface="Calibri" panose="020F0502020204030204" pitchFamily="34" charset="0"/>
                <a:cs typeface="Calibri" panose="020F0502020204030204" pitchFamily="34" charset="0"/>
              </a:rPr>
              <a:t> </a:t>
            </a:r>
            <a:endParaRPr lang="en-US" sz="2000" b="1" dirty="0">
              <a:solidFill>
                <a:schemeClr val="bg1"/>
              </a:solidFill>
              <a:latin typeface="Calibri" panose="020F0502020204030204" pitchFamily="34" charset="0"/>
              <a:cs typeface="Calibri" panose="020F0502020204030204" pitchFamily="34" charset="0"/>
            </a:endParaRPr>
          </a:p>
          <a:p>
            <a:pPr algn="just"/>
            <a:r>
              <a:rPr lang="x-none" sz="2000" b="1" dirty="0">
                <a:solidFill>
                  <a:schemeClr val="bg1"/>
                </a:solidFill>
                <a:latin typeface="Calibri" panose="020F0502020204030204" pitchFamily="34" charset="0"/>
                <a:cs typeface="Calibri" panose="020F0502020204030204" pitchFamily="34" charset="0"/>
              </a:rPr>
              <a:t> </a:t>
            </a:r>
            <a:endParaRPr lang="en-US" sz="2000" b="1" dirty="0">
              <a:solidFill>
                <a:schemeClr val="bg1"/>
              </a:solidFill>
              <a:latin typeface="Calibri" panose="020F0502020204030204" pitchFamily="34" charset="0"/>
              <a:cs typeface="Calibri" panose="020F0502020204030204" pitchFamily="34" charset="0"/>
            </a:endParaRPr>
          </a:p>
          <a:p>
            <a:pPr algn="just"/>
            <a:r>
              <a:rPr lang="x-none" sz="2000" b="1" dirty="0">
                <a:solidFill>
                  <a:schemeClr val="bg1"/>
                </a:solidFill>
                <a:latin typeface="Calibri" panose="020F0502020204030204" pitchFamily="34" charset="0"/>
                <a:cs typeface="Calibri" panose="020F0502020204030204" pitchFamily="34" charset="0"/>
              </a:rPr>
              <a:t>  25  But now I am going to Jerusalem to minister to the saints. </a:t>
            </a:r>
            <a:endParaRPr lang="en-US" sz="2000" b="1" dirty="0">
              <a:solidFill>
                <a:schemeClr val="bg1"/>
              </a:solidFill>
              <a:latin typeface="Calibri" panose="020F0502020204030204" pitchFamily="34" charset="0"/>
              <a:cs typeface="Calibri" panose="020F0502020204030204" pitchFamily="34" charset="0"/>
            </a:endParaRPr>
          </a:p>
          <a:p>
            <a:pPr algn="just"/>
            <a:r>
              <a:rPr lang="x-none" sz="2000" b="1" dirty="0">
                <a:solidFill>
                  <a:schemeClr val="bg1"/>
                </a:solidFill>
                <a:latin typeface="Calibri" panose="020F0502020204030204" pitchFamily="34" charset="0"/>
                <a:cs typeface="Calibri" panose="020F0502020204030204" pitchFamily="34" charset="0"/>
              </a:rPr>
              <a:t>  26  For it pleased those from Macedonia and Achaia to make a certain contribution for the poor among the saints who are in Jerusalem. </a:t>
            </a:r>
            <a:endParaRPr lang="en-US" sz="2000" b="1" dirty="0">
              <a:solidFill>
                <a:schemeClr val="bg1"/>
              </a:solidFill>
              <a:latin typeface="Calibri" panose="020F0502020204030204" pitchFamily="34" charset="0"/>
              <a:cs typeface="Calibri" panose="020F0502020204030204" pitchFamily="34" charset="0"/>
            </a:endParaRPr>
          </a:p>
          <a:p>
            <a:pPr algn="just"/>
            <a:r>
              <a:rPr lang="x-none" sz="2000" b="1" dirty="0">
                <a:solidFill>
                  <a:schemeClr val="bg1"/>
                </a:solidFill>
                <a:latin typeface="Calibri" panose="020F0502020204030204" pitchFamily="34" charset="0"/>
                <a:cs typeface="Calibri" panose="020F0502020204030204" pitchFamily="34" charset="0"/>
              </a:rPr>
              <a:t>  27  It pleased them indeed, and they are their debtors. For if the Gentiles have been partakers of their spiritual things, their duty is also to minister to them in material things. </a:t>
            </a:r>
            <a:endParaRPr lang="en-US" sz="2000" b="1" dirty="0">
              <a:solidFill>
                <a:schemeClr val="bg1"/>
              </a:solidFill>
              <a:latin typeface="Calibri" panose="020F0502020204030204" pitchFamily="34" charset="0"/>
              <a:cs typeface="Calibri" panose="020F0502020204030204" pitchFamily="34" charset="0"/>
            </a:endParaRPr>
          </a:p>
          <a:p>
            <a:pPr algn="just"/>
            <a:r>
              <a:rPr lang="en-US" sz="2000" b="1" dirty="0">
                <a:solidFill>
                  <a:schemeClr val="bg1"/>
                </a:solidFill>
                <a:latin typeface="Calibri" panose="020F0502020204030204" pitchFamily="34" charset="0"/>
                <a:cs typeface="Calibri" panose="020F0502020204030204" pitchFamily="34" charset="0"/>
              </a:rPr>
              <a:t>							Rom. 15:25-27</a:t>
            </a:r>
          </a:p>
        </p:txBody>
      </p:sp>
      <p:sp>
        <p:nvSpPr>
          <p:cNvPr id="9" name="Rectangle 8">
            <a:extLst>
              <a:ext uri="{FF2B5EF4-FFF2-40B4-BE49-F238E27FC236}">
                <a16:creationId xmlns:a16="http://schemas.microsoft.com/office/drawing/2014/main" id="{17D41824-51EE-4873-B32F-D980D562715C}"/>
              </a:ext>
            </a:extLst>
          </p:cNvPr>
          <p:cNvSpPr/>
          <p:nvPr/>
        </p:nvSpPr>
        <p:spPr>
          <a:xfrm>
            <a:off x="3145972" y="380647"/>
            <a:ext cx="8305800" cy="1200329"/>
          </a:xfrm>
          <a:prstGeom prst="rect">
            <a:avLst/>
          </a:prstGeom>
        </p:spPr>
        <p:txBody>
          <a:bodyPr wrap="square">
            <a:spAutoFit/>
          </a:bodyPr>
          <a:lstStyle/>
          <a:p>
            <a:pPr algn="ctr"/>
            <a:r>
              <a:rPr lang="en-US" sz="3600" b="1" dirty="0">
                <a:solidFill>
                  <a:schemeClr val="bg1"/>
                </a:solidFill>
                <a:latin typeface="Cambria" panose="02040503050406030204" pitchFamily="18" charset="0"/>
                <a:ea typeface="Cambria" panose="02040503050406030204" pitchFamily="18" charset="0"/>
                <a:cs typeface="Calibri" panose="020F0502020204030204" pitchFamily="34" charset="0"/>
              </a:rPr>
              <a:t>Text—Acts 11:26-30</a:t>
            </a:r>
            <a:br>
              <a:rPr lang="en-US" sz="3600" b="1"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en-US" sz="3600" b="1" dirty="0">
                <a:solidFill>
                  <a:schemeClr val="bg1"/>
                </a:solidFill>
                <a:latin typeface="Cambria" panose="02040503050406030204" pitchFamily="18" charset="0"/>
                <a:ea typeface="Cambria" panose="02040503050406030204" pitchFamily="18" charset="0"/>
                <a:cs typeface="Calibri" panose="020F0502020204030204" pitchFamily="34" charset="0"/>
              </a:rPr>
              <a:t>Open Doors to Help Others</a:t>
            </a:r>
            <a:endParaRPr lang="en-US" sz="3600" b="1" dirty="0"/>
          </a:p>
        </p:txBody>
      </p:sp>
    </p:spTree>
    <p:extLst>
      <p:ext uri="{BB962C8B-B14F-4D97-AF65-F5344CB8AC3E}">
        <p14:creationId xmlns:p14="http://schemas.microsoft.com/office/powerpoint/2010/main" val="3153188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7" name="Rectangle 6">
            <a:extLst>
              <a:ext uri="{FF2B5EF4-FFF2-40B4-BE49-F238E27FC236}">
                <a16:creationId xmlns:a16="http://schemas.microsoft.com/office/drawing/2014/main" id="{353BCA93-148E-4EC1-8D47-177D95EA7861}"/>
              </a:ext>
            </a:extLst>
          </p:cNvPr>
          <p:cNvSpPr/>
          <p:nvPr/>
        </p:nvSpPr>
        <p:spPr>
          <a:xfrm>
            <a:off x="-304800" y="-130629"/>
            <a:ext cx="12886578" cy="761999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EC10F39A-482D-4186-97A8-E57B8BCA11A5}"/>
              </a:ext>
            </a:extLst>
          </p:cNvPr>
          <p:cNvPicPr>
            <a:picLocks noChangeAspect="1"/>
          </p:cNvPicPr>
          <p:nvPr/>
        </p:nvPicPr>
        <p:blipFill>
          <a:blip r:embed="rId3"/>
          <a:stretch>
            <a:fillRect/>
          </a:stretch>
        </p:blipFill>
        <p:spPr>
          <a:xfrm>
            <a:off x="1513122" y="-52147"/>
            <a:ext cx="9540701" cy="7147017"/>
          </a:xfrm>
          <a:prstGeom prst="rect">
            <a:avLst/>
          </a:prstGeom>
        </p:spPr>
      </p:pic>
    </p:spTree>
    <p:extLst>
      <p:ext uri="{BB962C8B-B14F-4D97-AF65-F5344CB8AC3E}">
        <p14:creationId xmlns:p14="http://schemas.microsoft.com/office/powerpoint/2010/main" val="3568355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7" y="452284"/>
            <a:ext cx="8843615"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Open Doors to Helping Others</a:t>
            </a:r>
            <a:b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The Churches of Galatia</a:t>
            </a:r>
          </a:p>
        </p:txBody>
      </p:sp>
      <p:sp>
        <p:nvSpPr>
          <p:cNvPr id="2" name="TextBox 1">
            <a:extLst>
              <a:ext uri="{FF2B5EF4-FFF2-40B4-BE49-F238E27FC236}">
                <a16:creationId xmlns:a16="http://schemas.microsoft.com/office/drawing/2014/main" id="{6819870B-D606-402D-97F9-41327266C997}"/>
              </a:ext>
            </a:extLst>
          </p:cNvPr>
          <p:cNvSpPr txBox="1"/>
          <p:nvPr/>
        </p:nvSpPr>
        <p:spPr>
          <a:xfrm>
            <a:off x="540775" y="1612717"/>
            <a:ext cx="10933471" cy="4755148"/>
          </a:xfrm>
          <a:prstGeom prst="rect">
            <a:avLst/>
          </a:prstGeom>
          <a:noFill/>
        </p:spPr>
        <p:txBody>
          <a:bodyPr wrap="square" rtlCol="0">
            <a:spAutoFit/>
          </a:bodyPr>
          <a:lstStyle/>
          <a:p>
            <a:pPr algn="just">
              <a:spcAft>
                <a:spcPts val="600"/>
              </a:spcAft>
            </a:pPr>
            <a:endParaRPr lang="en-US" sz="1000" b="1" dirty="0">
              <a:solidFill>
                <a:schemeClr val="bg1"/>
              </a:solidFill>
              <a:latin typeface="Calibri" panose="020F0502020204030204" pitchFamily="34" charset="0"/>
              <a:cs typeface="Calibri" panose="020F0502020204030204" pitchFamily="34" charset="0"/>
            </a:endParaRPr>
          </a:p>
          <a:p>
            <a:pPr algn="just"/>
            <a:r>
              <a:rPr lang="x-none" sz="2400" b="1" dirty="0">
                <a:solidFill>
                  <a:schemeClr val="bg1"/>
                </a:solidFill>
                <a:latin typeface="Calibri" panose="020F0502020204030204" pitchFamily="34" charset="0"/>
                <a:cs typeface="Calibri" panose="020F0502020204030204" pitchFamily="34" charset="0"/>
              </a:rPr>
              <a:t> </a:t>
            </a:r>
            <a:r>
              <a:rPr lang="en-US" sz="2400" b="1" dirty="0">
                <a:solidFill>
                  <a:schemeClr val="bg1"/>
                </a:solidFill>
                <a:latin typeface="Calibri" panose="020F0502020204030204" pitchFamily="34" charset="0"/>
                <a:cs typeface="Calibri" panose="020F0502020204030204" pitchFamily="34" charset="0"/>
              </a:rPr>
              <a:t>  9  and when James, Cephas, and John, who seemed to be pillars, perceived the grace that had been given to me, they gave me and Barnabas the right hand of fellowship, that we should go to the Gentiles and they to the circumcised. </a:t>
            </a:r>
          </a:p>
          <a:p>
            <a:pPr algn="just"/>
            <a:r>
              <a:rPr lang="en-US" sz="2400" b="1" dirty="0">
                <a:solidFill>
                  <a:schemeClr val="bg1"/>
                </a:solidFill>
                <a:latin typeface="Calibri" panose="020F0502020204030204" pitchFamily="34" charset="0"/>
                <a:cs typeface="Calibri" panose="020F0502020204030204" pitchFamily="34" charset="0"/>
              </a:rPr>
              <a:t>    10  They desired only that </a:t>
            </a:r>
            <a:r>
              <a:rPr lang="en-US" sz="2400" b="1" dirty="0">
                <a:solidFill>
                  <a:srgbClr val="FFFF00"/>
                </a:solidFill>
                <a:latin typeface="Calibri" panose="020F0502020204030204" pitchFamily="34" charset="0"/>
                <a:cs typeface="Calibri" panose="020F0502020204030204" pitchFamily="34" charset="0"/>
              </a:rPr>
              <a:t>we should remember the poor</a:t>
            </a:r>
            <a:r>
              <a:rPr lang="en-US" sz="2400" b="1" dirty="0">
                <a:solidFill>
                  <a:schemeClr val="bg1"/>
                </a:solidFill>
                <a:latin typeface="Calibri" panose="020F0502020204030204" pitchFamily="34" charset="0"/>
                <a:cs typeface="Calibri" panose="020F0502020204030204" pitchFamily="34" charset="0"/>
              </a:rPr>
              <a:t>, the very thing which </a:t>
            </a:r>
            <a:r>
              <a:rPr lang="en-US" sz="2400" b="1" dirty="0">
                <a:solidFill>
                  <a:srgbClr val="FFFF00"/>
                </a:solidFill>
                <a:latin typeface="Calibri" panose="020F0502020204030204" pitchFamily="34" charset="0"/>
                <a:cs typeface="Calibri" panose="020F0502020204030204" pitchFamily="34" charset="0"/>
              </a:rPr>
              <a:t>I also was eager to do. </a:t>
            </a:r>
          </a:p>
          <a:p>
            <a:pPr algn="just"/>
            <a:r>
              <a:rPr lang="en-US" sz="2400" b="1" dirty="0">
                <a:solidFill>
                  <a:schemeClr val="bg1"/>
                </a:solidFill>
                <a:latin typeface="Calibri" panose="020F0502020204030204" pitchFamily="34" charset="0"/>
                <a:cs typeface="Calibri" panose="020F0502020204030204" pitchFamily="34" charset="0"/>
              </a:rPr>
              <a:t>							Gal. 2:9-10</a:t>
            </a:r>
          </a:p>
          <a:p>
            <a:pPr algn="just"/>
            <a:endParaRPr lang="en-US" sz="2400" b="1" dirty="0">
              <a:solidFill>
                <a:schemeClr val="bg1"/>
              </a:solidFill>
              <a:latin typeface="Calibri" panose="020F0502020204030204" pitchFamily="34" charset="0"/>
              <a:cs typeface="Calibri" panose="020F0502020204030204" pitchFamily="34" charset="0"/>
            </a:endParaRPr>
          </a:p>
          <a:p>
            <a:pPr algn="just"/>
            <a:r>
              <a:rPr lang="en-US" sz="2400" b="1" dirty="0">
                <a:solidFill>
                  <a:schemeClr val="bg1"/>
                </a:solidFill>
                <a:latin typeface="Calibri" panose="020F0502020204030204" pitchFamily="34" charset="0"/>
                <a:cs typeface="Calibri" panose="020F0502020204030204" pitchFamily="34" charset="0"/>
              </a:rPr>
              <a:t>    9  And let us not grow weary while doing good, for in due season we shall reap if we do not lose heart. </a:t>
            </a:r>
          </a:p>
          <a:p>
            <a:pPr algn="just"/>
            <a:r>
              <a:rPr lang="en-US" sz="2400" b="1" dirty="0">
                <a:solidFill>
                  <a:schemeClr val="bg1"/>
                </a:solidFill>
                <a:latin typeface="Calibri" panose="020F0502020204030204" pitchFamily="34" charset="0"/>
                <a:cs typeface="Calibri" panose="020F0502020204030204" pitchFamily="34" charset="0"/>
              </a:rPr>
              <a:t>    10  Therefore, as we have opportunity, </a:t>
            </a:r>
            <a:r>
              <a:rPr lang="en-US" sz="2400" b="1" dirty="0">
                <a:solidFill>
                  <a:srgbClr val="FFFF00"/>
                </a:solidFill>
                <a:latin typeface="Calibri" panose="020F0502020204030204" pitchFamily="34" charset="0"/>
                <a:cs typeface="Calibri" panose="020F0502020204030204" pitchFamily="34" charset="0"/>
              </a:rPr>
              <a:t>let us do good to all, especially to those who are of the household of faith. </a:t>
            </a:r>
          </a:p>
          <a:p>
            <a:pPr algn="just"/>
            <a:r>
              <a:rPr lang="en-US" sz="2400" b="1" dirty="0">
                <a:solidFill>
                  <a:schemeClr val="bg1"/>
                </a:solidFill>
                <a:latin typeface="Calibri" panose="020F0502020204030204" pitchFamily="34" charset="0"/>
                <a:cs typeface="Calibri" panose="020F0502020204030204" pitchFamily="34" charset="0"/>
              </a:rPr>
              <a:t>							Gal. 6:9-10</a:t>
            </a:r>
          </a:p>
        </p:txBody>
      </p:sp>
    </p:spTree>
    <p:extLst>
      <p:ext uri="{BB962C8B-B14F-4D97-AF65-F5344CB8AC3E}">
        <p14:creationId xmlns:p14="http://schemas.microsoft.com/office/powerpoint/2010/main" val="3369096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7" name="Rectangle 6">
            <a:extLst>
              <a:ext uri="{FF2B5EF4-FFF2-40B4-BE49-F238E27FC236}">
                <a16:creationId xmlns:a16="http://schemas.microsoft.com/office/drawing/2014/main" id="{353BCA93-148E-4EC1-8D47-177D95EA7861}"/>
              </a:ext>
            </a:extLst>
          </p:cNvPr>
          <p:cNvSpPr/>
          <p:nvPr/>
        </p:nvSpPr>
        <p:spPr>
          <a:xfrm>
            <a:off x="-304800" y="-130629"/>
            <a:ext cx="12886578" cy="761999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EC10F39A-482D-4186-97A8-E57B8BCA11A5}"/>
              </a:ext>
            </a:extLst>
          </p:cNvPr>
          <p:cNvPicPr>
            <a:picLocks noChangeAspect="1"/>
          </p:cNvPicPr>
          <p:nvPr/>
        </p:nvPicPr>
        <p:blipFill>
          <a:blip r:embed="rId3"/>
          <a:stretch>
            <a:fillRect/>
          </a:stretch>
        </p:blipFill>
        <p:spPr>
          <a:xfrm>
            <a:off x="1513122" y="-52147"/>
            <a:ext cx="9540701" cy="7147017"/>
          </a:xfrm>
          <a:prstGeom prst="rect">
            <a:avLst/>
          </a:prstGeom>
        </p:spPr>
      </p:pic>
    </p:spTree>
    <p:extLst>
      <p:ext uri="{BB962C8B-B14F-4D97-AF65-F5344CB8AC3E}">
        <p14:creationId xmlns:p14="http://schemas.microsoft.com/office/powerpoint/2010/main" val="2773328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7" y="452284"/>
            <a:ext cx="8843615"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The Churches of Macedonia</a:t>
            </a:r>
          </a:p>
        </p:txBody>
      </p:sp>
      <p:sp>
        <p:nvSpPr>
          <p:cNvPr id="2" name="TextBox 1">
            <a:extLst>
              <a:ext uri="{FF2B5EF4-FFF2-40B4-BE49-F238E27FC236}">
                <a16:creationId xmlns:a16="http://schemas.microsoft.com/office/drawing/2014/main" id="{6819870B-D606-402D-97F9-41327266C997}"/>
              </a:ext>
            </a:extLst>
          </p:cNvPr>
          <p:cNvSpPr txBox="1"/>
          <p:nvPr/>
        </p:nvSpPr>
        <p:spPr>
          <a:xfrm>
            <a:off x="540775" y="1612717"/>
            <a:ext cx="10933471" cy="4154984"/>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cs typeface="Calibri" panose="020F0502020204030204" pitchFamily="34" charset="0"/>
              </a:rPr>
              <a:t>    1  Moreover, brethren, we make known to you the grace of God bestowed on the </a:t>
            </a:r>
            <a:r>
              <a:rPr lang="en-US" sz="2400" b="1" dirty="0">
                <a:solidFill>
                  <a:srgbClr val="FFFF00"/>
                </a:solidFill>
                <a:latin typeface="Calibri" panose="020F0502020204030204" pitchFamily="34" charset="0"/>
                <a:cs typeface="Calibri" panose="020F0502020204030204" pitchFamily="34" charset="0"/>
              </a:rPr>
              <a:t>churches of Macedonia</a:t>
            </a:r>
            <a:r>
              <a:rPr lang="en-US" sz="2400" b="1" dirty="0">
                <a:solidFill>
                  <a:schemeClr val="bg1"/>
                </a:solidFill>
                <a:latin typeface="Calibri" panose="020F0502020204030204" pitchFamily="34" charset="0"/>
                <a:cs typeface="Calibri" panose="020F0502020204030204" pitchFamily="34" charset="0"/>
              </a:rPr>
              <a:t>: </a:t>
            </a:r>
          </a:p>
          <a:p>
            <a:pPr algn="just"/>
            <a:r>
              <a:rPr lang="en-US" sz="2400" b="1" dirty="0">
                <a:solidFill>
                  <a:schemeClr val="bg1"/>
                </a:solidFill>
                <a:latin typeface="Calibri" panose="020F0502020204030204" pitchFamily="34" charset="0"/>
                <a:cs typeface="Calibri" panose="020F0502020204030204" pitchFamily="34" charset="0"/>
              </a:rPr>
              <a:t>    2  that in a great trial of affliction the </a:t>
            </a:r>
            <a:r>
              <a:rPr lang="en-US" sz="2400" b="1" dirty="0">
                <a:solidFill>
                  <a:srgbClr val="FFFF00"/>
                </a:solidFill>
                <a:latin typeface="Calibri" panose="020F0502020204030204" pitchFamily="34" charset="0"/>
                <a:cs typeface="Calibri" panose="020F0502020204030204" pitchFamily="34" charset="0"/>
              </a:rPr>
              <a:t>abundance of their joy </a:t>
            </a:r>
            <a:r>
              <a:rPr lang="en-US" sz="2400" b="1" dirty="0">
                <a:solidFill>
                  <a:schemeClr val="bg1"/>
                </a:solidFill>
                <a:latin typeface="Calibri" panose="020F0502020204030204" pitchFamily="34" charset="0"/>
                <a:cs typeface="Calibri" panose="020F0502020204030204" pitchFamily="34" charset="0"/>
              </a:rPr>
              <a:t>and their </a:t>
            </a:r>
            <a:r>
              <a:rPr lang="en-US" sz="2400" b="1" dirty="0">
                <a:solidFill>
                  <a:srgbClr val="FFFF00"/>
                </a:solidFill>
                <a:latin typeface="Calibri" panose="020F0502020204030204" pitchFamily="34" charset="0"/>
                <a:cs typeface="Calibri" panose="020F0502020204030204" pitchFamily="34" charset="0"/>
              </a:rPr>
              <a:t>deep poverty </a:t>
            </a:r>
            <a:r>
              <a:rPr lang="en-US" sz="2400" b="1" dirty="0">
                <a:solidFill>
                  <a:schemeClr val="bg1"/>
                </a:solidFill>
                <a:latin typeface="Calibri" panose="020F0502020204030204" pitchFamily="34" charset="0"/>
                <a:cs typeface="Calibri" panose="020F0502020204030204" pitchFamily="34" charset="0"/>
              </a:rPr>
              <a:t>abounded in the </a:t>
            </a:r>
            <a:r>
              <a:rPr lang="en-US" sz="2400" b="1" dirty="0">
                <a:solidFill>
                  <a:srgbClr val="FFFF00"/>
                </a:solidFill>
                <a:latin typeface="Calibri" panose="020F0502020204030204" pitchFamily="34" charset="0"/>
                <a:cs typeface="Calibri" panose="020F0502020204030204" pitchFamily="34" charset="0"/>
              </a:rPr>
              <a:t>riches of their liberality</a:t>
            </a:r>
            <a:r>
              <a:rPr lang="en-US" sz="2400" b="1" dirty="0">
                <a:solidFill>
                  <a:schemeClr val="bg1"/>
                </a:solidFill>
                <a:latin typeface="Calibri" panose="020F0502020204030204" pitchFamily="34" charset="0"/>
                <a:cs typeface="Calibri" panose="020F0502020204030204" pitchFamily="34" charset="0"/>
              </a:rPr>
              <a:t>. </a:t>
            </a:r>
          </a:p>
          <a:p>
            <a:pPr algn="just"/>
            <a:r>
              <a:rPr lang="en-US" sz="2400" b="1" dirty="0">
                <a:solidFill>
                  <a:schemeClr val="bg1"/>
                </a:solidFill>
                <a:latin typeface="Calibri" panose="020F0502020204030204" pitchFamily="34" charset="0"/>
                <a:cs typeface="Calibri" panose="020F0502020204030204" pitchFamily="34" charset="0"/>
              </a:rPr>
              <a:t>    3  For I bear witness that according to their ability, yes, and </a:t>
            </a:r>
            <a:r>
              <a:rPr lang="en-US" sz="2400" b="1" dirty="0">
                <a:solidFill>
                  <a:srgbClr val="FFFF00"/>
                </a:solidFill>
                <a:latin typeface="Calibri" panose="020F0502020204030204" pitchFamily="34" charset="0"/>
                <a:cs typeface="Calibri" panose="020F0502020204030204" pitchFamily="34" charset="0"/>
              </a:rPr>
              <a:t>beyond their ability</a:t>
            </a:r>
            <a:r>
              <a:rPr lang="en-US" sz="2400" b="1" dirty="0">
                <a:solidFill>
                  <a:schemeClr val="bg1"/>
                </a:solidFill>
                <a:latin typeface="Calibri" panose="020F0502020204030204" pitchFamily="34" charset="0"/>
                <a:cs typeface="Calibri" panose="020F0502020204030204" pitchFamily="34" charset="0"/>
              </a:rPr>
              <a:t>, they were </a:t>
            </a:r>
            <a:r>
              <a:rPr lang="en-US" sz="2400" b="1" dirty="0">
                <a:solidFill>
                  <a:srgbClr val="FFFF00"/>
                </a:solidFill>
                <a:latin typeface="Calibri" panose="020F0502020204030204" pitchFamily="34" charset="0"/>
                <a:cs typeface="Calibri" panose="020F0502020204030204" pitchFamily="34" charset="0"/>
              </a:rPr>
              <a:t>freely willing,</a:t>
            </a:r>
            <a:r>
              <a:rPr lang="en-US" sz="2400" b="1" dirty="0">
                <a:solidFill>
                  <a:schemeClr val="bg1"/>
                </a:solidFill>
                <a:latin typeface="Calibri" panose="020F0502020204030204" pitchFamily="34" charset="0"/>
                <a:cs typeface="Calibri" panose="020F0502020204030204" pitchFamily="34" charset="0"/>
              </a:rPr>
              <a:t> </a:t>
            </a:r>
          </a:p>
          <a:p>
            <a:pPr algn="just"/>
            <a:r>
              <a:rPr lang="en-US" sz="2400" b="1" dirty="0">
                <a:solidFill>
                  <a:schemeClr val="bg1"/>
                </a:solidFill>
                <a:latin typeface="Calibri" panose="020F0502020204030204" pitchFamily="34" charset="0"/>
                <a:cs typeface="Calibri" panose="020F0502020204030204" pitchFamily="34" charset="0"/>
              </a:rPr>
              <a:t>    4  </a:t>
            </a:r>
            <a:r>
              <a:rPr lang="en-US" sz="2400" b="1" dirty="0">
                <a:solidFill>
                  <a:srgbClr val="FFFF00"/>
                </a:solidFill>
                <a:latin typeface="Calibri" panose="020F0502020204030204" pitchFamily="34" charset="0"/>
                <a:cs typeface="Calibri" panose="020F0502020204030204" pitchFamily="34" charset="0"/>
              </a:rPr>
              <a:t>imploring us </a:t>
            </a:r>
            <a:r>
              <a:rPr lang="en-US" sz="2400" b="1" dirty="0">
                <a:solidFill>
                  <a:schemeClr val="bg1"/>
                </a:solidFill>
                <a:latin typeface="Calibri" panose="020F0502020204030204" pitchFamily="34" charset="0"/>
                <a:cs typeface="Calibri" panose="020F0502020204030204" pitchFamily="34" charset="0"/>
              </a:rPr>
              <a:t>with much urgency that we would receive the gift and the fellowship of the ministering to the saints. </a:t>
            </a:r>
          </a:p>
          <a:p>
            <a:pPr algn="just"/>
            <a:r>
              <a:rPr lang="en-US" sz="2400" b="1" dirty="0">
                <a:solidFill>
                  <a:schemeClr val="bg1"/>
                </a:solidFill>
                <a:latin typeface="Calibri" panose="020F0502020204030204" pitchFamily="34" charset="0"/>
                <a:cs typeface="Calibri" panose="020F0502020204030204" pitchFamily="34" charset="0"/>
              </a:rPr>
              <a:t>    5  And not only as we had hoped, but they </a:t>
            </a:r>
            <a:r>
              <a:rPr lang="en-US" sz="2400" b="1" dirty="0">
                <a:solidFill>
                  <a:srgbClr val="FFFF00"/>
                </a:solidFill>
                <a:latin typeface="Calibri" panose="020F0502020204030204" pitchFamily="34" charset="0"/>
                <a:cs typeface="Calibri" panose="020F0502020204030204" pitchFamily="34" charset="0"/>
              </a:rPr>
              <a:t>first gave themselves to the Lord</a:t>
            </a:r>
            <a:r>
              <a:rPr lang="en-US" sz="2400" b="1" dirty="0">
                <a:solidFill>
                  <a:schemeClr val="bg1"/>
                </a:solidFill>
                <a:latin typeface="Calibri" panose="020F0502020204030204" pitchFamily="34" charset="0"/>
                <a:cs typeface="Calibri" panose="020F0502020204030204" pitchFamily="34" charset="0"/>
              </a:rPr>
              <a:t>, and then to us by the will of God. </a:t>
            </a:r>
          </a:p>
          <a:p>
            <a:pPr algn="just"/>
            <a:r>
              <a:rPr lang="en-US" sz="2400" b="1" dirty="0">
                <a:solidFill>
                  <a:schemeClr val="bg1"/>
                </a:solidFill>
                <a:latin typeface="Calibri" panose="020F0502020204030204" pitchFamily="34" charset="0"/>
                <a:cs typeface="Calibri" panose="020F0502020204030204" pitchFamily="34" charset="0"/>
              </a:rPr>
              <a:t>							2 Cor. 8:1-5</a:t>
            </a:r>
            <a:endParaRPr lang="en-US" sz="20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14691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Shape 85"/>
        <p:cNvGrpSpPr/>
        <p:nvPr/>
      </p:nvGrpSpPr>
      <p:grpSpPr>
        <a:xfrm>
          <a:off x="0" y="0"/>
          <a:ext cx="0" cy="0"/>
          <a:chOff x="0" y="0"/>
          <a:chExt cx="0" cy="0"/>
        </a:xfrm>
      </p:grpSpPr>
      <p:sp>
        <p:nvSpPr>
          <p:cNvPr id="7" name="Rectangle 6">
            <a:extLst>
              <a:ext uri="{FF2B5EF4-FFF2-40B4-BE49-F238E27FC236}">
                <a16:creationId xmlns:a16="http://schemas.microsoft.com/office/drawing/2014/main" id="{353BCA93-148E-4EC1-8D47-177D95EA7861}"/>
              </a:ext>
            </a:extLst>
          </p:cNvPr>
          <p:cNvSpPr/>
          <p:nvPr/>
        </p:nvSpPr>
        <p:spPr>
          <a:xfrm>
            <a:off x="-304800" y="-130629"/>
            <a:ext cx="12886578" cy="761999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EC10F39A-482D-4186-97A8-E57B8BCA11A5}"/>
              </a:ext>
            </a:extLst>
          </p:cNvPr>
          <p:cNvPicPr>
            <a:picLocks noChangeAspect="1"/>
          </p:cNvPicPr>
          <p:nvPr/>
        </p:nvPicPr>
        <p:blipFill>
          <a:blip r:embed="rId3"/>
          <a:stretch>
            <a:fillRect/>
          </a:stretch>
        </p:blipFill>
        <p:spPr>
          <a:xfrm>
            <a:off x="1513122" y="-52147"/>
            <a:ext cx="9540701" cy="7147017"/>
          </a:xfrm>
          <a:prstGeom prst="rect">
            <a:avLst/>
          </a:prstGeom>
        </p:spPr>
      </p:pic>
    </p:spTree>
    <p:extLst>
      <p:ext uri="{BB962C8B-B14F-4D97-AF65-F5344CB8AC3E}">
        <p14:creationId xmlns:p14="http://schemas.microsoft.com/office/powerpoint/2010/main" val="1583334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7" y="452284"/>
            <a:ext cx="8843615"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The Churches of Achaia--Corinth</a:t>
            </a:r>
          </a:p>
        </p:txBody>
      </p:sp>
      <p:sp>
        <p:nvSpPr>
          <p:cNvPr id="2" name="TextBox 1">
            <a:extLst>
              <a:ext uri="{FF2B5EF4-FFF2-40B4-BE49-F238E27FC236}">
                <a16:creationId xmlns:a16="http://schemas.microsoft.com/office/drawing/2014/main" id="{6819870B-D606-402D-97F9-41327266C997}"/>
              </a:ext>
            </a:extLst>
          </p:cNvPr>
          <p:cNvSpPr txBox="1"/>
          <p:nvPr/>
        </p:nvSpPr>
        <p:spPr>
          <a:xfrm>
            <a:off x="540775" y="1612717"/>
            <a:ext cx="10933471" cy="4893647"/>
          </a:xfrm>
          <a:prstGeom prst="rect">
            <a:avLst/>
          </a:prstGeom>
          <a:noFill/>
        </p:spPr>
        <p:txBody>
          <a:bodyPr wrap="square" rtlCol="0">
            <a:spAutoFit/>
          </a:bodyPr>
          <a:lstStyle/>
          <a:p>
            <a:pPr algn="just"/>
            <a:r>
              <a:rPr lang="x-none" sz="2400" b="1" dirty="0">
                <a:solidFill>
                  <a:schemeClr val="bg1"/>
                </a:solidFill>
                <a:latin typeface="Calibri" panose="020F0502020204030204" pitchFamily="34" charset="0"/>
                <a:cs typeface="Calibri" panose="020F0502020204030204" pitchFamily="34" charset="0"/>
              </a:rPr>
              <a:t> </a:t>
            </a:r>
            <a:r>
              <a:rPr lang="en-US" sz="2400" b="1" dirty="0">
                <a:solidFill>
                  <a:schemeClr val="bg1"/>
                </a:solidFill>
                <a:latin typeface="Calibri" panose="020F0502020204030204" pitchFamily="34" charset="0"/>
                <a:cs typeface="Calibri" panose="020F0502020204030204" pitchFamily="34" charset="0"/>
              </a:rPr>
              <a:t>   1  Now concerning the ministering to the saints, it is superfluous for me to write to you; </a:t>
            </a:r>
          </a:p>
          <a:p>
            <a:pPr algn="just"/>
            <a:r>
              <a:rPr lang="en-US" sz="2400" b="1" dirty="0">
                <a:solidFill>
                  <a:schemeClr val="bg1"/>
                </a:solidFill>
                <a:latin typeface="Calibri" panose="020F0502020204030204" pitchFamily="34" charset="0"/>
                <a:cs typeface="Calibri" panose="020F0502020204030204" pitchFamily="34" charset="0"/>
              </a:rPr>
              <a:t>    2  </a:t>
            </a:r>
            <a:r>
              <a:rPr lang="en-US" sz="2400" b="1" dirty="0">
                <a:solidFill>
                  <a:srgbClr val="FFFF00"/>
                </a:solidFill>
                <a:latin typeface="Calibri" panose="020F0502020204030204" pitchFamily="34" charset="0"/>
                <a:cs typeface="Calibri" panose="020F0502020204030204" pitchFamily="34" charset="0"/>
              </a:rPr>
              <a:t>for I know your willingness</a:t>
            </a:r>
            <a:r>
              <a:rPr lang="en-US" sz="2400" b="1" dirty="0">
                <a:solidFill>
                  <a:schemeClr val="bg1"/>
                </a:solidFill>
                <a:latin typeface="Calibri" panose="020F0502020204030204" pitchFamily="34" charset="0"/>
                <a:cs typeface="Calibri" panose="020F0502020204030204" pitchFamily="34" charset="0"/>
              </a:rPr>
              <a:t>, about which </a:t>
            </a:r>
            <a:r>
              <a:rPr lang="en-US" sz="2400" b="1" dirty="0">
                <a:solidFill>
                  <a:srgbClr val="FFFF00"/>
                </a:solidFill>
                <a:latin typeface="Calibri" panose="020F0502020204030204" pitchFamily="34" charset="0"/>
                <a:cs typeface="Calibri" panose="020F0502020204030204" pitchFamily="34" charset="0"/>
              </a:rPr>
              <a:t>I boast of you </a:t>
            </a:r>
            <a:r>
              <a:rPr lang="en-US" sz="2400" b="1" dirty="0">
                <a:solidFill>
                  <a:schemeClr val="bg1"/>
                </a:solidFill>
                <a:latin typeface="Calibri" panose="020F0502020204030204" pitchFamily="34" charset="0"/>
                <a:cs typeface="Calibri" panose="020F0502020204030204" pitchFamily="34" charset="0"/>
              </a:rPr>
              <a:t>to the Macedonians, that </a:t>
            </a:r>
            <a:r>
              <a:rPr lang="en-US" sz="2400" b="1" dirty="0">
                <a:solidFill>
                  <a:srgbClr val="FFFF00"/>
                </a:solidFill>
                <a:latin typeface="Calibri" panose="020F0502020204030204" pitchFamily="34" charset="0"/>
                <a:cs typeface="Calibri" panose="020F0502020204030204" pitchFamily="34" charset="0"/>
              </a:rPr>
              <a:t>Achaia was ready a year ago</a:t>
            </a:r>
            <a:r>
              <a:rPr lang="en-US" sz="2400" b="1" dirty="0">
                <a:solidFill>
                  <a:schemeClr val="bg1"/>
                </a:solidFill>
                <a:latin typeface="Calibri" panose="020F0502020204030204" pitchFamily="34" charset="0"/>
                <a:cs typeface="Calibri" panose="020F0502020204030204" pitchFamily="34" charset="0"/>
              </a:rPr>
              <a:t>; and your zeal has stirred up the majority. </a:t>
            </a:r>
          </a:p>
          <a:p>
            <a:pPr algn="just"/>
            <a:r>
              <a:rPr lang="en-US" sz="2400" b="1" dirty="0">
                <a:solidFill>
                  <a:schemeClr val="bg1"/>
                </a:solidFill>
                <a:latin typeface="Calibri" panose="020F0502020204030204" pitchFamily="34" charset="0"/>
                <a:cs typeface="Calibri" panose="020F0502020204030204" pitchFamily="34" charset="0"/>
              </a:rPr>
              <a:t>    3  Yet I have sent the brethren, lest our boasting of you should be in vain in this respect, that, as I said, you may be ready; </a:t>
            </a:r>
          </a:p>
          <a:p>
            <a:pPr algn="just"/>
            <a:r>
              <a:rPr lang="en-US" sz="2400" b="1" dirty="0">
                <a:solidFill>
                  <a:schemeClr val="bg1"/>
                </a:solidFill>
                <a:latin typeface="Calibri" panose="020F0502020204030204" pitchFamily="34" charset="0"/>
                <a:cs typeface="Calibri" panose="020F0502020204030204" pitchFamily="34" charset="0"/>
              </a:rPr>
              <a:t>    4  lest if some Macedonians come with me and </a:t>
            </a:r>
            <a:r>
              <a:rPr lang="en-US" sz="2400" b="1" dirty="0">
                <a:solidFill>
                  <a:srgbClr val="FFFF00"/>
                </a:solidFill>
                <a:latin typeface="Calibri" panose="020F0502020204030204" pitchFamily="34" charset="0"/>
                <a:cs typeface="Calibri" panose="020F0502020204030204" pitchFamily="34" charset="0"/>
              </a:rPr>
              <a:t>find you unprepared</a:t>
            </a:r>
            <a:r>
              <a:rPr lang="en-US" sz="2400" b="1" dirty="0">
                <a:solidFill>
                  <a:schemeClr val="bg1"/>
                </a:solidFill>
                <a:latin typeface="Calibri" panose="020F0502020204030204" pitchFamily="34" charset="0"/>
                <a:cs typeface="Calibri" panose="020F0502020204030204" pitchFamily="34" charset="0"/>
              </a:rPr>
              <a:t>, we (not to mention you!) should be ashamed of this confident boasting. </a:t>
            </a:r>
          </a:p>
          <a:p>
            <a:pPr algn="just"/>
            <a:r>
              <a:rPr lang="en-US" sz="2400" b="1" dirty="0">
                <a:solidFill>
                  <a:schemeClr val="bg1"/>
                </a:solidFill>
                <a:latin typeface="Calibri" panose="020F0502020204030204" pitchFamily="34" charset="0"/>
                <a:cs typeface="Calibri" panose="020F0502020204030204" pitchFamily="34" charset="0"/>
              </a:rPr>
              <a:t>    5  Therefore I thought it necessary to exhort the brethren to go to you ahead of time, and </a:t>
            </a:r>
            <a:r>
              <a:rPr lang="en-US" sz="2400" b="1" dirty="0">
                <a:solidFill>
                  <a:srgbClr val="FFFF00"/>
                </a:solidFill>
                <a:latin typeface="Calibri" panose="020F0502020204030204" pitchFamily="34" charset="0"/>
                <a:cs typeface="Calibri" panose="020F0502020204030204" pitchFamily="34" charset="0"/>
              </a:rPr>
              <a:t>prepare your generous gift beforehand</a:t>
            </a:r>
            <a:r>
              <a:rPr lang="en-US" sz="2400" b="1" dirty="0">
                <a:solidFill>
                  <a:schemeClr val="bg1"/>
                </a:solidFill>
                <a:latin typeface="Calibri" panose="020F0502020204030204" pitchFamily="34" charset="0"/>
                <a:cs typeface="Calibri" panose="020F0502020204030204" pitchFamily="34" charset="0"/>
              </a:rPr>
              <a:t>, which </a:t>
            </a:r>
            <a:r>
              <a:rPr lang="en-US" sz="2400" b="1" dirty="0">
                <a:solidFill>
                  <a:srgbClr val="FFFF00"/>
                </a:solidFill>
                <a:latin typeface="Calibri" panose="020F0502020204030204" pitchFamily="34" charset="0"/>
                <a:cs typeface="Calibri" panose="020F0502020204030204" pitchFamily="34" charset="0"/>
              </a:rPr>
              <a:t>you had previously promised</a:t>
            </a:r>
            <a:r>
              <a:rPr lang="en-US" sz="2400" b="1" dirty="0">
                <a:solidFill>
                  <a:schemeClr val="bg1"/>
                </a:solidFill>
                <a:latin typeface="Calibri" panose="020F0502020204030204" pitchFamily="34" charset="0"/>
                <a:cs typeface="Calibri" panose="020F0502020204030204" pitchFamily="34" charset="0"/>
              </a:rPr>
              <a:t>, that it may be ready as </a:t>
            </a:r>
            <a:r>
              <a:rPr lang="en-US" sz="2400" b="1" dirty="0">
                <a:solidFill>
                  <a:srgbClr val="FFFF00"/>
                </a:solidFill>
                <a:latin typeface="Calibri" panose="020F0502020204030204" pitchFamily="34" charset="0"/>
                <a:cs typeface="Calibri" panose="020F0502020204030204" pitchFamily="34" charset="0"/>
              </a:rPr>
              <a:t>a matter of generosity </a:t>
            </a:r>
            <a:r>
              <a:rPr lang="en-US" sz="2400" b="1" dirty="0">
                <a:solidFill>
                  <a:schemeClr val="bg1"/>
                </a:solidFill>
                <a:latin typeface="Calibri" panose="020F0502020204030204" pitchFamily="34" charset="0"/>
                <a:cs typeface="Calibri" panose="020F0502020204030204" pitchFamily="34" charset="0"/>
              </a:rPr>
              <a:t>and not as a grudging obligation. </a:t>
            </a:r>
          </a:p>
          <a:p>
            <a:pPr algn="just"/>
            <a:r>
              <a:rPr lang="en-US" sz="2400" b="1" dirty="0">
                <a:solidFill>
                  <a:schemeClr val="bg1"/>
                </a:solidFill>
                <a:latin typeface="Calibri" panose="020F0502020204030204" pitchFamily="34" charset="0"/>
                <a:cs typeface="Calibri" panose="020F0502020204030204" pitchFamily="34" charset="0"/>
              </a:rPr>
              <a:t>							2 Cor. 9:5</a:t>
            </a:r>
            <a:endParaRPr lang="en-US" sz="20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46736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7" y="452284"/>
            <a:ext cx="8843615"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Lessons to be Learned &amp; Applied</a:t>
            </a:r>
          </a:p>
        </p:txBody>
      </p:sp>
      <p:sp>
        <p:nvSpPr>
          <p:cNvPr id="2" name="TextBox 1">
            <a:extLst>
              <a:ext uri="{FF2B5EF4-FFF2-40B4-BE49-F238E27FC236}">
                <a16:creationId xmlns:a16="http://schemas.microsoft.com/office/drawing/2014/main" id="{6819870B-D606-402D-97F9-41327266C997}"/>
              </a:ext>
            </a:extLst>
          </p:cNvPr>
          <p:cNvSpPr txBox="1"/>
          <p:nvPr/>
        </p:nvSpPr>
        <p:spPr>
          <a:xfrm>
            <a:off x="540775" y="1612717"/>
            <a:ext cx="10933471" cy="5047536"/>
          </a:xfrm>
          <a:prstGeom prst="rect">
            <a:avLst/>
          </a:prstGeom>
          <a:noFill/>
        </p:spPr>
        <p:txBody>
          <a:bodyPr wrap="square" rtlCol="0">
            <a:spAutoFit/>
          </a:bodyPr>
          <a:lstStyle/>
          <a:p>
            <a:pPr marL="342900" indent="-223838" algn="just">
              <a:spcAft>
                <a:spcPts val="600"/>
              </a:spcAft>
              <a:buClr>
                <a:schemeClr val="bg1"/>
              </a:buClr>
              <a:buFont typeface="Arial" panose="020B0604020202020204" pitchFamily="34" charset="0"/>
              <a:buChar char="•"/>
            </a:pPr>
            <a:r>
              <a:rPr lang="x-none" sz="3000" b="1" dirty="0">
                <a:solidFill>
                  <a:schemeClr val="bg1"/>
                </a:solidFill>
                <a:latin typeface="Calibri" panose="020F0502020204030204" pitchFamily="34" charset="0"/>
                <a:cs typeface="Calibri" panose="020F0502020204030204" pitchFamily="34" charset="0"/>
              </a:rPr>
              <a:t> </a:t>
            </a:r>
            <a:r>
              <a:rPr lang="en-US" sz="3000" b="1" dirty="0">
                <a:solidFill>
                  <a:schemeClr val="bg1"/>
                </a:solidFill>
                <a:latin typeface="Calibri" panose="020F0502020204030204" pitchFamily="34" charset="0"/>
                <a:cs typeface="Calibri" panose="020F0502020204030204" pitchFamily="34" charset="0"/>
              </a:rPr>
              <a:t>Brethren need to help others</a:t>
            </a:r>
          </a:p>
          <a:p>
            <a:pPr marL="342900" indent="-223838" algn="just">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 Everyone has an ability, do not underestimate yourself</a:t>
            </a:r>
          </a:p>
          <a:p>
            <a:pPr marL="342900" indent="-223838" algn="just">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 Opportunities arise from unusual circumstances</a:t>
            </a:r>
          </a:p>
          <a:p>
            <a:pPr marL="342900" indent="-223838" algn="just">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 When opportunities arise, serve in whatever way you can</a:t>
            </a:r>
          </a:p>
          <a:p>
            <a:pPr marL="342900" indent="-223838" algn="just">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 It all starts with us first giving ourselves to the Lord</a:t>
            </a:r>
          </a:p>
          <a:p>
            <a:pPr marL="342900" indent="-223838" algn="just">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 We can be examples to encourage others</a:t>
            </a:r>
          </a:p>
          <a:p>
            <a:pPr marL="342900" indent="-223838" algn="just">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 Others are helping and the Lord needs your help for a long time</a:t>
            </a:r>
          </a:p>
          <a:p>
            <a:pPr marL="342900" indent="-223838" algn="just">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 Palm Beach Lakes—letting God use us</a:t>
            </a:r>
          </a:p>
          <a:p>
            <a:pPr marL="342900" indent="-223838" algn="just">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 And it starts today—baskets, important meeting &amp; loading trucks </a:t>
            </a:r>
          </a:p>
        </p:txBody>
      </p:sp>
    </p:spTree>
    <p:extLst>
      <p:ext uri="{BB962C8B-B14F-4D97-AF65-F5344CB8AC3E}">
        <p14:creationId xmlns:p14="http://schemas.microsoft.com/office/powerpoint/2010/main" val="3455641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162</Words>
  <Application>Microsoft Office PowerPoint</Application>
  <PresentationFormat>Widescreen</PresentationFormat>
  <Paragraphs>70</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Cambria</vt:lpstr>
      <vt:lpstr>Office Theme</vt:lpstr>
      <vt:lpstr>Open Doors to Help Others</vt:lpstr>
      <vt:lpstr>PowerPoint Presentation</vt:lpstr>
      <vt:lpstr>PowerPoint Presentation</vt:lpstr>
      <vt:lpstr>Open Doors to Helping Others The Churches of Galatia</vt:lpstr>
      <vt:lpstr>PowerPoint Presentation</vt:lpstr>
      <vt:lpstr>The Churches of Macedonia</vt:lpstr>
      <vt:lpstr>PowerPoint Presentation</vt:lpstr>
      <vt:lpstr>The Churches of Achaia--Corinth</vt:lpstr>
      <vt:lpstr>Lessons to be Learned &amp; Applied</vt:lpstr>
      <vt:lpstr>PowerPoint Presentation</vt:lpstr>
      <vt:lpstr>Becoming a Leader for Christ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344</cp:revision>
  <cp:lastPrinted>2019-09-08T12:50:35Z</cp:lastPrinted>
  <dcterms:modified xsi:type="dcterms:W3CDTF">2019-09-09T14:50:30Z</dcterms:modified>
</cp:coreProperties>
</file>