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1440" r:id="rId2"/>
    <p:sldId id="1872" r:id="rId3"/>
    <p:sldId id="2102" r:id="rId4"/>
    <p:sldId id="2109" r:id="rId5"/>
    <p:sldId id="2040" r:id="rId6"/>
    <p:sldId id="2017" r:id="rId7"/>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84" userDrawn="1">
          <p15:clr>
            <a:srgbClr val="A4A3A4"/>
          </p15:clr>
        </p15:guide>
        <p15:guide id="2" pos="388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80" autoAdjust="0"/>
    <p:restoredTop sz="86410" autoAdjust="0"/>
  </p:normalViewPr>
  <p:slideViewPr>
    <p:cSldViewPr snapToGrid="0">
      <p:cViewPr varScale="1">
        <p:scale>
          <a:sx n="100" d="100"/>
          <a:sy n="100" d="100"/>
        </p:scale>
        <p:origin x="114" y="312"/>
      </p:cViewPr>
      <p:guideLst>
        <p:guide orient="horz" pos="2184"/>
        <p:guide pos="388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131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6128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1791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082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40133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4136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6" name="Google Shape;9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47740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386238" y="385367"/>
            <a:ext cx="11430000" cy="1671718"/>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7000"/>
              <a:buFont typeface="Cambria"/>
              <a:buNone/>
            </a:pPr>
            <a:r>
              <a:rPr lang="en-US" sz="5400" b="1" dirty="0"/>
              <a:t>Walking in Paths of Righteousness</a:t>
            </a:r>
            <a:endParaRPr sz="5400" dirty="0"/>
          </a:p>
        </p:txBody>
      </p:sp>
      <p:sp>
        <p:nvSpPr>
          <p:cNvPr id="81" name="Google Shape;81;p13"/>
          <p:cNvSpPr txBox="1">
            <a:spLocks noGrp="1"/>
          </p:cNvSpPr>
          <p:nvPr>
            <p:ph type="subTitle" idx="1"/>
          </p:nvPr>
        </p:nvSpPr>
        <p:spPr>
          <a:xfrm>
            <a:off x="7409089" y="6113695"/>
            <a:ext cx="4548187"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200" dirty="0"/>
              <a:t>Phil. 3:15-21</a:t>
            </a:r>
            <a:endParaRPr sz="3200" dirty="0"/>
          </a:p>
        </p:txBody>
      </p:sp>
    </p:spTree>
    <p:extLst>
      <p:ext uri="{BB962C8B-B14F-4D97-AF65-F5344CB8AC3E}">
        <p14:creationId xmlns:p14="http://schemas.microsoft.com/office/powerpoint/2010/main" val="1443615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8" y="452284"/>
            <a:ext cx="8843614"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Text—Philippians 3:15-21</a:t>
            </a:r>
          </a:p>
        </p:txBody>
      </p:sp>
      <p:sp>
        <p:nvSpPr>
          <p:cNvPr id="2" name="TextBox 1">
            <a:extLst>
              <a:ext uri="{FF2B5EF4-FFF2-40B4-BE49-F238E27FC236}">
                <a16:creationId xmlns:a16="http://schemas.microsoft.com/office/drawing/2014/main" id="{6819870B-D606-402D-97F9-41327266C997}"/>
              </a:ext>
            </a:extLst>
          </p:cNvPr>
          <p:cNvSpPr txBox="1"/>
          <p:nvPr/>
        </p:nvSpPr>
        <p:spPr>
          <a:xfrm>
            <a:off x="540775" y="1612717"/>
            <a:ext cx="10933471" cy="4832092"/>
          </a:xfrm>
          <a:prstGeom prst="rect">
            <a:avLst/>
          </a:prstGeom>
          <a:noFill/>
        </p:spPr>
        <p:txBody>
          <a:bodyPr wrap="square" rtlCol="0">
            <a:spAutoFit/>
          </a:bodyPr>
          <a:lstStyle/>
          <a:p>
            <a:pPr algn="just"/>
            <a:r>
              <a:rPr lang="en-US" sz="2200" b="1" dirty="0">
                <a:solidFill>
                  <a:schemeClr val="bg1"/>
                </a:solidFill>
                <a:latin typeface="Calibri" panose="020F0502020204030204" pitchFamily="34" charset="0"/>
                <a:cs typeface="Calibri" panose="020F0502020204030204" pitchFamily="34" charset="0"/>
              </a:rPr>
              <a:t>   15  Therefore let us, as many as are mature, have this mind; and if in anything you think otherwise, God will reveal even this to you. </a:t>
            </a:r>
          </a:p>
          <a:p>
            <a:pPr algn="just"/>
            <a:r>
              <a:rPr lang="en-US" sz="2200" b="1" dirty="0">
                <a:solidFill>
                  <a:schemeClr val="bg1"/>
                </a:solidFill>
                <a:latin typeface="Calibri" panose="020F0502020204030204" pitchFamily="34" charset="0"/>
                <a:cs typeface="Calibri" panose="020F0502020204030204" pitchFamily="34" charset="0"/>
              </a:rPr>
              <a:t>  16  Nevertheless, to the degree that we have already attained, let us walk by the same rule, let us be of the same mind. </a:t>
            </a:r>
          </a:p>
          <a:p>
            <a:pPr algn="just"/>
            <a:r>
              <a:rPr lang="en-US" sz="2200" b="1" dirty="0">
                <a:solidFill>
                  <a:schemeClr val="bg1"/>
                </a:solidFill>
                <a:latin typeface="Calibri" panose="020F0502020204030204" pitchFamily="34" charset="0"/>
                <a:cs typeface="Calibri" panose="020F0502020204030204" pitchFamily="34" charset="0"/>
              </a:rPr>
              <a:t>  17  Brethren, join in following my example, and note those who so walk, as you have us for a pattern. </a:t>
            </a:r>
          </a:p>
          <a:p>
            <a:pPr algn="just"/>
            <a:r>
              <a:rPr lang="en-US" sz="2200" b="1" dirty="0">
                <a:solidFill>
                  <a:schemeClr val="bg1"/>
                </a:solidFill>
                <a:latin typeface="Calibri" panose="020F0502020204030204" pitchFamily="34" charset="0"/>
                <a:cs typeface="Calibri" panose="020F0502020204030204" pitchFamily="34" charset="0"/>
              </a:rPr>
              <a:t>  18  For many walk, of whom I have told you often, and now tell you even weeping, that they are the enemies of the cross of Christ: </a:t>
            </a:r>
          </a:p>
          <a:p>
            <a:pPr algn="just"/>
            <a:r>
              <a:rPr lang="en-US" sz="2200" b="1" dirty="0">
                <a:solidFill>
                  <a:schemeClr val="bg1"/>
                </a:solidFill>
                <a:latin typeface="Calibri" panose="020F0502020204030204" pitchFamily="34" charset="0"/>
                <a:cs typeface="Calibri" panose="020F0502020204030204" pitchFamily="34" charset="0"/>
              </a:rPr>
              <a:t>  19  whose end is destruction, whose god is their belly, and whose glory is in their shame—who set their mind on earthly things. </a:t>
            </a:r>
          </a:p>
          <a:p>
            <a:pPr algn="just"/>
            <a:r>
              <a:rPr lang="en-US" sz="2200" b="1" dirty="0">
                <a:solidFill>
                  <a:schemeClr val="bg1"/>
                </a:solidFill>
                <a:latin typeface="Calibri" panose="020F0502020204030204" pitchFamily="34" charset="0"/>
                <a:cs typeface="Calibri" panose="020F0502020204030204" pitchFamily="34" charset="0"/>
              </a:rPr>
              <a:t>  20  For our citizenship is in heaven, from which we also eagerly wait for the Savior, the Lord Jesus Christ, </a:t>
            </a:r>
          </a:p>
          <a:p>
            <a:pPr algn="just"/>
            <a:r>
              <a:rPr lang="en-US" sz="2200" b="1" dirty="0">
                <a:solidFill>
                  <a:schemeClr val="bg1"/>
                </a:solidFill>
                <a:latin typeface="Calibri" panose="020F0502020204030204" pitchFamily="34" charset="0"/>
                <a:cs typeface="Calibri" panose="020F0502020204030204" pitchFamily="34" charset="0"/>
              </a:rPr>
              <a:t>  21  who will transform our lowly body that it may be conformed to His glorious body, according to the working by which He is able even to subdue all things to Himself. </a:t>
            </a:r>
          </a:p>
        </p:txBody>
      </p:sp>
    </p:spTree>
    <p:extLst>
      <p:ext uri="{BB962C8B-B14F-4D97-AF65-F5344CB8AC3E}">
        <p14:creationId xmlns:p14="http://schemas.microsoft.com/office/powerpoint/2010/main" val="3725503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18849" y="1611084"/>
            <a:ext cx="4083780" cy="3680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3200" b="1" dirty="0">
                <a:solidFill>
                  <a:srgbClr val="FFFF00"/>
                </a:solidFill>
                <a:latin typeface="Calibri" panose="020F0502020204030204" pitchFamily="34" charset="0"/>
                <a:cs typeface="Calibri" panose="020F0502020204030204" pitchFamily="34" charset="0"/>
              </a:rPr>
              <a:t>The Walk of Righteous</a:t>
            </a:r>
          </a:p>
          <a:p>
            <a:pPr marL="117475" indent="-117475">
              <a:spcBef>
                <a:spcPts val="100"/>
              </a:spcBef>
              <a:spcAft>
                <a:spcPts val="400"/>
              </a:spcAft>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a:t>
            </a:r>
            <a:r>
              <a:rPr lang="en-US" altLang="en-US" sz="2400" b="1" dirty="0">
                <a:solidFill>
                  <a:schemeClr val="bg1"/>
                </a:solidFill>
                <a:latin typeface="Calibri" panose="020F0502020204030204" pitchFamily="34" charset="0"/>
                <a:cs typeface="Calibri" panose="020F0502020204030204" pitchFamily="34" charset="0"/>
              </a:rPr>
              <a:t>Revealed by God—v. 15</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Unity with others—v. 16</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Example to others—v. 17</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Citizen of heaven—v. 19</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Eagerly awaiting—v. 20</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Will be transformed—v. 21</a:t>
            </a:r>
          </a:p>
          <a:p>
            <a:pPr algn="ctr">
              <a:spcBef>
                <a:spcPts val="100"/>
              </a:spcBef>
              <a:spcAft>
                <a:spcPts val="400"/>
              </a:spcAft>
              <a:buClr>
                <a:schemeClr val="bg1"/>
              </a:buClr>
            </a:pPr>
            <a:endParaRPr lang="en-US" altLang="en-US" sz="2400" b="1" dirty="0">
              <a:solidFill>
                <a:srgbClr val="FFFF00"/>
              </a:solidFill>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E0AA3DAD-44FD-4C89-92E7-32D5CD80101D}"/>
              </a:ext>
            </a:extLst>
          </p:cNvPr>
          <p:cNvSpPr txBox="1"/>
          <p:nvPr/>
        </p:nvSpPr>
        <p:spPr>
          <a:xfrm>
            <a:off x="4702629" y="285732"/>
            <a:ext cx="7027848" cy="6247864"/>
          </a:xfrm>
          <a:prstGeom prst="rect">
            <a:avLst/>
          </a:prstGeom>
          <a:noFill/>
          <a:ln w="38100">
            <a:solidFill>
              <a:schemeClr val="bg1"/>
            </a:solidFill>
          </a:ln>
        </p:spPr>
        <p:txBody>
          <a:bodyPr wrap="square" rtlCol="0">
            <a:spAutoFit/>
          </a:bodyPr>
          <a:lstStyle/>
          <a:p>
            <a:pPr algn="just"/>
            <a:r>
              <a:rPr lang="en-US" sz="2200" b="1" dirty="0">
                <a:solidFill>
                  <a:schemeClr val="bg1"/>
                </a:solidFill>
                <a:latin typeface="Calibri" panose="020F0502020204030204" pitchFamily="34" charset="0"/>
                <a:cs typeface="Calibri" panose="020F0502020204030204" pitchFamily="34" charset="0"/>
              </a:rPr>
              <a:t> </a:t>
            </a:r>
            <a:r>
              <a:rPr lang="en-US" sz="2100" b="1" dirty="0">
                <a:solidFill>
                  <a:schemeClr val="bg1"/>
                </a:solidFill>
                <a:latin typeface="Calibri" panose="020F0502020204030204" pitchFamily="34" charset="0"/>
                <a:cs typeface="Calibri" panose="020F0502020204030204" pitchFamily="34" charset="0"/>
              </a:rPr>
              <a:t>15  Therefore let us, as many as are mature, have this mind; and if in anything you think otherwise, God will reveal even this to you. </a:t>
            </a:r>
          </a:p>
          <a:p>
            <a:pPr algn="just"/>
            <a:r>
              <a:rPr lang="en-US" sz="2100" b="1" dirty="0">
                <a:solidFill>
                  <a:schemeClr val="bg1"/>
                </a:solidFill>
                <a:latin typeface="Calibri" panose="020F0502020204030204" pitchFamily="34" charset="0"/>
                <a:cs typeface="Calibri" panose="020F0502020204030204" pitchFamily="34" charset="0"/>
              </a:rPr>
              <a:t>  16  Nevertheless, to the degree that we have already attained, let us walk by the same rule, let us be of the same mind. </a:t>
            </a:r>
          </a:p>
          <a:p>
            <a:pPr algn="just"/>
            <a:r>
              <a:rPr lang="en-US" sz="2100" b="1" dirty="0">
                <a:solidFill>
                  <a:schemeClr val="bg1"/>
                </a:solidFill>
                <a:latin typeface="Calibri" panose="020F0502020204030204" pitchFamily="34" charset="0"/>
                <a:cs typeface="Calibri" panose="020F0502020204030204" pitchFamily="34" charset="0"/>
              </a:rPr>
              <a:t>  17  Brethren, join in following my example, and note those who so walk, as you have us for a pattern. </a:t>
            </a:r>
          </a:p>
          <a:p>
            <a:pPr algn="just"/>
            <a:r>
              <a:rPr lang="en-US" sz="2100" b="1" dirty="0">
                <a:solidFill>
                  <a:schemeClr val="bg1"/>
                </a:solidFill>
                <a:latin typeface="Calibri" panose="020F0502020204030204" pitchFamily="34" charset="0"/>
                <a:cs typeface="Calibri" panose="020F0502020204030204" pitchFamily="34" charset="0"/>
              </a:rPr>
              <a:t>  18  For many walk, of whom I have told you often, and now tell you even weeping, that they are the enemies of the cross of Christ: </a:t>
            </a:r>
          </a:p>
          <a:p>
            <a:pPr algn="just"/>
            <a:r>
              <a:rPr lang="en-US" sz="2100" b="1" dirty="0">
                <a:solidFill>
                  <a:schemeClr val="bg1"/>
                </a:solidFill>
                <a:latin typeface="Calibri" panose="020F0502020204030204" pitchFamily="34" charset="0"/>
                <a:cs typeface="Calibri" panose="020F0502020204030204" pitchFamily="34" charset="0"/>
              </a:rPr>
              <a:t>  19  whose end is destruction, whose god is their belly, and whose glory is in their shame—who set their mind on earthly things. </a:t>
            </a:r>
          </a:p>
          <a:p>
            <a:pPr algn="just"/>
            <a:r>
              <a:rPr lang="en-US" sz="2100" b="1" dirty="0">
                <a:solidFill>
                  <a:schemeClr val="bg1"/>
                </a:solidFill>
                <a:latin typeface="Calibri" panose="020F0502020204030204" pitchFamily="34" charset="0"/>
                <a:cs typeface="Calibri" panose="020F0502020204030204" pitchFamily="34" charset="0"/>
              </a:rPr>
              <a:t>  20  For our citizenship is in heaven, from which we also eagerly wait for the Savior, the Lord Jesus Christ, </a:t>
            </a:r>
          </a:p>
          <a:p>
            <a:pPr algn="just"/>
            <a:r>
              <a:rPr lang="en-US" sz="2100" b="1" dirty="0">
                <a:solidFill>
                  <a:schemeClr val="bg1"/>
                </a:solidFill>
                <a:latin typeface="Calibri" panose="020F0502020204030204" pitchFamily="34" charset="0"/>
                <a:cs typeface="Calibri" panose="020F0502020204030204" pitchFamily="34" charset="0"/>
              </a:rPr>
              <a:t>  21  who </a:t>
            </a:r>
            <a:r>
              <a:rPr lang="en-US" sz="2100" b="1" dirty="0">
                <a:solidFill>
                  <a:srgbClr val="FFFF00"/>
                </a:solidFill>
                <a:latin typeface="Calibri" panose="020F0502020204030204" pitchFamily="34" charset="0"/>
                <a:cs typeface="Calibri" panose="020F0502020204030204" pitchFamily="34" charset="0"/>
              </a:rPr>
              <a:t>will transform our lowly body that it may be conformed to His glorious body</a:t>
            </a:r>
            <a:r>
              <a:rPr lang="en-US" sz="2100" b="1" dirty="0">
                <a:solidFill>
                  <a:schemeClr val="bg1"/>
                </a:solidFill>
                <a:latin typeface="Calibri" panose="020F0502020204030204" pitchFamily="34" charset="0"/>
                <a:cs typeface="Calibri" panose="020F0502020204030204" pitchFamily="34" charset="0"/>
              </a:rPr>
              <a:t>, according to the working by which He is able even to subdue all things to Himself. </a:t>
            </a:r>
          </a:p>
        </p:txBody>
      </p:sp>
    </p:spTree>
    <p:extLst>
      <p:ext uri="{BB962C8B-B14F-4D97-AF65-F5344CB8AC3E}">
        <p14:creationId xmlns:p14="http://schemas.microsoft.com/office/powerpoint/2010/main" val="645310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18849" y="1611084"/>
            <a:ext cx="3776170" cy="318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3200" b="1" dirty="0">
                <a:solidFill>
                  <a:srgbClr val="FFFF00"/>
                </a:solidFill>
                <a:latin typeface="Calibri" panose="020F0502020204030204" pitchFamily="34" charset="0"/>
                <a:cs typeface="Calibri" panose="020F0502020204030204" pitchFamily="34" charset="0"/>
              </a:rPr>
              <a:t>The Walk of Ungodly</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Grieves godly—v. 18</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Enemies of God—v. 18</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Destruction awaits—v. 19</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Ruled by belly—v. 19</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Glory in their sin—v. 19</a:t>
            </a:r>
          </a:p>
          <a:p>
            <a:pPr marL="117475" indent="-117475">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Earthly minded—v. 19</a:t>
            </a:r>
          </a:p>
        </p:txBody>
      </p:sp>
      <p:sp>
        <p:nvSpPr>
          <p:cNvPr id="6" name="TextBox 5">
            <a:extLst>
              <a:ext uri="{FF2B5EF4-FFF2-40B4-BE49-F238E27FC236}">
                <a16:creationId xmlns:a16="http://schemas.microsoft.com/office/drawing/2014/main" id="{001F7333-0999-4857-9B48-A6CD11A62ADA}"/>
              </a:ext>
            </a:extLst>
          </p:cNvPr>
          <p:cNvSpPr txBox="1"/>
          <p:nvPr/>
        </p:nvSpPr>
        <p:spPr>
          <a:xfrm>
            <a:off x="4702629" y="285732"/>
            <a:ext cx="7027848" cy="6247864"/>
          </a:xfrm>
          <a:prstGeom prst="rect">
            <a:avLst/>
          </a:prstGeom>
          <a:noFill/>
          <a:ln w="38100">
            <a:solidFill>
              <a:schemeClr val="bg1"/>
            </a:solidFill>
          </a:ln>
        </p:spPr>
        <p:txBody>
          <a:bodyPr wrap="square" rtlCol="0">
            <a:spAutoFit/>
          </a:bodyPr>
          <a:lstStyle/>
          <a:p>
            <a:pPr algn="just"/>
            <a:r>
              <a:rPr lang="en-US" sz="2200" b="1" dirty="0">
                <a:solidFill>
                  <a:schemeClr val="bg1"/>
                </a:solidFill>
                <a:latin typeface="Calibri" panose="020F0502020204030204" pitchFamily="34" charset="0"/>
                <a:cs typeface="Calibri" panose="020F0502020204030204" pitchFamily="34" charset="0"/>
              </a:rPr>
              <a:t> </a:t>
            </a:r>
            <a:r>
              <a:rPr lang="en-US" sz="2100" b="1" dirty="0">
                <a:solidFill>
                  <a:schemeClr val="bg1"/>
                </a:solidFill>
                <a:latin typeface="Calibri" panose="020F0502020204030204" pitchFamily="34" charset="0"/>
                <a:cs typeface="Calibri" panose="020F0502020204030204" pitchFamily="34" charset="0"/>
              </a:rPr>
              <a:t>15  Therefore let us, as many as are mature, have this mind; and if in anything you think otherwise, God will reveal even this to you. </a:t>
            </a:r>
          </a:p>
          <a:p>
            <a:pPr algn="just"/>
            <a:r>
              <a:rPr lang="en-US" sz="2100" b="1" dirty="0">
                <a:solidFill>
                  <a:schemeClr val="bg1"/>
                </a:solidFill>
                <a:latin typeface="Calibri" panose="020F0502020204030204" pitchFamily="34" charset="0"/>
                <a:cs typeface="Calibri" panose="020F0502020204030204" pitchFamily="34" charset="0"/>
              </a:rPr>
              <a:t>  16  Nevertheless, to the degree that we have already attained, let us walk by the same rule, let us be of the same mind. </a:t>
            </a:r>
          </a:p>
          <a:p>
            <a:pPr algn="just"/>
            <a:r>
              <a:rPr lang="en-US" sz="2100" b="1" dirty="0">
                <a:solidFill>
                  <a:schemeClr val="bg1"/>
                </a:solidFill>
                <a:latin typeface="Calibri" panose="020F0502020204030204" pitchFamily="34" charset="0"/>
                <a:cs typeface="Calibri" panose="020F0502020204030204" pitchFamily="34" charset="0"/>
              </a:rPr>
              <a:t>  17  Brethren, join in following my example, and note those who so walk, as you have us for a pattern. </a:t>
            </a:r>
          </a:p>
          <a:p>
            <a:pPr algn="just"/>
            <a:r>
              <a:rPr lang="en-US" sz="2100" b="1" dirty="0">
                <a:solidFill>
                  <a:schemeClr val="bg1"/>
                </a:solidFill>
                <a:latin typeface="Calibri" panose="020F0502020204030204" pitchFamily="34" charset="0"/>
                <a:cs typeface="Calibri" panose="020F0502020204030204" pitchFamily="34" charset="0"/>
              </a:rPr>
              <a:t>  18  For many walk, of whom I have told you often, and now tell you even weeping, that they are the enemies of the cross of Christ: </a:t>
            </a:r>
          </a:p>
          <a:p>
            <a:pPr algn="just"/>
            <a:r>
              <a:rPr lang="en-US" sz="2100" b="1" dirty="0">
                <a:solidFill>
                  <a:schemeClr val="bg1"/>
                </a:solidFill>
                <a:latin typeface="Calibri" panose="020F0502020204030204" pitchFamily="34" charset="0"/>
                <a:cs typeface="Calibri" panose="020F0502020204030204" pitchFamily="34" charset="0"/>
              </a:rPr>
              <a:t>  19  whose end is destruction, whose god is their belly, and whose glory is in their shame—who </a:t>
            </a:r>
            <a:r>
              <a:rPr lang="en-US" sz="2100" b="1" dirty="0">
                <a:solidFill>
                  <a:srgbClr val="FFFF00"/>
                </a:solidFill>
                <a:latin typeface="Calibri" panose="020F0502020204030204" pitchFamily="34" charset="0"/>
                <a:cs typeface="Calibri" panose="020F0502020204030204" pitchFamily="34" charset="0"/>
              </a:rPr>
              <a:t>set their mind on earthly things. </a:t>
            </a:r>
          </a:p>
          <a:p>
            <a:pPr algn="just"/>
            <a:r>
              <a:rPr lang="en-US" sz="2100" b="1" dirty="0">
                <a:solidFill>
                  <a:schemeClr val="bg1"/>
                </a:solidFill>
                <a:latin typeface="Calibri" panose="020F0502020204030204" pitchFamily="34" charset="0"/>
                <a:cs typeface="Calibri" panose="020F0502020204030204" pitchFamily="34" charset="0"/>
              </a:rPr>
              <a:t>  20  For our citizenship is in heaven, from which we also eagerly wait for the Savior, the Lord Jesus Christ, </a:t>
            </a:r>
          </a:p>
          <a:p>
            <a:pPr algn="just"/>
            <a:r>
              <a:rPr lang="en-US" sz="2100" b="1" dirty="0">
                <a:solidFill>
                  <a:schemeClr val="bg1"/>
                </a:solidFill>
                <a:latin typeface="Calibri" panose="020F0502020204030204" pitchFamily="34" charset="0"/>
                <a:cs typeface="Calibri" panose="020F0502020204030204" pitchFamily="34" charset="0"/>
              </a:rPr>
              <a:t>  21  who will transform our lowly body that it may be conformed to His glorious body, according to the working by which He is able even to subdue all things to Himself. </a:t>
            </a:r>
          </a:p>
        </p:txBody>
      </p:sp>
    </p:spTree>
    <p:extLst>
      <p:ext uri="{BB962C8B-B14F-4D97-AF65-F5344CB8AC3E}">
        <p14:creationId xmlns:p14="http://schemas.microsoft.com/office/powerpoint/2010/main" val="1912395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8" y="403124"/>
            <a:ext cx="8843614"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Which Describe Your Walk?</a:t>
            </a:r>
          </a:p>
        </p:txBody>
      </p:sp>
      <p:sp>
        <p:nvSpPr>
          <p:cNvPr id="4" name="Text Box 3">
            <a:extLst>
              <a:ext uri="{FF2B5EF4-FFF2-40B4-BE49-F238E27FC236}">
                <a16:creationId xmlns:a16="http://schemas.microsoft.com/office/drawing/2014/main" id="{AEB8E9BA-2FC0-4405-8995-604AAAB81AA8}"/>
              </a:ext>
            </a:extLst>
          </p:cNvPr>
          <p:cNvSpPr txBox="1">
            <a:spLocks noChangeArrowheads="1"/>
          </p:cNvSpPr>
          <p:nvPr/>
        </p:nvSpPr>
        <p:spPr bwMode="auto">
          <a:xfrm>
            <a:off x="6095999" y="1603488"/>
            <a:ext cx="5697293" cy="404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3600" b="1" dirty="0">
                <a:solidFill>
                  <a:srgbClr val="FFFF00"/>
                </a:solidFill>
                <a:latin typeface="Calibri" panose="020F0502020204030204" pitchFamily="34" charset="0"/>
                <a:cs typeface="Calibri" panose="020F0502020204030204" pitchFamily="34" charset="0"/>
              </a:rPr>
              <a:t>The Walk of Righteous</a:t>
            </a:r>
          </a:p>
          <a:p>
            <a:pPr marL="117475" indent="-117475">
              <a:spcBef>
                <a:spcPts val="100"/>
              </a:spcBef>
              <a:spcAft>
                <a:spcPts val="400"/>
              </a:spcAft>
              <a:buClr>
                <a:schemeClr val="bg1"/>
              </a:buClr>
              <a:buFont typeface="Arial" panose="020B0604020202020204" pitchFamily="34" charset="0"/>
              <a:buChar char="•"/>
            </a:pPr>
            <a:r>
              <a:rPr lang="en-US" altLang="en-US" sz="3600" b="1" dirty="0">
                <a:solidFill>
                  <a:schemeClr val="bg1"/>
                </a:solidFill>
                <a:latin typeface="Calibri" panose="020F0502020204030204" pitchFamily="34" charset="0"/>
                <a:cs typeface="Calibri" panose="020F0502020204030204" pitchFamily="34" charset="0"/>
              </a:rPr>
              <a:t>  </a:t>
            </a:r>
            <a:r>
              <a:rPr lang="en-US" altLang="en-US" sz="3200" b="1" dirty="0">
                <a:solidFill>
                  <a:schemeClr val="bg1"/>
                </a:solidFill>
                <a:latin typeface="Calibri" panose="020F0502020204030204" pitchFamily="34" charset="0"/>
                <a:cs typeface="Calibri" panose="020F0502020204030204" pitchFamily="34" charset="0"/>
              </a:rPr>
              <a:t>Revealed by God—v. 15</a:t>
            </a:r>
          </a:p>
          <a:p>
            <a:pPr marL="117475" indent="-117475">
              <a:spcBef>
                <a:spcPts val="100"/>
              </a:spcBef>
              <a:spcAft>
                <a:spcPts val="400"/>
              </a:spcAft>
              <a:buClr>
                <a:schemeClr val="bg1"/>
              </a:buClr>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  Unity with others—v. 16</a:t>
            </a:r>
          </a:p>
          <a:p>
            <a:pPr marL="117475" indent="-117475">
              <a:spcBef>
                <a:spcPts val="100"/>
              </a:spcBef>
              <a:spcAft>
                <a:spcPts val="400"/>
              </a:spcAft>
              <a:buClr>
                <a:schemeClr val="bg1"/>
              </a:buClr>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  Example to others—v. 17</a:t>
            </a:r>
          </a:p>
          <a:p>
            <a:pPr marL="117475" indent="-117475">
              <a:spcBef>
                <a:spcPts val="100"/>
              </a:spcBef>
              <a:spcAft>
                <a:spcPts val="400"/>
              </a:spcAft>
              <a:buClr>
                <a:schemeClr val="bg1"/>
              </a:buClr>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  Citizen of heaven—v. 20</a:t>
            </a:r>
          </a:p>
          <a:p>
            <a:pPr marL="117475" indent="-117475">
              <a:spcBef>
                <a:spcPts val="100"/>
              </a:spcBef>
              <a:spcAft>
                <a:spcPts val="400"/>
              </a:spcAft>
              <a:buClr>
                <a:schemeClr val="bg1"/>
              </a:buClr>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  Eagerly awaiting—v. 20</a:t>
            </a:r>
          </a:p>
          <a:p>
            <a:pPr marL="117475" indent="-117475">
              <a:spcBef>
                <a:spcPts val="100"/>
              </a:spcBef>
              <a:spcAft>
                <a:spcPts val="400"/>
              </a:spcAft>
              <a:buClr>
                <a:schemeClr val="bg1"/>
              </a:buClr>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  Will be transformed—v. 21</a:t>
            </a:r>
            <a:endParaRPr lang="en-US" altLang="en-US" sz="3200" b="1" dirty="0">
              <a:solidFill>
                <a:srgbClr val="FFFF00"/>
              </a:solidFill>
              <a:latin typeface="Calibri" panose="020F0502020204030204" pitchFamily="34" charset="0"/>
              <a:cs typeface="Calibri" panose="020F0502020204030204" pitchFamily="34" charset="0"/>
            </a:endParaRPr>
          </a:p>
        </p:txBody>
      </p:sp>
      <p:sp>
        <p:nvSpPr>
          <p:cNvPr id="5" name="Text Box 3">
            <a:extLst>
              <a:ext uri="{FF2B5EF4-FFF2-40B4-BE49-F238E27FC236}">
                <a16:creationId xmlns:a16="http://schemas.microsoft.com/office/drawing/2014/main" id="{DE6C0F31-D8F7-4B95-8D6E-D07D048687AC}"/>
              </a:ext>
            </a:extLst>
          </p:cNvPr>
          <p:cNvSpPr txBox="1">
            <a:spLocks noChangeArrowheads="1"/>
          </p:cNvSpPr>
          <p:nvPr/>
        </p:nvSpPr>
        <p:spPr bwMode="auto">
          <a:xfrm>
            <a:off x="618849" y="1611084"/>
            <a:ext cx="5184792" cy="3985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3600" b="1" dirty="0">
                <a:solidFill>
                  <a:srgbClr val="FFFF00"/>
                </a:solidFill>
                <a:latin typeface="Calibri" panose="020F0502020204030204" pitchFamily="34" charset="0"/>
                <a:cs typeface="Calibri" panose="020F0502020204030204" pitchFamily="34" charset="0"/>
              </a:rPr>
              <a:t>The Walk of Ungodly</a:t>
            </a:r>
          </a:p>
          <a:p>
            <a:pPr marL="117475" indent="-117475">
              <a:spcBef>
                <a:spcPts val="100"/>
              </a:spcBef>
              <a:spcAft>
                <a:spcPts val="400"/>
              </a:spcAft>
              <a:buClr>
                <a:schemeClr val="bg1"/>
              </a:buClr>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  Grieves godly—v. 18</a:t>
            </a:r>
          </a:p>
          <a:p>
            <a:pPr marL="117475" indent="-117475">
              <a:spcBef>
                <a:spcPts val="100"/>
              </a:spcBef>
              <a:spcAft>
                <a:spcPts val="400"/>
              </a:spcAft>
              <a:buClr>
                <a:schemeClr val="bg1"/>
              </a:buClr>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  Enemies of God—v. 18</a:t>
            </a:r>
          </a:p>
          <a:p>
            <a:pPr marL="117475" indent="-117475">
              <a:spcBef>
                <a:spcPts val="100"/>
              </a:spcBef>
              <a:spcAft>
                <a:spcPts val="400"/>
              </a:spcAft>
              <a:buClr>
                <a:schemeClr val="bg1"/>
              </a:buClr>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  Destruction awaits—v. 19</a:t>
            </a:r>
          </a:p>
          <a:p>
            <a:pPr marL="117475" indent="-117475">
              <a:spcBef>
                <a:spcPts val="100"/>
              </a:spcBef>
              <a:spcAft>
                <a:spcPts val="400"/>
              </a:spcAft>
              <a:buClr>
                <a:schemeClr val="bg1"/>
              </a:buClr>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  Ruled by belly—v. 19</a:t>
            </a:r>
          </a:p>
          <a:p>
            <a:pPr marL="117475" indent="-117475">
              <a:spcBef>
                <a:spcPts val="100"/>
              </a:spcBef>
              <a:spcAft>
                <a:spcPts val="400"/>
              </a:spcAft>
              <a:buClr>
                <a:schemeClr val="bg1"/>
              </a:buClr>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  Glory in their sin—v. 19</a:t>
            </a:r>
          </a:p>
          <a:p>
            <a:pPr marL="117475" indent="-117475">
              <a:spcBef>
                <a:spcPts val="100"/>
              </a:spcBef>
              <a:spcAft>
                <a:spcPts val="400"/>
              </a:spcAft>
              <a:buClr>
                <a:schemeClr val="bg1"/>
              </a:buClr>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  Earthly minded—v. 19</a:t>
            </a:r>
            <a:endParaRPr lang="en-US" altLang="en-US" sz="32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80169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t>Begin Your Walk Tonight</a:t>
            </a:r>
            <a:endParaRPr dirty="0"/>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John 3:16</a:t>
            </a:r>
            <a:endParaRPr sz="3200" dirty="0"/>
          </a:p>
          <a:p>
            <a:pPr marL="742950" lvl="1" indent="-285750">
              <a:lnSpc>
                <a:spcPct val="150000"/>
              </a:lnSpc>
              <a:spcBef>
                <a:spcPts val="200"/>
              </a:spcBef>
              <a:buSzPts val="3000"/>
            </a:pPr>
            <a:r>
              <a:rPr lang="en-US" sz="3200" dirty="0">
                <a:solidFill>
                  <a:schemeClr val="lt1"/>
                </a:solidFill>
              </a:rPr>
              <a:t>  Repent 							Acts 17:30</a:t>
            </a:r>
            <a:endParaRPr sz="3200" dirty="0"/>
          </a:p>
          <a:p>
            <a:pPr marL="742950" lvl="1" indent="-285750">
              <a:lnSpc>
                <a:spcPct val="150000"/>
              </a:lnSpc>
              <a:spcBef>
                <a:spcPts val="200"/>
              </a:spcBef>
              <a:buSzPts val="3000"/>
            </a:pPr>
            <a:r>
              <a:rPr lang="en-US" sz="3200" dirty="0">
                <a:solidFill>
                  <a:schemeClr val="lt1"/>
                </a:solidFill>
              </a:rPr>
              <a:t>  Confess Faith in Him					Rom. 10:10</a:t>
            </a:r>
            <a:endParaRPr sz="3200" dirty="0"/>
          </a:p>
          <a:p>
            <a:pPr marL="742950" lvl="1" indent="-285750">
              <a:lnSpc>
                <a:spcPct val="150000"/>
              </a:lnSpc>
              <a:spcBef>
                <a:spcPts val="200"/>
              </a:spcBef>
              <a:buSzPts val="3000"/>
            </a:pPr>
            <a:r>
              <a:rPr lang="en-US" sz="3200" dirty="0">
                <a:solidFill>
                  <a:schemeClr val="lt1"/>
                </a:solidFill>
              </a:rPr>
              <a:t>  Be Baptized Into Him					Gal. 3:27</a:t>
            </a:r>
            <a:endParaRPr sz="3200" dirty="0"/>
          </a:p>
          <a:p>
            <a:pPr marL="0" indent="0" algn="ctr">
              <a:lnSpc>
                <a:spcPct val="150000"/>
              </a:lnSpc>
              <a:spcBef>
                <a:spcPts val="200"/>
              </a:spcBef>
              <a:buSzPts val="3000"/>
              <a:buNone/>
            </a:pPr>
            <a:r>
              <a:rPr lang="en-US" sz="3200" b="1" i="1" dirty="0">
                <a:solidFill>
                  <a:srgbClr val="FFFF00"/>
                </a:solidFill>
              </a:rPr>
              <a:t>Added to His Church, His Kingdom, His Family, His One Body</a:t>
            </a:r>
            <a:endParaRPr sz="3200" i="1" dirty="0">
              <a:solidFill>
                <a:srgbClr val="FFFF00"/>
              </a:solidFill>
            </a:endParaRPr>
          </a:p>
          <a:p>
            <a:pPr marL="742950" lvl="1" indent="-285750">
              <a:lnSpc>
                <a:spcPct val="150000"/>
              </a:lnSpc>
              <a:spcBef>
                <a:spcPts val="200"/>
              </a:spcBef>
              <a:buSzPts val="3000"/>
            </a:pPr>
            <a:r>
              <a:rPr lang="en-US" sz="3200" dirty="0">
                <a:solidFill>
                  <a:schemeClr val="lt1"/>
                </a:solidFill>
              </a:rPr>
              <a:t>  Be Faithful					  	Rev. 2:10</a:t>
            </a:r>
            <a:endParaRPr sz="3200" dirty="0"/>
          </a:p>
        </p:txBody>
      </p:sp>
    </p:spTree>
    <p:extLst>
      <p:ext uri="{BB962C8B-B14F-4D97-AF65-F5344CB8AC3E}">
        <p14:creationId xmlns:p14="http://schemas.microsoft.com/office/powerpoint/2010/main" val="1628209386"/>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321</Words>
  <Application>Microsoft Office PowerPoint</Application>
  <PresentationFormat>Widescreen</PresentationFormat>
  <Paragraphs>60</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Cambria</vt:lpstr>
      <vt:lpstr>Office Theme</vt:lpstr>
      <vt:lpstr>Walking in Paths of Righteousness</vt:lpstr>
      <vt:lpstr>Text—Philippians 3:15-21</vt:lpstr>
      <vt:lpstr>PowerPoint Presentation</vt:lpstr>
      <vt:lpstr>PowerPoint Presentation</vt:lpstr>
      <vt:lpstr>Which Describe Your Walk?</vt:lpstr>
      <vt:lpstr>Begin Your Walk Tonight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301</cp:revision>
  <cp:lastPrinted>2019-04-07T11:03:11Z</cp:lastPrinted>
  <dcterms:modified xsi:type="dcterms:W3CDTF">2019-08-19T14:08:22Z</dcterms:modified>
</cp:coreProperties>
</file>