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1440" r:id="rId2"/>
    <p:sldId id="1872" r:id="rId3"/>
    <p:sldId id="2106" r:id="rId4"/>
    <p:sldId id="2111" r:id="rId5"/>
    <p:sldId id="2118" r:id="rId6"/>
    <p:sldId id="2112" r:id="rId7"/>
    <p:sldId id="2124" r:id="rId8"/>
    <p:sldId id="2128" r:id="rId9"/>
    <p:sldId id="2135" r:id="rId10"/>
    <p:sldId id="2140" r:id="rId11"/>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968"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68" autoAdjust="0"/>
    <p:restoredTop sz="94507" autoAdjust="0"/>
  </p:normalViewPr>
  <p:slideViewPr>
    <p:cSldViewPr snapToGrid="0">
      <p:cViewPr varScale="1">
        <p:scale>
          <a:sx n="104" d="100"/>
          <a:sy n="104" d="100"/>
        </p:scale>
        <p:origin x="294" y="102"/>
      </p:cViewPr>
      <p:guideLst>
        <p:guide orient="horz" pos="1968"/>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640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79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7584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415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3173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0702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3552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rtl="0"/>
            <a:r>
              <a:rPr lang="en-US" sz="1100" b="1" i="0" u="none" strike="noStrike" cap="none" baseline="0" dirty="0">
                <a:solidFill>
                  <a:srgbClr val="000000"/>
                </a:solidFill>
                <a:latin typeface="Arial"/>
                <a:ea typeface="Arial"/>
                <a:cs typeface="Arial"/>
                <a:sym typeface="Arial"/>
              </a:rPr>
              <a:t>  1</a:t>
            </a:r>
            <a:r>
              <a:rPr lang="en-US" sz="1100" b="0" i="0" u="none" strike="noStrike" cap="none" baseline="0" dirty="0">
                <a:solidFill>
                  <a:srgbClr val="000000"/>
                </a:solidFill>
                <a:latin typeface="Arial"/>
                <a:ea typeface="Arial"/>
                <a:cs typeface="Arial"/>
                <a:sym typeface="Arial"/>
              </a:rPr>
              <a:t>  Now the Spirit expressly says that in latter times some will depart from the faith, giving heed to deceiving spirits and doctrines of demons, </a:t>
            </a:r>
          </a:p>
          <a:p>
            <a:pPr rtl="0"/>
            <a:r>
              <a:rPr lang="en-US" sz="1100" b="0" i="0" u="none" strike="noStrike" cap="none" baseline="0" dirty="0">
                <a:solidFill>
                  <a:srgbClr val="000000"/>
                </a:solidFill>
                <a:latin typeface="Arial"/>
                <a:ea typeface="Arial"/>
                <a:cs typeface="Arial"/>
                <a:sym typeface="Arial"/>
              </a:rPr>
              <a:t>  2  speaking lies in hypocrisy, having their own conscience seared with a hot iron,</a:t>
            </a:r>
          </a:p>
          <a:p>
            <a:pPr rtl="0"/>
            <a:r>
              <a:rPr lang="en-US" sz="1100" b="1" i="0" u="none" strike="noStrike" cap="none" baseline="0" dirty="0">
                <a:solidFill>
                  <a:srgbClr val="000000"/>
                </a:solidFill>
                <a:latin typeface="Arial"/>
                <a:ea typeface="Arial"/>
                <a:cs typeface="Arial"/>
                <a:sym typeface="Arial"/>
              </a:rPr>
              <a:t>  1</a:t>
            </a:r>
            <a:r>
              <a:rPr lang="en-US" sz="1100" b="0" i="0" u="none" strike="noStrike" cap="none" baseline="0" dirty="0">
                <a:solidFill>
                  <a:srgbClr val="000000"/>
                </a:solidFill>
                <a:latin typeface="Arial"/>
                <a:ea typeface="Arial"/>
                <a:cs typeface="Arial"/>
                <a:sym typeface="Arial"/>
              </a:rPr>
              <a:t>  Now the Spirit expressly says that in latter times some will depart from the faith, giving heed to deceiving spirits and doctrines of demons, </a:t>
            </a:r>
          </a:p>
          <a:p>
            <a:pPr rtl="0"/>
            <a:r>
              <a:rPr lang="en-US" sz="1100" b="0" i="0" u="none" strike="noStrike" cap="none" baseline="0" dirty="0">
                <a:solidFill>
                  <a:srgbClr val="000000"/>
                </a:solidFill>
                <a:latin typeface="Arial"/>
                <a:ea typeface="Arial"/>
                <a:cs typeface="Arial"/>
                <a:sym typeface="Arial"/>
              </a:rPr>
              <a:t>  2  speaking lies in hypocrisy, having their own conscience seared with a hot iron,</a:t>
            </a:r>
          </a:p>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0419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4694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900" b="1" dirty="0"/>
              <a:t>Five Truths About the Church</a:t>
            </a:r>
            <a:endParaRPr sz="59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Matt. 16:13-19</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Entering the Church He Built</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264927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Text—Matt. 16:13-19</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89364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13  When Jesus came into the region of Caesarea Philippi, He asked His disciples, saying, "Who do men say that I, the Son of Man, am?" </a:t>
            </a:r>
          </a:p>
          <a:p>
            <a:pPr algn="just"/>
            <a:r>
              <a:rPr lang="en-US" sz="2400" b="1" dirty="0">
                <a:solidFill>
                  <a:schemeClr val="bg1"/>
                </a:solidFill>
                <a:latin typeface="Calibri" panose="020F0502020204030204" pitchFamily="34" charset="0"/>
                <a:cs typeface="Calibri" panose="020F0502020204030204" pitchFamily="34" charset="0"/>
              </a:rPr>
              <a:t>  14  So they said, "Some say John the Baptist, some Elijah, and others Jeremiah or one of the prophets." </a:t>
            </a:r>
          </a:p>
          <a:p>
            <a:pPr algn="just"/>
            <a:r>
              <a:rPr lang="en-US" sz="2400" b="1" dirty="0">
                <a:solidFill>
                  <a:schemeClr val="bg1"/>
                </a:solidFill>
                <a:latin typeface="Calibri" panose="020F0502020204030204" pitchFamily="34" charset="0"/>
                <a:cs typeface="Calibri" panose="020F0502020204030204" pitchFamily="34" charset="0"/>
              </a:rPr>
              <a:t>  15  He said to them, "But who do you say that I am?" </a:t>
            </a:r>
          </a:p>
          <a:p>
            <a:pPr algn="just"/>
            <a:r>
              <a:rPr lang="en-US" sz="2400" b="1" dirty="0">
                <a:solidFill>
                  <a:schemeClr val="bg1"/>
                </a:solidFill>
                <a:latin typeface="Calibri" panose="020F0502020204030204" pitchFamily="34" charset="0"/>
                <a:cs typeface="Calibri" panose="020F0502020204030204" pitchFamily="34" charset="0"/>
              </a:rPr>
              <a:t>  16  Simon Peter answered and said, "You are the Christ, the Son of the living God." </a:t>
            </a:r>
          </a:p>
          <a:p>
            <a:pPr algn="just"/>
            <a:r>
              <a:rPr lang="en-US" sz="2400" b="1" dirty="0">
                <a:solidFill>
                  <a:schemeClr val="bg1"/>
                </a:solidFill>
                <a:latin typeface="Calibri" panose="020F0502020204030204" pitchFamily="34" charset="0"/>
                <a:cs typeface="Calibri" panose="020F0502020204030204" pitchFamily="34" charset="0"/>
              </a:rPr>
              <a:t>  17  Jesus answered and said to him, "Blessed are you, Simon Bar-Jonah, for flesh and blood has not revealed this to you, but My Father who is in heaven. </a:t>
            </a:r>
          </a:p>
          <a:p>
            <a:pPr algn="just"/>
            <a:r>
              <a:rPr lang="en-US" sz="2400" b="1" dirty="0">
                <a:solidFill>
                  <a:schemeClr val="bg1"/>
                </a:solidFill>
                <a:latin typeface="Calibri" panose="020F0502020204030204" pitchFamily="34" charset="0"/>
                <a:cs typeface="Calibri" panose="020F0502020204030204" pitchFamily="34" charset="0"/>
              </a:rPr>
              <a:t>  18  And I also say to you that you are Peter, and on this rock I will build My church, and the gates of Hades shall not prevail against it. </a:t>
            </a:r>
          </a:p>
          <a:p>
            <a:pPr algn="just"/>
            <a:r>
              <a:rPr lang="en-US" sz="2400" b="1" dirty="0">
                <a:solidFill>
                  <a:schemeClr val="bg1"/>
                </a:solidFill>
                <a:latin typeface="Calibri" panose="020F0502020204030204" pitchFamily="34" charset="0"/>
                <a:cs typeface="Calibri" panose="020F0502020204030204" pitchFamily="34" charset="0"/>
              </a:rPr>
              <a:t>  19  And I will give you the keys of the kingdom of heaven, and whatever you bind on earth will be bound in heaven, and whatever you loose on earth will be loosed in heaven." </a:t>
            </a:r>
            <a:endParaRPr 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550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161934" y="554569"/>
            <a:ext cx="6479757" cy="5816977"/>
          </a:xfrm>
          <a:prstGeom prst="rect">
            <a:avLst/>
          </a:prstGeom>
          <a:noFill/>
          <a:ln w="38100">
            <a:solidFill>
              <a:schemeClr val="bg1"/>
            </a:solidFill>
          </a:ln>
        </p:spPr>
        <p:txBody>
          <a:bodyPr wrap="square" rtlCol="0">
            <a:spAutoFit/>
          </a:bodyPr>
          <a:lstStyle/>
          <a:p>
            <a:pPr algn="just"/>
            <a:r>
              <a:rPr lang="en-US" sz="3200" b="1" dirty="0">
                <a:solidFill>
                  <a:schemeClr val="bg1">
                    <a:lumMod val="50000"/>
                  </a:schemeClr>
                </a:solidFill>
                <a:latin typeface="Calibri" panose="020F0502020204030204" pitchFamily="34" charset="0"/>
                <a:cs typeface="Calibri" panose="020F0502020204030204" pitchFamily="34" charset="0"/>
              </a:rPr>
              <a:t> </a:t>
            </a:r>
            <a:r>
              <a:rPr lang="en-US" sz="2000" b="1" dirty="0">
                <a:solidFill>
                  <a:schemeClr val="bg1">
                    <a:lumMod val="50000"/>
                  </a:schemeClr>
                </a:solidFill>
                <a:latin typeface="Calibri" panose="020F0502020204030204" pitchFamily="34" charset="0"/>
                <a:cs typeface="Calibri" panose="020F0502020204030204" pitchFamily="34" charset="0"/>
              </a:rPr>
              <a:t>13  When Jesus came into the region of Caesarea Philippi, He asked His disciples, saying, "Who do men say that I, the Son of Man, am?" </a:t>
            </a:r>
          </a:p>
          <a:p>
            <a:pPr algn="just"/>
            <a:r>
              <a:rPr lang="en-US" sz="2000" b="1" dirty="0">
                <a:solidFill>
                  <a:schemeClr val="bg1">
                    <a:lumMod val="50000"/>
                  </a:schemeClr>
                </a:solidFill>
                <a:latin typeface="Calibri" panose="020F0502020204030204" pitchFamily="34" charset="0"/>
                <a:cs typeface="Calibri" panose="020F0502020204030204" pitchFamily="34" charset="0"/>
              </a:rPr>
              <a:t>  14  So they said, "Some </a:t>
            </a:r>
            <a:r>
              <a:rPr lang="en-US" sz="2000" b="1" i="1" dirty="0">
                <a:solidFill>
                  <a:schemeClr val="bg1">
                    <a:lumMod val="50000"/>
                  </a:schemeClr>
                </a:solidFill>
                <a:latin typeface="Calibri" panose="020F0502020204030204" pitchFamily="34" charset="0"/>
                <a:cs typeface="Calibri" panose="020F0502020204030204" pitchFamily="34" charset="0"/>
              </a:rPr>
              <a:t>say</a:t>
            </a:r>
            <a:r>
              <a:rPr lang="en-US" sz="2000" b="1" dirty="0">
                <a:solidFill>
                  <a:schemeClr val="bg1">
                    <a:lumMod val="50000"/>
                  </a:schemeClr>
                </a:solidFill>
                <a:latin typeface="Calibri" panose="020F0502020204030204" pitchFamily="34" charset="0"/>
                <a:cs typeface="Calibri" panose="020F0502020204030204" pitchFamily="34" charset="0"/>
              </a:rPr>
              <a:t> John the Baptist, some Elijah, and others Jeremiah or one of the prophets." </a:t>
            </a:r>
          </a:p>
          <a:p>
            <a:pPr algn="just"/>
            <a:r>
              <a:rPr lang="en-US" sz="2000" b="1" dirty="0">
                <a:solidFill>
                  <a:schemeClr val="bg1">
                    <a:lumMod val="50000"/>
                  </a:schemeClr>
                </a:solidFill>
                <a:latin typeface="Calibri" panose="020F0502020204030204" pitchFamily="34" charset="0"/>
                <a:cs typeface="Calibri" panose="020F0502020204030204" pitchFamily="34" charset="0"/>
              </a:rPr>
              <a:t>  15  He said to them, "But who do you say that I am?" </a:t>
            </a:r>
          </a:p>
          <a:p>
            <a:pPr algn="just"/>
            <a:r>
              <a:rPr lang="en-US" sz="2000" b="1" dirty="0">
                <a:solidFill>
                  <a:schemeClr val="bg1">
                    <a:lumMod val="50000"/>
                  </a:schemeClr>
                </a:solidFill>
                <a:latin typeface="Calibri" panose="020F0502020204030204" pitchFamily="34" charset="0"/>
                <a:cs typeface="Calibri" panose="020F0502020204030204" pitchFamily="34" charset="0"/>
              </a:rPr>
              <a:t>  16  Simon Peter answered and said, "You are the Christ, the Son of the living God." </a:t>
            </a:r>
          </a:p>
          <a:p>
            <a:pPr algn="just"/>
            <a:r>
              <a:rPr lang="en-US" sz="2000" b="1" dirty="0">
                <a:solidFill>
                  <a:schemeClr val="bg1">
                    <a:lumMod val="50000"/>
                  </a:schemeClr>
                </a:solidFill>
                <a:latin typeface="Calibri" panose="020F0502020204030204" pitchFamily="34" charset="0"/>
                <a:cs typeface="Calibri" panose="020F0502020204030204" pitchFamily="34" charset="0"/>
              </a:rPr>
              <a:t>  17  Jesus answered and said to him, "Blessed are you, Simon Bar-Jonah, for flesh and blood has not revealed </a:t>
            </a:r>
            <a:r>
              <a:rPr lang="en-US" sz="2000" b="1" i="1" dirty="0">
                <a:solidFill>
                  <a:schemeClr val="bg1">
                    <a:lumMod val="50000"/>
                  </a:schemeClr>
                </a:solidFill>
                <a:latin typeface="Calibri" panose="020F0502020204030204" pitchFamily="34" charset="0"/>
                <a:cs typeface="Calibri" panose="020F0502020204030204" pitchFamily="34" charset="0"/>
              </a:rPr>
              <a:t>this</a:t>
            </a:r>
            <a:r>
              <a:rPr lang="en-US" sz="2000" b="1" dirty="0">
                <a:solidFill>
                  <a:schemeClr val="bg1">
                    <a:lumMod val="50000"/>
                  </a:schemeClr>
                </a:solidFill>
                <a:latin typeface="Calibri" panose="020F0502020204030204" pitchFamily="34" charset="0"/>
                <a:cs typeface="Calibri" panose="020F0502020204030204" pitchFamily="34" charset="0"/>
              </a:rPr>
              <a:t> to you, but My Father who is in heaven. </a:t>
            </a:r>
          </a:p>
          <a:p>
            <a:pPr algn="just"/>
            <a:r>
              <a:rPr lang="en-US" sz="2000" b="1" dirty="0">
                <a:solidFill>
                  <a:schemeClr val="bg1">
                    <a:lumMod val="50000"/>
                  </a:schemeClr>
                </a:solidFill>
                <a:latin typeface="Calibri" panose="020F0502020204030204" pitchFamily="34" charset="0"/>
                <a:cs typeface="Calibri" panose="020F0502020204030204" pitchFamily="34" charset="0"/>
              </a:rPr>
              <a:t>  18  And I also say to you that you are Peter, and on this rock I will build My church, and the gates of Hades shall not prevail against it. </a:t>
            </a:r>
          </a:p>
          <a:p>
            <a:pPr algn="just"/>
            <a:r>
              <a:rPr lang="en-US" sz="2000" b="1" dirty="0">
                <a:solidFill>
                  <a:schemeClr val="bg1">
                    <a:lumMod val="50000"/>
                  </a:schemeClr>
                </a:solidFill>
                <a:latin typeface="Calibri" panose="020F0502020204030204" pitchFamily="34" charset="0"/>
                <a:cs typeface="Calibri" panose="020F0502020204030204" pitchFamily="34" charset="0"/>
              </a:rPr>
              <a:t>  19  And I will give you the keys of the kingdom of heaven, and whatever you bind on earth will be bound in heaven, and whatever you loose on earth will be loosed in heaven." </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2790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Introduction</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We live in a changing world</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Impacts religion everywhere</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Easy to find church at first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Confusion in our religious maze</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Today: look at five truths</a:t>
            </a:r>
          </a:p>
        </p:txBody>
      </p:sp>
    </p:spTree>
    <p:extLst>
      <p:ext uri="{BB962C8B-B14F-4D97-AF65-F5344CB8AC3E}">
        <p14:creationId xmlns:p14="http://schemas.microsoft.com/office/powerpoint/2010/main" val="846264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161934" y="554569"/>
            <a:ext cx="6479757" cy="5816977"/>
          </a:xfrm>
          <a:prstGeom prst="rect">
            <a:avLst/>
          </a:prstGeom>
          <a:noFill/>
          <a:ln w="38100">
            <a:solidFill>
              <a:schemeClr val="bg1"/>
            </a:solidFill>
          </a:ln>
        </p:spPr>
        <p:txBody>
          <a:bodyPr wrap="square" rtlCol="0">
            <a:spAutoFit/>
          </a:bodyPr>
          <a:lstStyle/>
          <a:p>
            <a:pPr algn="just"/>
            <a:r>
              <a:rPr lang="en-US" sz="3200" b="1" dirty="0">
                <a:solidFill>
                  <a:schemeClr val="bg1"/>
                </a:solidFill>
                <a:latin typeface="Calibri" panose="020F0502020204030204" pitchFamily="34" charset="0"/>
                <a:cs typeface="Calibri" panose="020F0502020204030204" pitchFamily="34" charset="0"/>
              </a:rPr>
              <a:t> </a:t>
            </a:r>
            <a:r>
              <a:rPr lang="en-US" sz="2000" b="1" dirty="0">
                <a:solidFill>
                  <a:schemeClr val="bg1"/>
                </a:solidFill>
                <a:latin typeface="Calibri" panose="020F0502020204030204" pitchFamily="34" charset="0"/>
                <a:cs typeface="Calibri" panose="020F0502020204030204" pitchFamily="34" charset="0"/>
              </a:rPr>
              <a:t>13  When Jesus came into the region of Caesarea Philippi, He asked His disciples, saying, "Who do men say that I, the Son of Man, am?" </a:t>
            </a:r>
          </a:p>
          <a:p>
            <a:pPr algn="just"/>
            <a:r>
              <a:rPr lang="en-US" sz="2000" b="1" dirty="0">
                <a:solidFill>
                  <a:schemeClr val="bg1"/>
                </a:solidFill>
                <a:latin typeface="Calibri" panose="020F0502020204030204" pitchFamily="34" charset="0"/>
                <a:cs typeface="Calibri" panose="020F0502020204030204" pitchFamily="34" charset="0"/>
              </a:rPr>
              <a:t>  14  So they said, "Some </a:t>
            </a:r>
            <a:r>
              <a:rPr lang="en-US" sz="2000" b="1" i="1" dirty="0">
                <a:solidFill>
                  <a:schemeClr val="bg1"/>
                </a:solidFill>
                <a:latin typeface="Calibri" panose="020F0502020204030204" pitchFamily="34" charset="0"/>
                <a:cs typeface="Calibri" panose="020F0502020204030204" pitchFamily="34" charset="0"/>
              </a:rPr>
              <a:t>say</a:t>
            </a:r>
            <a:r>
              <a:rPr lang="en-US" sz="2000" b="1" dirty="0">
                <a:solidFill>
                  <a:schemeClr val="bg1"/>
                </a:solidFill>
                <a:latin typeface="Calibri" panose="020F0502020204030204" pitchFamily="34" charset="0"/>
                <a:cs typeface="Calibri" panose="020F0502020204030204" pitchFamily="34" charset="0"/>
              </a:rPr>
              <a:t> John the Baptist, some Elijah, and others Jeremiah or one of the prophets." </a:t>
            </a:r>
          </a:p>
          <a:p>
            <a:pPr algn="just"/>
            <a:r>
              <a:rPr lang="en-US" sz="2000" b="1" dirty="0">
                <a:solidFill>
                  <a:schemeClr val="bg1"/>
                </a:solidFill>
                <a:latin typeface="Calibri" panose="020F0502020204030204" pitchFamily="34" charset="0"/>
                <a:cs typeface="Calibri" panose="020F0502020204030204" pitchFamily="34" charset="0"/>
              </a:rPr>
              <a:t>  15  He said to them, "But who do you say that I am?" </a:t>
            </a:r>
          </a:p>
          <a:p>
            <a:pPr algn="just"/>
            <a:r>
              <a:rPr lang="en-US" sz="2000" b="1" dirty="0">
                <a:solidFill>
                  <a:schemeClr val="bg1"/>
                </a:solidFill>
                <a:latin typeface="Calibri" panose="020F0502020204030204" pitchFamily="34" charset="0"/>
                <a:cs typeface="Calibri" panose="020F0502020204030204" pitchFamily="34" charset="0"/>
              </a:rPr>
              <a:t>  16  Simon Peter answered and said, "You are the Christ, the Son of the living God." </a:t>
            </a:r>
          </a:p>
          <a:p>
            <a:pPr algn="just"/>
            <a:r>
              <a:rPr lang="en-US" sz="2000" b="1" dirty="0">
                <a:solidFill>
                  <a:schemeClr val="bg1"/>
                </a:solidFill>
                <a:latin typeface="Calibri" panose="020F0502020204030204" pitchFamily="34" charset="0"/>
                <a:cs typeface="Calibri" panose="020F0502020204030204" pitchFamily="34" charset="0"/>
              </a:rPr>
              <a:t>  17  Jesus answered and said to him, "Blessed are you, Simon Bar-Jonah, for flesh and blood has not revealed </a:t>
            </a:r>
            <a:r>
              <a:rPr lang="en-US" sz="2000" b="1" i="1" dirty="0">
                <a:solidFill>
                  <a:schemeClr val="bg1"/>
                </a:solidFill>
                <a:latin typeface="Calibri" panose="020F0502020204030204" pitchFamily="34" charset="0"/>
                <a:cs typeface="Calibri" panose="020F0502020204030204" pitchFamily="34" charset="0"/>
              </a:rPr>
              <a:t>this</a:t>
            </a:r>
            <a:r>
              <a:rPr lang="en-US" sz="2000" b="1" dirty="0">
                <a:solidFill>
                  <a:schemeClr val="bg1"/>
                </a:solidFill>
                <a:latin typeface="Calibri" panose="020F0502020204030204" pitchFamily="34" charset="0"/>
                <a:cs typeface="Calibri" panose="020F0502020204030204" pitchFamily="34" charset="0"/>
              </a:rPr>
              <a:t> to you, but My Father who is in heaven. </a:t>
            </a:r>
          </a:p>
          <a:p>
            <a:pPr algn="just"/>
            <a:r>
              <a:rPr lang="en-US" sz="2000" b="1" dirty="0">
                <a:solidFill>
                  <a:schemeClr val="bg1"/>
                </a:solidFill>
                <a:latin typeface="Calibri" panose="020F0502020204030204" pitchFamily="34" charset="0"/>
                <a:cs typeface="Calibri" panose="020F0502020204030204" pitchFamily="34" charset="0"/>
              </a:rPr>
              <a:t>  18  And I also say to you that you are Peter, and on this rock </a:t>
            </a:r>
            <a:r>
              <a:rPr lang="en-US" sz="2000" b="1" dirty="0">
                <a:solidFill>
                  <a:srgbClr val="FFFF00"/>
                </a:solidFill>
                <a:latin typeface="Calibri" panose="020F0502020204030204" pitchFamily="34" charset="0"/>
                <a:cs typeface="Calibri" panose="020F0502020204030204" pitchFamily="34" charset="0"/>
              </a:rPr>
              <a:t>I will build My church, and the gates of Hades shall not prevail against it. </a:t>
            </a:r>
          </a:p>
          <a:p>
            <a:pPr algn="just"/>
            <a:r>
              <a:rPr lang="en-US" sz="2000" b="1" dirty="0">
                <a:solidFill>
                  <a:schemeClr val="bg1"/>
                </a:solidFill>
                <a:latin typeface="Calibri" panose="020F0502020204030204" pitchFamily="34" charset="0"/>
                <a:cs typeface="Calibri" panose="020F0502020204030204" pitchFamily="34" charset="0"/>
              </a:rPr>
              <a:t>  19  And I will give you the keys of the kingdom of heaven, and whatever you bind on earth will be bound in heaven, and whatever you loose on earth will be loosed in heaven." 			Matt. 16:13-19</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145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Truths About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Jesus promised to build it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He did, and the church is eternal</a:t>
            </a:r>
          </a:p>
        </p:txBody>
      </p:sp>
    </p:spTree>
    <p:extLst>
      <p:ext uri="{BB962C8B-B14F-4D97-AF65-F5344CB8AC3E}">
        <p14:creationId xmlns:p14="http://schemas.microsoft.com/office/powerpoint/2010/main" val="1684049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093110" y="609600"/>
            <a:ext cx="6548581" cy="5632311"/>
          </a:xfrm>
          <a:prstGeom prst="rect">
            <a:avLst/>
          </a:prstGeom>
          <a:noFill/>
          <a:ln w="38100">
            <a:solidFill>
              <a:schemeClr val="bg1"/>
            </a:solidFill>
          </a:ln>
        </p:spPr>
        <p:txBody>
          <a:bodyPr wrap="square" rtlCol="0">
            <a:spAutoFit/>
          </a:bodyPr>
          <a:lstStyle/>
          <a:p>
            <a:pPr algn="just">
              <a:spcAft>
                <a:spcPts val="300"/>
              </a:spcAft>
            </a:pPr>
            <a:r>
              <a:rPr lang="en-US" sz="2000" b="1" dirty="0">
                <a:solidFill>
                  <a:schemeClr val="bg1"/>
                </a:solidFill>
                <a:latin typeface="Calibri" panose="020F0502020204030204" pitchFamily="34" charset="0"/>
                <a:cs typeface="Calibri" panose="020F0502020204030204" pitchFamily="34" charset="0"/>
              </a:rPr>
              <a:t> 18  And I also say to you that you are Peter, and on this rock </a:t>
            </a:r>
            <a:r>
              <a:rPr lang="en-US" sz="2000" b="1" dirty="0">
                <a:solidFill>
                  <a:srgbClr val="FFFF00"/>
                </a:solidFill>
                <a:latin typeface="Calibri" panose="020F0502020204030204" pitchFamily="34" charset="0"/>
                <a:cs typeface="Calibri" panose="020F0502020204030204" pitchFamily="34" charset="0"/>
              </a:rPr>
              <a:t>I will build My church, and the gates of Hades shall not prevail against it. </a:t>
            </a:r>
            <a:r>
              <a:rPr lang="en-US" sz="2000" b="1" dirty="0">
                <a:solidFill>
                  <a:schemeClr val="bg1"/>
                </a:solidFill>
                <a:latin typeface="Calibri" panose="020F0502020204030204" pitchFamily="34" charset="0"/>
                <a:cs typeface="Calibri" panose="020F0502020204030204" pitchFamily="34" charset="0"/>
              </a:rPr>
              <a:t>		Matt. 16:18</a:t>
            </a:r>
          </a:p>
          <a:p>
            <a:pPr algn="just">
              <a:spcAft>
                <a:spcPts val="300"/>
              </a:spcAft>
            </a:pPr>
            <a:endParaRPr lang="en-US" sz="2000" b="1" dirty="0">
              <a:solidFill>
                <a:schemeClr val="bg1"/>
              </a:solidFill>
              <a:latin typeface="Calibri" panose="020F0502020204030204" pitchFamily="34" charset="0"/>
              <a:cs typeface="Calibri" panose="020F0502020204030204" pitchFamily="34" charset="0"/>
            </a:endParaRPr>
          </a:p>
          <a:p>
            <a:pPr algn="just">
              <a:spcAft>
                <a:spcPts val="300"/>
              </a:spcAft>
            </a:pPr>
            <a:r>
              <a:rPr lang="en-US" sz="2000" b="1" dirty="0">
                <a:solidFill>
                  <a:schemeClr val="bg1"/>
                </a:solidFill>
                <a:latin typeface="Calibri" panose="020F0502020204030204" pitchFamily="34" charset="0"/>
                <a:cs typeface="Calibri" panose="020F0502020204030204" pitchFamily="34" charset="0"/>
              </a:rPr>
              <a:t>  20  Now to Him who is able to do exceedingly abundantly above all that we ask or think, according to the power that works in us, </a:t>
            </a:r>
          </a:p>
          <a:p>
            <a:pPr algn="just">
              <a:spcAft>
                <a:spcPts val="300"/>
              </a:spcAft>
            </a:pPr>
            <a:r>
              <a:rPr lang="en-US" sz="2000" b="1" dirty="0">
                <a:solidFill>
                  <a:schemeClr val="bg1"/>
                </a:solidFill>
                <a:latin typeface="Calibri" panose="020F0502020204030204" pitchFamily="34" charset="0"/>
                <a:cs typeface="Calibri" panose="020F0502020204030204" pitchFamily="34" charset="0"/>
              </a:rPr>
              <a:t>  21  to Him be glory </a:t>
            </a:r>
            <a:r>
              <a:rPr lang="en-US" sz="2000" b="1" dirty="0">
                <a:solidFill>
                  <a:srgbClr val="FFFF00"/>
                </a:solidFill>
                <a:latin typeface="Calibri" panose="020F0502020204030204" pitchFamily="34" charset="0"/>
                <a:cs typeface="Calibri" panose="020F0502020204030204" pitchFamily="34" charset="0"/>
              </a:rPr>
              <a:t>in the church </a:t>
            </a:r>
            <a:r>
              <a:rPr lang="en-US" sz="2000" b="1" dirty="0">
                <a:solidFill>
                  <a:schemeClr val="bg1"/>
                </a:solidFill>
                <a:latin typeface="Calibri" panose="020F0502020204030204" pitchFamily="34" charset="0"/>
                <a:cs typeface="Calibri" panose="020F0502020204030204" pitchFamily="34" charset="0"/>
              </a:rPr>
              <a:t>by Christ Jesus </a:t>
            </a:r>
            <a:r>
              <a:rPr lang="en-US" sz="2000" b="1" dirty="0">
                <a:solidFill>
                  <a:srgbClr val="FFFF00"/>
                </a:solidFill>
                <a:latin typeface="Calibri" panose="020F0502020204030204" pitchFamily="34" charset="0"/>
                <a:cs typeface="Calibri" panose="020F0502020204030204" pitchFamily="34" charset="0"/>
              </a:rPr>
              <a:t>to all gen-</a:t>
            </a:r>
            <a:r>
              <a:rPr lang="en-US" sz="2000" b="1" dirty="0" err="1">
                <a:solidFill>
                  <a:srgbClr val="FFFF00"/>
                </a:solidFill>
                <a:latin typeface="Calibri" panose="020F0502020204030204" pitchFamily="34" charset="0"/>
                <a:cs typeface="Calibri" panose="020F0502020204030204" pitchFamily="34" charset="0"/>
              </a:rPr>
              <a:t>erations</a:t>
            </a:r>
            <a:r>
              <a:rPr lang="en-US" sz="2000" b="1" dirty="0">
                <a:solidFill>
                  <a:srgbClr val="FFFF00"/>
                </a:solidFill>
                <a:latin typeface="Calibri" panose="020F0502020204030204" pitchFamily="34" charset="0"/>
                <a:cs typeface="Calibri" panose="020F0502020204030204" pitchFamily="34" charset="0"/>
              </a:rPr>
              <a:t>, forever and ever</a:t>
            </a:r>
            <a:r>
              <a:rPr lang="en-US" sz="2000" b="1" dirty="0">
                <a:solidFill>
                  <a:schemeClr val="bg1"/>
                </a:solidFill>
                <a:latin typeface="Calibri" panose="020F0502020204030204" pitchFamily="34" charset="0"/>
                <a:cs typeface="Calibri" panose="020F0502020204030204" pitchFamily="34" charset="0"/>
              </a:rPr>
              <a:t>. Amen.		Eph. 3:20-21</a:t>
            </a:r>
          </a:p>
          <a:p>
            <a:pPr algn="just">
              <a:spcAft>
                <a:spcPts val="300"/>
              </a:spcAft>
            </a:pPr>
            <a:endParaRPr lang="en-US" sz="2000" b="1" dirty="0">
              <a:solidFill>
                <a:schemeClr val="bg1"/>
              </a:solidFill>
              <a:latin typeface="Calibri" panose="020F0502020204030204" pitchFamily="34" charset="0"/>
              <a:cs typeface="Calibri" panose="020F0502020204030204" pitchFamily="34" charset="0"/>
            </a:endParaRPr>
          </a:p>
          <a:p>
            <a:pPr algn="just">
              <a:spcAft>
                <a:spcPts val="300"/>
              </a:spcAft>
            </a:pPr>
            <a:r>
              <a:rPr lang="en-US" sz="2000" b="1" dirty="0">
                <a:solidFill>
                  <a:schemeClr val="bg1"/>
                </a:solidFill>
                <a:latin typeface="Calibri" panose="020F0502020204030204" pitchFamily="34" charset="0"/>
                <a:cs typeface="Calibri" panose="020F0502020204030204" pitchFamily="34" charset="0"/>
              </a:rPr>
              <a:t>  3  As for Saul, he made havoc of the church, entering every house, and dragging off men and women, committing them to prison. </a:t>
            </a:r>
          </a:p>
          <a:p>
            <a:pPr algn="just">
              <a:spcAft>
                <a:spcPts val="300"/>
              </a:spcAft>
            </a:pPr>
            <a:r>
              <a:rPr lang="en-US" sz="2000" b="1" dirty="0">
                <a:solidFill>
                  <a:schemeClr val="bg1"/>
                </a:solidFill>
                <a:latin typeface="Calibri" panose="020F0502020204030204" pitchFamily="34" charset="0"/>
                <a:cs typeface="Calibri" panose="020F0502020204030204" pitchFamily="34" charset="0"/>
              </a:rPr>
              <a:t>  4  Therefore those who were scattered </a:t>
            </a:r>
            <a:r>
              <a:rPr lang="en-US" sz="2000" b="1" dirty="0">
                <a:solidFill>
                  <a:srgbClr val="FFFF00"/>
                </a:solidFill>
                <a:latin typeface="Calibri" panose="020F0502020204030204" pitchFamily="34" charset="0"/>
                <a:cs typeface="Calibri" panose="020F0502020204030204" pitchFamily="34" charset="0"/>
              </a:rPr>
              <a:t>went everywhere preaching the word.</a:t>
            </a:r>
            <a:r>
              <a:rPr lang="en-US" sz="2000" b="1" dirty="0">
                <a:solidFill>
                  <a:schemeClr val="bg1"/>
                </a:solidFill>
                <a:latin typeface="Calibri" panose="020F0502020204030204" pitchFamily="34" charset="0"/>
                <a:cs typeface="Calibri" panose="020F0502020204030204" pitchFamily="34" charset="0"/>
              </a:rPr>
              <a:t>		Acts 8:3-4</a:t>
            </a:r>
          </a:p>
          <a:p>
            <a:pPr algn="just">
              <a:spcAft>
                <a:spcPts val="300"/>
              </a:spcAft>
            </a:pPr>
            <a:endParaRPr lang="en-US" sz="2000" b="1" dirty="0">
              <a:solidFill>
                <a:schemeClr val="bg1"/>
              </a:solidFill>
              <a:latin typeface="Calibri" panose="020F0502020204030204" pitchFamily="34" charset="0"/>
              <a:cs typeface="Calibri" panose="020F0502020204030204" pitchFamily="34" charset="0"/>
            </a:endParaRPr>
          </a:p>
          <a:p>
            <a:pPr>
              <a:spcAft>
                <a:spcPts val="300"/>
              </a:spcAft>
            </a:pPr>
            <a:r>
              <a:rPr lang="en-US" sz="2000" b="1" dirty="0">
                <a:solidFill>
                  <a:schemeClr val="bg1"/>
                </a:solidFill>
                <a:latin typeface="Calibri" panose="020F0502020204030204" pitchFamily="34" charset="0"/>
                <a:cs typeface="Calibri" panose="020F0502020204030204" pitchFamily="34" charset="0"/>
              </a:rPr>
              <a:t>  11  </a:t>
            </a:r>
            <a:r>
              <a:rPr lang="en-US" sz="2000" b="1" dirty="0">
                <a:solidFill>
                  <a:srgbClr val="FFFF00"/>
                </a:solidFill>
                <a:latin typeface="Calibri" panose="020F0502020204030204" pitchFamily="34" charset="0"/>
                <a:cs typeface="Calibri" panose="020F0502020204030204" pitchFamily="34" charset="0"/>
              </a:rPr>
              <a:t>The seed </a:t>
            </a:r>
            <a:r>
              <a:rPr lang="en-US" sz="2000" b="1" dirty="0">
                <a:solidFill>
                  <a:schemeClr val="bg1"/>
                </a:solidFill>
                <a:latin typeface="Calibri" panose="020F0502020204030204" pitchFamily="34" charset="0"/>
                <a:cs typeface="Calibri" panose="020F0502020204030204" pitchFamily="34" charset="0"/>
              </a:rPr>
              <a:t>is the word of God		Luke 8:11</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145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Truths About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Jesus promised to build it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He did, and the church is eternal</a:t>
            </a:r>
          </a:p>
        </p:txBody>
      </p:sp>
    </p:spTree>
    <p:extLst>
      <p:ext uri="{BB962C8B-B14F-4D97-AF65-F5344CB8AC3E}">
        <p14:creationId xmlns:p14="http://schemas.microsoft.com/office/powerpoint/2010/main" val="714972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142884" y="554569"/>
            <a:ext cx="6479757" cy="5940088"/>
          </a:xfrm>
          <a:prstGeom prst="rect">
            <a:avLst/>
          </a:prstGeom>
          <a:noFill/>
          <a:ln w="38100">
            <a:solidFill>
              <a:schemeClr val="bg1"/>
            </a:solidFill>
          </a:ln>
        </p:spPr>
        <p:txBody>
          <a:bodyPr wrap="square" rtlCol="0">
            <a:spAutoFit/>
          </a:bodyPr>
          <a:lstStyle/>
          <a:p>
            <a:pPr algn="just"/>
            <a:r>
              <a:rPr lang="en-US" sz="2000" b="1" dirty="0">
                <a:solidFill>
                  <a:schemeClr val="bg1"/>
                </a:solidFill>
                <a:latin typeface="Calibri" panose="020F0502020204030204" pitchFamily="34" charset="0"/>
                <a:cs typeface="Calibri" panose="020F0502020204030204" pitchFamily="34" charset="0"/>
              </a:rPr>
              <a:t>  36  "Therefore let all the house of Israel know assuredly that </a:t>
            </a:r>
            <a:r>
              <a:rPr lang="en-US" sz="2000" b="1" dirty="0">
                <a:solidFill>
                  <a:srgbClr val="FFFF00"/>
                </a:solidFill>
                <a:latin typeface="Calibri" panose="020F0502020204030204" pitchFamily="34" charset="0"/>
                <a:cs typeface="Calibri" panose="020F0502020204030204" pitchFamily="34" charset="0"/>
              </a:rPr>
              <a:t>God has made this Jesus, whom you crucified, both Lord and Christ</a:t>
            </a:r>
            <a:r>
              <a:rPr lang="en-US" sz="2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37  Now when they heard this, they were cut to the heart, and said to Peter and the rest of the apostles, "</a:t>
            </a:r>
            <a:r>
              <a:rPr lang="en-US" sz="2000" b="1" dirty="0">
                <a:solidFill>
                  <a:srgbClr val="FFFF00"/>
                </a:solidFill>
                <a:latin typeface="Calibri" panose="020F0502020204030204" pitchFamily="34" charset="0"/>
                <a:cs typeface="Calibri" panose="020F0502020204030204" pitchFamily="34" charset="0"/>
              </a:rPr>
              <a:t>Men and brethren, what shall we do</a:t>
            </a:r>
            <a:r>
              <a:rPr lang="en-US" sz="2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38  Then Peter said to them, "</a:t>
            </a:r>
            <a:r>
              <a:rPr lang="en-US" sz="2000" b="1" dirty="0">
                <a:solidFill>
                  <a:srgbClr val="FFFF00"/>
                </a:solidFill>
                <a:latin typeface="Calibri" panose="020F0502020204030204" pitchFamily="34" charset="0"/>
                <a:cs typeface="Calibri" panose="020F0502020204030204" pitchFamily="34" charset="0"/>
              </a:rPr>
              <a:t>Repent, and let every one of you be baptized in the name of Jesus Christ for the remission of sins</a:t>
            </a:r>
            <a:r>
              <a:rPr lang="en-US" sz="2000" b="1" dirty="0">
                <a:solidFill>
                  <a:schemeClr val="bg1"/>
                </a:solidFill>
                <a:latin typeface="Calibri" panose="020F0502020204030204" pitchFamily="34" charset="0"/>
                <a:cs typeface="Calibri" panose="020F0502020204030204" pitchFamily="34" charset="0"/>
              </a:rPr>
              <a:t>; and you shall receive the gift of the Holy Spirit. </a:t>
            </a:r>
          </a:p>
          <a:p>
            <a:pPr algn="just"/>
            <a:r>
              <a:rPr lang="en-US" sz="2000" b="1" dirty="0">
                <a:solidFill>
                  <a:schemeClr val="bg1"/>
                </a:solidFill>
                <a:latin typeface="Calibri" panose="020F0502020204030204" pitchFamily="34" charset="0"/>
                <a:cs typeface="Calibri" panose="020F0502020204030204" pitchFamily="34" charset="0"/>
              </a:rPr>
              <a:t>  . . . 41  Then those who gladly received his word were baptized; and </a:t>
            </a:r>
            <a:r>
              <a:rPr lang="en-US" sz="2000" b="1" dirty="0">
                <a:solidFill>
                  <a:srgbClr val="FFFF00"/>
                </a:solidFill>
                <a:latin typeface="Calibri" panose="020F0502020204030204" pitchFamily="34" charset="0"/>
                <a:cs typeface="Calibri" panose="020F0502020204030204" pitchFamily="34" charset="0"/>
              </a:rPr>
              <a:t>that day about three thousand souls were added to them</a:t>
            </a:r>
            <a:r>
              <a:rPr lang="en-US" sz="2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 . .   46  So continuing daily with one accord in the temple, and breaking bread from house to house, they ate their food with gladness and simplicity of heart, </a:t>
            </a:r>
          </a:p>
          <a:p>
            <a:pPr algn="just"/>
            <a:r>
              <a:rPr lang="en-US" sz="2000" b="1" dirty="0">
                <a:solidFill>
                  <a:schemeClr val="bg1"/>
                </a:solidFill>
                <a:latin typeface="Calibri" panose="020F0502020204030204" pitchFamily="34" charset="0"/>
                <a:cs typeface="Calibri" panose="020F0502020204030204" pitchFamily="34" charset="0"/>
              </a:rPr>
              <a:t>  47  praising God and having favor with all the people. And </a:t>
            </a:r>
            <a:r>
              <a:rPr lang="en-US" sz="2000" b="1" dirty="0">
                <a:solidFill>
                  <a:srgbClr val="FFFF00"/>
                </a:solidFill>
                <a:latin typeface="Calibri" panose="020F0502020204030204" pitchFamily="34" charset="0"/>
                <a:cs typeface="Calibri" panose="020F0502020204030204" pitchFamily="34" charset="0"/>
              </a:rPr>
              <a:t>the Lord added to the church daily those who were being saved</a:t>
            </a:r>
            <a:r>
              <a:rPr lang="en-US" sz="2000" b="1" dirty="0">
                <a:solidFill>
                  <a:schemeClr val="bg1"/>
                </a:solidFill>
                <a:latin typeface="Calibri" panose="020F0502020204030204" pitchFamily="34" charset="0"/>
                <a:cs typeface="Calibri" panose="020F0502020204030204" pitchFamily="34" charset="0"/>
              </a:rPr>
              <a:t>. 			Acts 2:36-38, 41, 46-47</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1897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Truths About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Jesus promised to build it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He did, and the church is eternal</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Salvation found in the church</a:t>
            </a:r>
          </a:p>
        </p:txBody>
      </p:sp>
    </p:spTree>
    <p:extLst>
      <p:ext uri="{BB962C8B-B14F-4D97-AF65-F5344CB8AC3E}">
        <p14:creationId xmlns:p14="http://schemas.microsoft.com/office/powerpoint/2010/main" val="272708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161934" y="554569"/>
            <a:ext cx="6479757" cy="5863144"/>
          </a:xfrm>
          <a:prstGeom prst="rect">
            <a:avLst/>
          </a:prstGeom>
          <a:noFill/>
          <a:ln w="38100">
            <a:solidFill>
              <a:schemeClr val="bg1"/>
            </a:solidFill>
          </a:ln>
        </p:spPr>
        <p:txBody>
          <a:bodyPr wrap="square" rtlCol="0">
            <a:spAutoFit/>
          </a:bodyPr>
          <a:lstStyle/>
          <a:p>
            <a:pPr algn="just"/>
            <a:r>
              <a:rPr lang="en-US" sz="2000" b="1" dirty="0">
                <a:solidFill>
                  <a:schemeClr val="bg1"/>
                </a:solidFill>
                <a:latin typeface="Calibri" panose="020F0502020204030204" pitchFamily="34" charset="0"/>
                <a:cs typeface="Calibri" panose="020F0502020204030204" pitchFamily="34" charset="0"/>
              </a:rPr>
              <a:t>  47  praising God and having favor with all the people. And </a:t>
            </a:r>
            <a:r>
              <a:rPr lang="en-US" sz="2000" b="1" dirty="0">
                <a:solidFill>
                  <a:srgbClr val="FFFF00"/>
                </a:solidFill>
                <a:latin typeface="Calibri" panose="020F0502020204030204" pitchFamily="34" charset="0"/>
                <a:cs typeface="Calibri" panose="020F0502020204030204" pitchFamily="34" charset="0"/>
              </a:rPr>
              <a:t>the Lord added to the church daily those who were being saved</a:t>
            </a:r>
            <a:r>
              <a:rPr lang="en-US" sz="2000" b="1" dirty="0">
                <a:solidFill>
                  <a:schemeClr val="bg1"/>
                </a:solidFill>
                <a:latin typeface="Calibri" panose="020F0502020204030204" pitchFamily="34" charset="0"/>
                <a:cs typeface="Calibri" panose="020F0502020204030204" pitchFamily="34" charset="0"/>
              </a:rPr>
              <a:t>. 				Acts 2:47</a:t>
            </a:r>
          </a:p>
          <a:p>
            <a:pPr algn="just"/>
            <a:endParaRPr lang="en-US" sz="2000" b="1" dirty="0">
              <a:solidFill>
                <a:schemeClr val="bg1"/>
              </a:solidFill>
              <a:latin typeface="Calibri" panose="020F0502020204030204" pitchFamily="34" charset="0"/>
              <a:cs typeface="Calibri" panose="020F0502020204030204" pitchFamily="34" charset="0"/>
            </a:endParaRPr>
          </a:p>
          <a:p>
            <a:pPr algn="just"/>
            <a:endParaRPr lang="en-US" sz="1100" b="1" dirty="0">
              <a:solidFill>
                <a:schemeClr val="bg1"/>
              </a:solidFill>
              <a:latin typeface="Calibri" panose="020F0502020204030204" pitchFamily="34" charset="0"/>
              <a:cs typeface="Calibri" panose="020F0502020204030204" pitchFamily="34" charset="0"/>
            </a:endParaRPr>
          </a:p>
          <a:p>
            <a:pPr algn="just"/>
            <a:r>
              <a:rPr lang="en-US" sz="2000" b="1" dirty="0">
                <a:solidFill>
                  <a:schemeClr val="bg1"/>
                </a:solidFill>
                <a:latin typeface="Calibri" panose="020F0502020204030204" pitchFamily="34" charset="0"/>
                <a:cs typeface="Calibri" panose="020F0502020204030204" pitchFamily="34" charset="0"/>
              </a:rPr>
              <a:t>  23  For the husband is head of the wife, as also Christ is head of the church; and </a:t>
            </a:r>
            <a:r>
              <a:rPr lang="en-US" sz="2000" b="1" dirty="0">
                <a:solidFill>
                  <a:srgbClr val="FFFF00"/>
                </a:solidFill>
                <a:latin typeface="Calibri" panose="020F0502020204030204" pitchFamily="34" charset="0"/>
                <a:cs typeface="Calibri" panose="020F0502020204030204" pitchFamily="34" charset="0"/>
              </a:rPr>
              <a:t>He is the Savior of the body</a:t>
            </a:r>
            <a:r>
              <a:rPr lang="en-US" sz="2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Eph. 5:23</a:t>
            </a:r>
          </a:p>
          <a:p>
            <a:pPr algn="just"/>
            <a:r>
              <a:rPr lang="en-US" sz="2000" b="1" dirty="0">
                <a:solidFill>
                  <a:schemeClr val="bg1"/>
                </a:solidFill>
                <a:latin typeface="Calibri" panose="020F0502020204030204" pitchFamily="34" charset="0"/>
                <a:cs typeface="Calibri" panose="020F0502020204030204" pitchFamily="34" charset="0"/>
              </a:rPr>
              <a:t>  22  And He put all things under His feet, and gave Him to be head over all things to </a:t>
            </a:r>
            <a:r>
              <a:rPr lang="en-US" sz="2000" b="1" dirty="0">
                <a:solidFill>
                  <a:srgbClr val="FFFF00"/>
                </a:solidFill>
                <a:latin typeface="Calibri" panose="020F0502020204030204" pitchFamily="34" charset="0"/>
                <a:cs typeface="Calibri" panose="020F0502020204030204" pitchFamily="34" charset="0"/>
              </a:rPr>
              <a:t>the church, </a:t>
            </a:r>
          </a:p>
          <a:p>
            <a:pPr algn="just"/>
            <a:r>
              <a:rPr lang="en-US" sz="2000" b="1" dirty="0">
                <a:solidFill>
                  <a:srgbClr val="FFFF00"/>
                </a:solidFill>
                <a:latin typeface="Calibri" panose="020F0502020204030204" pitchFamily="34" charset="0"/>
                <a:cs typeface="Calibri" panose="020F0502020204030204" pitchFamily="34" charset="0"/>
              </a:rPr>
              <a:t>  </a:t>
            </a:r>
            <a:r>
              <a:rPr lang="en-US" sz="2000" b="1" dirty="0">
                <a:solidFill>
                  <a:schemeClr val="bg1"/>
                </a:solidFill>
                <a:latin typeface="Calibri" panose="020F0502020204030204" pitchFamily="34" charset="0"/>
                <a:cs typeface="Calibri" panose="020F0502020204030204" pitchFamily="34" charset="0"/>
              </a:rPr>
              <a:t>23  </a:t>
            </a:r>
            <a:r>
              <a:rPr lang="en-US" sz="2000" b="1" dirty="0">
                <a:solidFill>
                  <a:srgbClr val="FFFF00"/>
                </a:solidFill>
                <a:latin typeface="Calibri" panose="020F0502020204030204" pitchFamily="34" charset="0"/>
                <a:cs typeface="Calibri" panose="020F0502020204030204" pitchFamily="34" charset="0"/>
              </a:rPr>
              <a:t>which is His body</a:t>
            </a:r>
            <a:r>
              <a:rPr lang="en-US" sz="2000" b="1" dirty="0">
                <a:solidFill>
                  <a:schemeClr val="bg1"/>
                </a:solidFill>
                <a:latin typeface="Calibri" panose="020F0502020204030204" pitchFamily="34" charset="0"/>
                <a:cs typeface="Calibri" panose="020F0502020204030204" pitchFamily="34" charset="0"/>
              </a:rPr>
              <a:t>, the fullness of Him who fills all in all.				Eph. 1:22-23</a:t>
            </a:r>
          </a:p>
          <a:p>
            <a:pPr algn="just"/>
            <a:endParaRPr lang="en-US" sz="20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000" b="1" dirty="0">
                <a:solidFill>
                  <a:schemeClr val="bg1"/>
                </a:solidFill>
                <a:latin typeface="Calibri" panose="020F0502020204030204" pitchFamily="34" charset="0"/>
                <a:cs typeface="Calibri" panose="020F0502020204030204" pitchFamily="34" charset="0"/>
              </a:rPr>
              <a:t>  23  But each one in his own order: Christ the </a:t>
            </a:r>
            <a:r>
              <a:rPr lang="en-US" sz="2000" b="1" dirty="0" err="1">
                <a:solidFill>
                  <a:schemeClr val="bg1"/>
                </a:solidFill>
                <a:latin typeface="Calibri" panose="020F0502020204030204" pitchFamily="34" charset="0"/>
                <a:cs typeface="Calibri" panose="020F0502020204030204" pitchFamily="34" charset="0"/>
              </a:rPr>
              <a:t>firstfruits</a:t>
            </a:r>
            <a:r>
              <a:rPr lang="en-US" sz="2000" b="1" dirty="0">
                <a:solidFill>
                  <a:schemeClr val="bg1"/>
                </a:solidFill>
                <a:latin typeface="Calibri" panose="020F0502020204030204" pitchFamily="34" charset="0"/>
                <a:cs typeface="Calibri" panose="020F0502020204030204" pitchFamily="34" charset="0"/>
              </a:rPr>
              <a:t>, afterward those who are Christ's </a:t>
            </a:r>
            <a:r>
              <a:rPr lang="en-US" sz="2000" b="1" dirty="0">
                <a:solidFill>
                  <a:srgbClr val="FFFF00"/>
                </a:solidFill>
                <a:latin typeface="Calibri" panose="020F0502020204030204" pitchFamily="34" charset="0"/>
                <a:cs typeface="Calibri" panose="020F0502020204030204" pitchFamily="34" charset="0"/>
              </a:rPr>
              <a:t>at His coming</a:t>
            </a:r>
            <a:r>
              <a:rPr lang="en-US" sz="2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24  Then comes the end, when </a:t>
            </a:r>
            <a:r>
              <a:rPr lang="en-US" sz="2000" b="1" dirty="0">
                <a:solidFill>
                  <a:srgbClr val="FFFF00"/>
                </a:solidFill>
                <a:latin typeface="Calibri" panose="020F0502020204030204" pitchFamily="34" charset="0"/>
                <a:cs typeface="Calibri" panose="020F0502020204030204" pitchFamily="34" charset="0"/>
              </a:rPr>
              <a:t>He delivers the kingdom to God </a:t>
            </a:r>
            <a:r>
              <a:rPr lang="en-US" sz="2000" b="1" dirty="0">
                <a:solidFill>
                  <a:schemeClr val="bg1"/>
                </a:solidFill>
                <a:latin typeface="Calibri" panose="020F0502020204030204" pitchFamily="34" charset="0"/>
                <a:cs typeface="Calibri" panose="020F0502020204030204" pitchFamily="34" charset="0"/>
              </a:rPr>
              <a:t>the Father, when He puts an end to all rule and all authority and power. 		1 Cor. 15:23-24</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1897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Truths About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Jesus promised to build it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He did, and the church is eternal</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Salvation found in the church</a:t>
            </a:r>
          </a:p>
        </p:txBody>
      </p:sp>
    </p:spTree>
    <p:extLst>
      <p:ext uri="{BB962C8B-B14F-4D97-AF65-F5344CB8AC3E}">
        <p14:creationId xmlns:p14="http://schemas.microsoft.com/office/powerpoint/2010/main" val="195993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161934" y="554569"/>
            <a:ext cx="6479757" cy="5786199"/>
          </a:xfrm>
          <a:prstGeom prst="rect">
            <a:avLst/>
          </a:prstGeom>
          <a:noFill/>
          <a:ln w="38100">
            <a:solidFill>
              <a:schemeClr val="bg1"/>
            </a:solidFill>
          </a:ln>
        </p:spPr>
        <p:txBody>
          <a:bodyPr wrap="square" rtlCol="0">
            <a:spAutoFit/>
          </a:bodyPr>
          <a:lstStyle/>
          <a:p>
            <a:pPr algn="just"/>
            <a:r>
              <a:rPr lang="en-US" sz="1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Now the Spirit expressly says that in </a:t>
            </a:r>
            <a:r>
              <a:rPr lang="en-US" sz="2000" b="1" dirty="0">
                <a:solidFill>
                  <a:srgbClr val="FFFF00"/>
                </a:solidFill>
                <a:latin typeface="Calibri" panose="020F0502020204030204" pitchFamily="34" charset="0"/>
                <a:cs typeface="Calibri" panose="020F0502020204030204" pitchFamily="34" charset="0"/>
              </a:rPr>
              <a:t>latter times some will depart from the faith</a:t>
            </a:r>
            <a:r>
              <a:rPr lang="en-US" sz="2000" b="1" dirty="0">
                <a:solidFill>
                  <a:schemeClr val="bg1"/>
                </a:solidFill>
                <a:latin typeface="Calibri" panose="020F0502020204030204" pitchFamily="34" charset="0"/>
                <a:cs typeface="Calibri" panose="020F0502020204030204" pitchFamily="34" charset="0"/>
              </a:rPr>
              <a:t>, giving heed to deceiving spirits and doctrines of demons, </a:t>
            </a:r>
          </a:p>
          <a:p>
            <a:pPr algn="just"/>
            <a:r>
              <a:rPr lang="en-US" sz="2000" b="1" dirty="0">
                <a:solidFill>
                  <a:schemeClr val="bg1"/>
                </a:solidFill>
                <a:latin typeface="Calibri" panose="020F0502020204030204" pitchFamily="34" charset="0"/>
                <a:cs typeface="Calibri" panose="020F0502020204030204" pitchFamily="34" charset="0"/>
              </a:rPr>
              <a:t>  2  speaking lies in hypocrisy, having their own conscience seared with a hot iron, </a:t>
            </a:r>
          </a:p>
          <a:p>
            <a:pPr algn="just"/>
            <a:r>
              <a:rPr lang="en-US" sz="2000" b="1" dirty="0">
                <a:solidFill>
                  <a:schemeClr val="bg1"/>
                </a:solidFill>
                <a:latin typeface="Calibri" panose="020F0502020204030204" pitchFamily="34" charset="0"/>
                <a:cs typeface="Calibri" panose="020F0502020204030204" pitchFamily="34" charset="0"/>
              </a:rPr>
              <a:t>				1 Tim. 4:1-2	</a:t>
            </a:r>
            <a:r>
              <a:rPr lang="en-US" sz="4000" b="1" dirty="0">
                <a:solidFill>
                  <a:schemeClr val="bg1"/>
                </a:solidFill>
                <a:latin typeface="Calibri" panose="020F0502020204030204" pitchFamily="34" charset="0"/>
                <a:cs typeface="Calibri" panose="020F0502020204030204" pitchFamily="34" charset="0"/>
              </a:rPr>
              <a:t>		</a:t>
            </a:r>
          </a:p>
          <a:p>
            <a:pPr algn="just"/>
            <a:r>
              <a:rPr lang="en-US" sz="2000" b="1" dirty="0">
                <a:solidFill>
                  <a:schemeClr val="bg1"/>
                </a:solidFill>
                <a:latin typeface="Calibri" panose="020F0502020204030204" pitchFamily="34" charset="0"/>
                <a:cs typeface="Calibri" panose="020F0502020204030204" pitchFamily="34" charset="0"/>
              </a:rPr>
              <a:t>  2  Preach the word! Be ready in season and out of season. Convince, rebuke, exhort, with all longsuffering and teaching. </a:t>
            </a:r>
          </a:p>
          <a:p>
            <a:pPr algn="just"/>
            <a:r>
              <a:rPr lang="en-US" sz="2000" b="1" dirty="0">
                <a:solidFill>
                  <a:schemeClr val="bg1"/>
                </a:solidFill>
                <a:latin typeface="Calibri" panose="020F0502020204030204" pitchFamily="34" charset="0"/>
                <a:cs typeface="Calibri" panose="020F0502020204030204" pitchFamily="34" charset="0"/>
              </a:rPr>
              <a:t>  3  For </a:t>
            </a:r>
            <a:r>
              <a:rPr lang="en-US" sz="2000" b="1" dirty="0">
                <a:solidFill>
                  <a:srgbClr val="FFFF00"/>
                </a:solidFill>
                <a:latin typeface="Calibri" panose="020F0502020204030204" pitchFamily="34" charset="0"/>
                <a:cs typeface="Calibri" panose="020F0502020204030204" pitchFamily="34" charset="0"/>
              </a:rPr>
              <a:t>the time will come when they will not endure sound doctrine, </a:t>
            </a:r>
            <a:r>
              <a:rPr lang="en-US" sz="2000" b="1" dirty="0">
                <a:solidFill>
                  <a:schemeClr val="bg1"/>
                </a:solidFill>
                <a:latin typeface="Calibri" panose="020F0502020204030204" pitchFamily="34" charset="0"/>
                <a:cs typeface="Calibri" panose="020F0502020204030204" pitchFamily="34" charset="0"/>
              </a:rPr>
              <a:t>but according to their own desires, because they have itching ears, they will heap up for themselves teachers; </a:t>
            </a:r>
          </a:p>
          <a:p>
            <a:pPr algn="just"/>
            <a:r>
              <a:rPr lang="en-US" sz="2000" b="1" dirty="0">
                <a:solidFill>
                  <a:schemeClr val="bg1"/>
                </a:solidFill>
                <a:latin typeface="Calibri" panose="020F0502020204030204" pitchFamily="34" charset="0"/>
                <a:cs typeface="Calibri" panose="020F0502020204030204" pitchFamily="34" charset="0"/>
              </a:rPr>
              <a:t>  4  and </a:t>
            </a:r>
            <a:r>
              <a:rPr lang="en-US" sz="2000" b="1" dirty="0">
                <a:solidFill>
                  <a:srgbClr val="FFFF00"/>
                </a:solidFill>
                <a:latin typeface="Calibri" panose="020F0502020204030204" pitchFamily="34" charset="0"/>
                <a:cs typeface="Calibri" panose="020F0502020204030204" pitchFamily="34" charset="0"/>
              </a:rPr>
              <a:t>they will turn their ears away from the truth</a:t>
            </a:r>
            <a:r>
              <a:rPr lang="en-US" sz="2000" b="1" dirty="0">
                <a:solidFill>
                  <a:schemeClr val="bg1"/>
                </a:solidFill>
                <a:latin typeface="Calibri" panose="020F0502020204030204" pitchFamily="34" charset="0"/>
                <a:cs typeface="Calibri" panose="020F0502020204030204" pitchFamily="34" charset="0"/>
              </a:rPr>
              <a:t>, and be turned aside to fables.</a:t>
            </a:r>
          </a:p>
          <a:p>
            <a:pPr algn="just"/>
            <a:r>
              <a:rPr lang="en-US" sz="2000" b="1" dirty="0">
                <a:solidFill>
                  <a:schemeClr val="bg1"/>
                </a:solidFill>
                <a:latin typeface="Calibri" panose="020F0502020204030204" pitchFamily="34" charset="0"/>
                <a:cs typeface="Calibri" panose="020F0502020204030204" pitchFamily="34" charset="0"/>
              </a:rPr>
              <a:t>				2 Tim. 4:2-3</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2344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Truths About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Jesus promised to build it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He did, and the church is eternal</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Salvation found in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Men have changed the church</a:t>
            </a:r>
          </a:p>
        </p:txBody>
      </p:sp>
    </p:spTree>
    <p:extLst>
      <p:ext uri="{BB962C8B-B14F-4D97-AF65-F5344CB8AC3E}">
        <p14:creationId xmlns:p14="http://schemas.microsoft.com/office/powerpoint/2010/main" val="227846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5161934" y="554569"/>
            <a:ext cx="6479757" cy="5724644"/>
          </a:xfrm>
          <a:prstGeom prst="rect">
            <a:avLst/>
          </a:prstGeom>
          <a:noFill/>
          <a:ln w="38100">
            <a:solidFill>
              <a:schemeClr val="bg1"/>
            </a:solidFill>
          </a:ln>
        </p:spPr>
        <p:txBody>
          <a:bodyPr wrap="square" rtlCol="0">
            <a:spAutoFit/>
          </a:bodyPr>
          <a:lstStyle/>
          <a:p>
            <a:pPr algn="just"/>
            <a:endParaRPr lang="en-US" sz="2000" b="1" dirty="0">
              <a:solidFill>
                <a:schemeClr val="bg1"/>
              </a:solidFill>
              <a:latin typeface="Calibri" panose="020F0502020204030204" pitchFamily="34" charset="0"/>
              <a:cs typeface="Calibri" panose="020F0502020204030204" pitchFamily="34" charset="0"/>
            </a:endParaRPr>
          </a:p>
          <a:p>
            <a:pPr algn="ctr">
              <a:buClr>
                <a:schemeClr val="bg1"/>
              </a:buClr>
            </a:pPr>
            <a:r>
              <a:rPr lang="en-US" sz="2800" b="1" dirty="0">
                <a:solidFill>
                  <a:srgbClr val="FFFF00"/>
                </a:solidFill>
                <a:latin typeface="Calibri" panose="020F0502020204030204" pitchFamily="34" charset="0"/>
                <a:cs typeface="Calibri" panose="020F0502020204030204" pitchFamily="34" charset="0"/>
              </a:rPr>
              <a:t>Find the Church in the Same Way </a:t>
            </a:r>
          </a:p>
          <a:p>
            <a:pPr algn="ctr">
              <a:buClr>
                <a:schemeClr val="bg1"/>
              </a:buClr>
            </a:pPr>
            <a:r>
              <a:rPr lang="en-US" sz="2800" b="1" dirty="0">
                <a:solidFill>
                  <a:srgbClr val="FFFF00"/>
                </a:solidFill>
                <a:latin typeface="Calibri" panose="020F0502020204030204" pitchFamily="34" charset="0"/>
                <a:cs typeface="Calibri" panose="020F0502020204030204" pitchFamily="34" charset="0"/>
              </a:rPr>
              <a:t>You Find a Lost Child</a:t>
            </a:r>
          </a:p>
          <a:p>
            <a:pPr marL="342900" indent="-342900" algn="just">
              <a:buClr>
                <a:schemeClr val="bg1"/>
              </a:buClr>
              <a:buFont typeface="Arial" panose="020B0604020202020204" pitchFamily="34" charset="0"/>
              <a:buChar char="•"/>
            </a:pPr>
            <a:endParaRPr lang="en-US" sz="3200" b="1" dirty="0">
              <a:solidFill>
                <a:schemeClr val="bg1"/>
              </a:solidFill>
              <a:latin typeface="Calibri" panose="020F0502020204030204" pitchFamily="34" charset="0"/>
              <a:cs typeface="Calibri" panose="020F0502020204030204" pitchFamily="34" charset="0"/>
            </a:endParaRP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Bible describes the church Jesus built</a:t>
            </a: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Use that description to find the church</a:t>
            </a: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Organization of the church</a:t>
            </a: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Worship of the church</a:t>
            </a: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Description (names) of the church</a:t>
            </a: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Authority in the church</a:t>
            </a:r>
          </a:p>
          <a:p>
            <a:pPr marL="5715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Plan of Salvation to the church</a:t>
            </a: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3" y="1613474"/>
            <a:ext cx="4581833" cy="2790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Truths About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Jesus promised to build it</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He did, and the church is eternal</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Salvation found in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Men have changed the church</a:t>
            </a:r>
          </a:p>
          <a:p>
            <a:pPr marL="285750" indent="-285750">
              <a:spcAft>
                <a:spcPts val="6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Identifying that church</a:t>
            </a:r>
          </a:p>
        </p:txBody>
      </p:sp>
    </p:spTree>
    <p:extLst>
      <p:ext uri="{BB962C8B-B14F-4D97-AF65-F5344CB8AC3E}">
        <p14:creationId xmlns:p14="http://schemas.microsoft.com/office/powerpoint/2010/main" val="58094369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245</Words>
  <Application>Microsoft Office PowerPoint</Application>
  <PresentationFormat>Widescreen</PresentationFormat>
  <Paragraphs>111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Five Truths About the Church</vt:lpstr>
      <vt:lpstr>Text—Matt. 16:13-19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Entering the Church He Built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320</cp:revision>
  <cp:lastPrinted>2019-08-18T11:21:00Z</cp:lastPrinted>
  <dcterms:modified xsi:type="dcterms:W3CDTF">2019-08-19T15:07:11Z</dcterms:modified>
</cp:coreProperties>
</file>