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1" r:id="rId3"/>
    <p:sldId id="264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6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000C"/>
    <a:srgbClr val="1C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64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C21E69-155E-4420-9668-18312C5799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783EC-4913-4711-B789-48100AC1F4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4967D-FE45-466B-AA01-0392197E9EBA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BB647-66ED-41B8-96AA-6372BAF022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A2858-A806-40E6-A999-C51FAAE58A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6511D-CAC6-4BB1-8038-41872F93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77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3EDB-C7CC-4DD0-AFFC-815FCC093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3BCC-4FF1-4B85-A05D-AF41A92A1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2BB56-CADF-4F98-A1CD-9C5A9587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3B70C-70CA-40F5-9B9E-FAD366FF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1A186-EB8F-400A-AAC0-4E8D028B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reenshot of text&#10;&#10;Description automatically generated">
            <a:extLst>
              <a:ext uri="{FF2B5EF4-FFF2-40B4-BE49-F238E27FC236}">
                <a16:creationId xmlns:a16="http://schemas.microsoft.com/office/drawing/2014/main" id="{8705E206-DBD4-4F2F-B337-9F721732D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9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63F5-A0E8-4510-AA89-161A015A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EC75EC-20B1-4320-AA4F-CC794C21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27A72-0AE4-412E-A965-9476599D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CBA55-04F6-4445-B415-682A628F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9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AB098-5E68-4DAE-BE1F-10410E31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7B715-6BE3-46BE-BB5A-766CD93E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B4229-FE3C-4F20-8075-D8F7D2D9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0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1516-1D5E-4315-A05C-32007E7D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DD3C0-D006-4337-BA43-BAD12D98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C5CFF-22E7-4430-ABC5-09C27238C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5B982-0724-4369-B234-6CA08BA6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8EAE0-7788-476D-9DCB-2CE199FE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7D8CB-A792-43B1-AA09-32F839C8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8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3645-B92E-4CEB-911D-C1329D13B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52E323-8E48-4547-A9B2-98C51C6A3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9C839-8F14-4152-8D91-1494BFAE7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BD92F-58C3-4CCB-B99B-04918573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0AD30-93A8-4F98-81EF-F312B458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CBB71-51A9-47D3-B7D5-4B55E766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0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417F-06C9-481B-9A49-A94D5044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6C34C-7B1F-424D-BFD1-1BF07121A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6B42B-EC69-48CE-9BF5-FA204277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57793-63C5-4221-AB75-3E0AE028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3CABE-8784-45C9-854F-A8ED5210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5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5BEBB5-011D-4304-82F5-3A2FBD74B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58AD9-64C9-4E87-8CC0-03B5B9E5A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94262-D3D7-4D91-A829-03CE889F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8B943-2742-434E-933F-5C32726D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12BBB-7496-443D-A0F4-6870FBF6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5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CB7074-5CB5-4FC8-A27D-F637005EB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9"/>
          <a:stretch/>
        </p:blipFill>
        <p:spPr>
          <a:xfrm>
            <a:off x="0" y="1321422"/>
            <a:ext cx="12192000" cy="55365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9BB3-0AFA-4929-ADCF-53A6CAC2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1321423"/>
            <a:ext cx="11749756" cy="4351338"/>
          </a:xfrm>
        </p:spPr>
        <p:txBody>
          <a:bodyPr/>
          <a:lstStyle>
            <a:lvl1pPr>
              <a:defRPr b="1">
                <a:solidFill>
                  <a:srgbClr val="1C305C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1C305C"/>
                </a:solidFill>
              </a:defRPr>
            </a:lvl2pPr>
            <a:lvl3pPr>
              <a:defRPr b="1">
                <a:solidFill>
                  <a:srgbClr val="1C305C"/>
                </a:solidFill>
              </a:defRPr>
            </a:lvl3pPr>
            <a:lvl4pPr>
              <a:defRPr b="1">
                <a:solidFill>
                  <a:srgbClr val="1C305C"/>
                </a:solidFill>
              </a:defRPr>
            </a:lvl4pPr>
            <a:lvl5pPr>
              <a:defRPr b="1">
                <a:solidFill>
                  <a:srgbClr val="1C3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473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08B107-8D42-4958-A5B5-D959F2F0E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9BB3-0AFA-4929-ADCF-53A6CAC2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1321423"/>
            <a:ext cx="11749756" cy="4351338"/>
          </a:xfrm>
        </p:spPr>
        <p:txBody>
          <a:bodyPr/>
          <a:lstStyle>
            <a:lvl1pPr>
              <a:defRPr b="1">
                <a:solidFill>
                  <a:srgbClr val="1C305C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1C305C"/>
                </a:solidFill>
              </a:defRPr>
            </a:lvl2pPr>
            <a:lvl3pPr>
              <a:defRPr b="1">
                <a:solidFill>
                  <a:srgbClr val="1C305C"/>
                </a:solidFill>
              </a:defRPr>
            </a:lvl3pPr>
            <a:lvl4pPr>
              <a:defRPr b="1">
                <a:solidFill>
                  <a:srgbClr val="1C305C"/>
                </a:solidFill>
              </a:defRPr>
            </a:lvl4pPr>
            <a:lvl5pPr>
              <a:defRPr b="1">
                <a:solidFill>
                  <a:srgbClr val="1C3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88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8D4737-838C-4D91-9C9C-A899CEB98A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9BB3-0AFA-4929-ADCF-53A6CAC2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1321423"/>
            <a:ext cx="11749756" cy="4351338"/>
          </a:xfrm>
        </p:spPr>
        <p:txBody>
          <a:bodyPr/>
          <a:lstStyle>
            <a:lvl1pPr>
              <a:defRPr b="1">
                <a:solidFill>
                  <a:srgbClr val="1C305C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1C305C"/>
                </a:solidFill>
              </a:defRPr>
            </a:lvl2pPr>
            <a:lvl3pPr>
              <a:defRPr b="1">
                <a:solidFill>
                  <a:srgbClr val="1C305C"/>
                </a:solidFill>
              </a:defRPr>
            </a:lvl3pPr>
            <a:lvl4pPr>
              <a:defRPr b="1">
                <a:solidFill>
                  <a:srgbClr val="1C305C"/>
                </a:solidFill>
              </a:defRPr>
            </a:lvl4pPr>
            <a:lvl5pPr>
              <a:defRPr b="1">
                <a:solidFill>
                  <a:srgbClr val="1C3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954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9AF4ED-03DF-4AA5-BB5E-EE0DD9245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9BB3-0AFA-4929-ADCF-53A6CAC2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1321423"/>
            <a:ext cx="11749756" cy="4351338"/>
          </a:xfrm>
        </p:spPr>
        <p:txBody>
          <a:bodyPr/>
          <a:lstStyle>
            <a:lvl1pPr>
              <a:defRPr b="1">
                <a:solidFill>
                  <a:srgbClr val="1C305C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1C305C"/>
                </a:solidFill>
              </a:defRPr>
            </a:lvl2pPr>
            <a:lvl3pPr>
              <a:defRPr b="1">
                <a:solidFill>
                  <a:srgbClr val="1C305C"/>
                </a:solidFill>
              </a:defRPr>
            </a:lvl3pPr>
            <a:lvl4pPr>
              <a:defRPr b="1">
                <a:solidFill>
                  <a:srgbClr val="1C305C"/>
                </a:solidFill>
              </a:defRPr>
            </a:lvl4pPr>
            <a:lvl5pPr>
              <a:defRPr b="1">
                <a:solidFill>
                  <a:srgbClr val="1C3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1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some water&#10;&#10;Description automatically generated">
            <a:extLst>
              <a:ext uri="{FF2B5EF4-FFF2-40B4-BE49-F238E27FC236}">
                <a16:creationId xmlns:a16="http://schemas.microsoft.com/office/drawing/2014/main" id="{CBF02246-F488-434F-9FD9-113438513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9BB3-0AFA-4929-ADCF-53A6CAC2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1321422"/>
            <a:ext cx="11749756" cy="5536577"/>
          </a:xfrm>
        </p:spPr>
        <p:txBody>
          <a:bodyPr/>
          <a:lstStyle>
            <a:lvl1pPr>
              <a:defRPr b="1">
                <a:solidFill>
                  <a:srgbClr val="1C305C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1C305C"/>
                </a:solidFill>
              </a:defRPr>
            </a:lvl2pPr>
            <a:lvl3pPr>
              <a:defRPr b="1">
                <a:solidFill>
                  <a:srgbClr val="1C305C"/>
                </a:solidFill>
              </a:defRPr>
            </a:lvl3pPr>
            <a:lvl4pPr>
              <a:defRPr b="1">
                <a:solidFill>
                  <a:srgbClr val="1C305C"/>
                </a:solidFill>
              </a:defRPr>
            </a:lvl4pPr>
            <a:lvl5pPr>
              <a:defRPr b="1">
                <a:solidFill>
                  <a:srgbClr val="1C3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28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C7C0-2E05-4590-A7EE-7D14DDEB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0F049-B2DB-4FE5-B92D-4753BEA62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B06DC-57B4-40BF-B0AD-598DD97C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BEED2-82C8-4F78-A2F5-EBEB061A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0D452-3CCF-4B9C-947D-CA6F95BB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9DB9-7FFC-42D5-8C57-455CC84F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7EC41-B8C5-4BC2-B4C9-7A11DC951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24C85-636D-416B-8CD5-656B96186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EA314-B88C-4F97-A043-4EE7DFAC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9BD40-1216-4480-AE4A-86869002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8C411-AA78-47EF-9F67-1C7453DB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5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7F9B-4B3F-4B36-BA79-7E0CFCF2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A3C03-A815-4C6D-94A9-E9E25776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B309D-7759-4706-9882-98DC063FA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3DB88-9B53-4AEB-A1E0-2EAB1506B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200EE-CE31-4761-879F-D6D13EB43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BE3BDA-7F85-4764-8916-D9471744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70551E-A066-4908-AB6E-8839E622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4A289-0491-45A5-9CC0-0456E06B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8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7945A-A4EE-4D85-A903-2701598F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9A9E5-E373-4427-B7D6-543D3BDD3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025A7-9502-4F20-8770-293C05EAD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53CEE-CF67-4019-944E-B61715ABC87A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6661D-C35A-43A6-9B30-DC802FFE5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0123D-F6A0-4C86-B448-66B2EB416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6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3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112CE1A6-CF32-4E9D-BB9F-D3DA27C27C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4" t="65950" r="40000" b="26451"/>
          <a:stretch/>
        </p:blipFill>
        <p:spPr>
          <a:xfrm>
            <a:off x="6007510" y="4522839"/>
            <a:ext cx="1307690" cy="52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3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3" y="2095929"/>
            <a:ext cx="11862963" cy="3597380"/>
          </a:xfrm>
        </p:spPr>
        <p:txBody>
          <a:bodyPr>
            <a:normAutofit/>
          </a:bodyPr>
          <a:lstStyle/>
          <a:p>
            <a:r>
              <a:rPr lang="en-US" dirty="0"/>
              <a:t>Have fun together as a family</a:t>
            </a:r>
          </a:p>
          <a:p>
            <a:pPr lvl="1"/>
            <a:r>
              <a:rPr lang="en-US" sz="2800" dirty="0"/>
              <a:t>Play games, be silly, have adventures</a:t>
            </a:r>
          </a:p>
          <a:p>
            <a:pPr lvl="1"/>
            <a:r>
              <a:rPr lang="en-US" sz="2800" dirty="0"/>
              <a:t>Make your family time a priority</a:t>
            </a:r>
          </a:p>
          <a:p>
            <a:r>
              <a:rPr lang="en-US" dirty="0"/>
              <a:t>Make your home a fun place to be and enjoyable place to invite friends</a:t>
            </a:r>
          </a:p>
          <a:p>
            <a:pPr lvl="1"/>
            <a:r>
              <a:rPr lang="en-US" sz="2800" dirty="0"/>
              <a:t>Encourage good friendships</a:t>
            </a:r>
          </a:p>
          <a:p>
            <a:pPr lvl="1"/>
            <a:r>
              <a:rPr lang="en-US" sz="2800" dirty="0"/>
              <a:t>Encourage good friendships with peers and select adults in the church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E607BC-C650-442C-A4E9-2FB733E55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7" b="71685"/>
          <a:stretch/>
        </p:blipFill>
        <p:spPr>
          <a:xfrm>
            <a:off x="0" y="1263720"/>
            <a:ext cx="12192000" cy="6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23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DF5AE-6FAB-4CA4-9F63-34377124A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“Pray without ceasing” (1 Thess. 5:17)</a:t>
            </a:r>
          </a:p>
          <a:p>
            <a:pPr marL="0" indent="0" algn="ctr">
              <a:buNone/>
            </a:pPr>
            <a:r>
              <a:rPr lang="en-US" i="1" dirty="0"/>
              <a:t>“Continue earnestly in prayer, being vigilant in it with thanksgiving” (Col. 4:2)</a:t>
            </a:r>
          </a:p>
          <a:p>
            <a:pPr marL="0" indent="0" algn="ctr">
              <a:buNone/>
            </a:pPr>
            <a:r>
              <a:rPr lang="en-US" i="1" dirty="0"/>
              <a:t>“Continuing steadfastly in prayer” (Rom. 12:12)</a:t>
            </a:r>
          </a:p>
          <a:p>
            <a:pPr marL="0" indent="0" algn="ctr">
              <a:buNone/>
            </a:pPr>
            <a:r>
              <a:rPr lang="en-US" i="1" dirty="0"/>
              <a:t>“Praying always with all prayer and supplication in the Spirit” (Eph. 6:18)</a:t>
            </a:r>
          </a:p>
          <a:p>
            <a:pPr marL="0" indent="0" algn="ctr">
              <a:buNone/>
            </a:pPr>
            <a:r>
              <a:rPr lang="en-US" i="1" dirty="0"/>
              <a:t>“If any of you lacks wisdom, let him ask of God, who gives to all liberally and without reproach, and it will be given to him” (Jas. 1:5)</a:t>
            </a:r>
          </a:p>
          <a:p>
            <a:pPr marL="0" indent="0" algn="ctr">
              <a:buNone/>
            </a:pPr>
            <a:r>
              <a:rPr lang="en-US" i="1" dirty="0"/>
              <a:t>“You do not have because you do not ask” (Jas. 4:2)</a:t>
            </a:r>
          </a:p>
          <a:p>
            <a:pPr marL="0" indent="0" algn="ctr">
              <a:buNone/>
            </a:pPr>
            <a:r>
              <a:rPr lang="en-US" i="1" dirty="0"/>
              <a:t>“I thank my God upon every remembrance of you, always in every prayer of mine making request for you all with joy” (Phil. 1:3-4)</a:t>
            </a:r>
          </a:p>
        </p:txBody>
      </p:sp>
    </p:spTree>
    <p:extLst>
      <p:ext uri="{BB962C8B-B14F-4D97-AF65-F5344CB8AC3E}">
        <p14:creationId xmlns:p14="http://schemas.microsoft.com/office/powerpoint/2010/main" val="10860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F08B2-E707-4988-9F84-3B73BF6DB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Pray before ever becoming a parent</a:t>
            </a:r>
            <a:endParaRPr lang="en-US" sz="4000" dirty="0"/>
          </a:p>
          <a:p>
            <a:r>
              <a:rPr lang="en-US" dirty="0"/>
              <a:t>Pray before the birth of your children</a:t>
            </a:r>
            <a:endParaRPr lang="en-US" sz="4000" dirty="0"/>
          </a:p>
          <a:p>
            <a:r>
              <a:rPr lang="en-US" dirty="0"/>
              <a:t>Pray for your children every day</a:t>
            </a:r>
            <a:endParaRPr lang="en-US" sz="4000" dirty="0"/>
          </a:p>
          <a:p>
            <a:r>
              <a:rPr lang="en-US" dirty="0"/>
              <a:t>Pray with your children every day </a:t>
            </a:r>
            <a:endParaRPr lang="en-US" sz="4000" dirty="0"/>
          </a:p>
          <a:p>
            <a:r>
              <a:rPr lang="en-US" dirty="0"/>
              <a:t>Pray for them in their presence</a:t>
            </a:r>
            <a:endParaRPr lang="en-US" sz="4000" dirty="0"/>
          </a:p>
          <a:p>
            <a:r>
              <a:rPr lang="en-US" dirty="0"/>
              <a:t>Do not use prayer as a weapon or a time to preach a sermon</a:t>
            </a:r>
            <a:endParaRPr lang="en-US" sz="4000" dirty="0"/>
          </a:p>
          <a:p>
            <a:r>
              <a:rPr lang="en-US" dirty="0"/>
              <a:t>Be thankful for them in your prayers, be genuine</a:t>
            </a:r>
            <a:endParaRPr lang="en-US" sz="4000" dirty="0"/>
          </a:p>
          <a:p>
            <a:r>
              <a:rPr lang="en-US" dirty="0"/>
              <a:t>Pray for patience!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7851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Believe Jesus is God’s Son – Acts 16:31</a:t>
            </a:r>
          </a:p>
          <a:p>
            <a:r>
              <a:rPr lang="en-US" sz="3600" dirty="0"/>
              <a:t>Repent of your sins and turn to God – Acts 3:19</a:t>
            </a:r>
          </a:p>
          <a:p>
            <a:r>
              <a:rPr lang="en-US" sz="3600" dirty="0"/>
              <a:t>Confess your faith in Jesus Christ – Acts 8:36-38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>
                <a:effectLst>
                  <a:glow rad="50800">
                    <a:schemeClr val="bg1"/>
                  </a:glow>
                </a:effectLst>
              </a:rPr>
              <a:t>Be immersed into Christ – Acts 22:16</a:t>
            </a:r>
          </a:p>
          <a:p>
            <a:pPr lvl="1"/>
            <a:r>
              <a:rPr lang="en-US" sz="3200" dirty="0">
                <a:effectLst>
                  <a:glow rad="50800">
                    <a:schemeClr val="bg1"/>
                  </a:glow>
                </a:effectLst>
              </a:rPr>
              <a:t>God will forgive all of your sins at that moment – Acts 2:38</a:t>
            </a:r>
          </a:p>
          <a:p>
            <a:pPr lvl="1"/>
            <a:r>
              <a:rPr lang="en-US" sz="3200" dirty="0">
                <a:effectLst>
                  <a:glow rad="50800">
                    <a:schemeClr val="bg1"/>
                  </a:glow>
                </a:effectLst>
              </a:rPr>
              <a:t>God Himself will add you to His church – Acts 2:47</a:t>
            </a:r>
          </a:p>
          <a:p>
            <a:pPr lvl="1"/>
            <a:r>
              <a:rPr lang="en-US" sz="3200" dirty="0">
                <a:effectLst>
                  <a:glow rad="50800">
                    <a:schemeClr val="bg1"/>
                  </a:glow>
                </a:effectLst>
              </a:rPr>
              <a:t>God will register you in heaven – Hebrews 12:23</a:t>
            </a:r>
          </a:p>
          <a:p>
            <a:r>
              <a:rPr lang="en-US" sz="3600" dirty="0">
                <a:effectLst>
                  <a:glow rad="50800">
                    <a:schemeClr val="bg1"/>
                  </a:glow>
                </a:effectLst>
              </a:rPr>
              <a:t>Faithfully obey your Father in heaven – Matthew 7:21-23</a:t>
            </a:r>
          </a:p>
        </p:txBody>
      </p:sp>
    </p:spTree>
    <p:extLst>
      <p:ext uri="{BB962C8B-B14F-4D97-AF65-F5344CB8AC3E}">
        <p14:creationId xmlns:p14="http://schemas.microsoft.com/office/powerpoint/2010/main" val="20435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C53C64-E583-4B4A-8586-34205C886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87"/>
          <a:stretch/>
        </p:blipFill>
        <p:spPr>
          <a:xfrm>
            <a:off x="0" y="1526874"/>
            <a:ext cx="12192000" cy="1242204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99D985-A53F-4FD9-87D3-58D211390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87"/>
          <a:stretch/>
        </p:blipFill>
        <p:spPr>
          <a:xfrm>
            <a:off x="0" y="160218"/>
            <a:ext cx="12192000" cy="1242204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5970DD-7C18-43CC-85C8-00B66382F2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87"/>
          <a:stretch/>
        </p:blipFill>
        <p:spPr>
          <a:xfrm>
            <a:off x="0" y="2898474"/>
            <a:ext cx="12192000" cy="124220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696B1D-2F3B-46DD-AFC5-5A8B8D2700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87"/>
          <a:stretch/>
        </p:blipFill>
        <p:spPr>
          <a:xfrm>
            <a:off x="0" y="4270075"/>
            <a:ext cx="12192000" cy="12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2075381"/>
            <a:ext cx="11749756" cy="359738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500"/>
              </a:spcAft>
              <a:buNone/>
            </a:pPr>
            <a:r>
              <a:rPr lang="en-US" i="1" dirty="0"/>
              <a:t>“Husbands, love your wives,</a:t>
            </a:r>
            <a:br>
              <a:rPr lang="en-US" i="1" dirty="0"/>
            </a:br>
            <a:r>
              <a:rPr lang="en-US" i="1" dirty="0"/>
              <a:t>just as Christ also loved the church and gave Himself for her” (Eph. 5:25)</a:t>
            </a:r>
          </a:p>
          <a:p>
            <a:pPr marL="0" indent="0" algn="ctr">
              <a:spcAft>
                <a:spcPts val="1500"/>
              </a:spcAft>
              <a:buNone/>
            </a:pPr>
            <a:r>
              <a:rPr lang="en-US" i="1" dirty="0"/>
              <a:t>“Admonish the young women to love their husbands, to love their children…” (Tit. 2:4)</a:t>
            </a:r>
          </a:p>
          <a:p>
            <a:pPr marL="0" indent="0" algn="ctr">
              <a:spcAft>
                <a:spcPts val="1500"/>
              </a:spcAft>
              <a:buNone/>
            </a:pPr>
            <a:r>
              <a:rPr lang="en-US" i="1" dirty="0"/>
              <a:t>“Let us love one another, for love is of God; and everyone who loves is born of God and knows God…If God so loved us, we also ought to love one another”</a:t>
            </a:r>
            <a:br>
              <a:rPr lang="en-US" i="1" dirty="0"/>
            </a:br>
            <a:r>
              <a:rPr lang="en-US" i="1" dirty="0"/>
              <a:t>(1 John 4:7, 11)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75AF3F-4C58-41CB-BD1C-A028A75D0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7" b="71236"/>
          <a:stretch/>
        </p:blipFill>
        <p:spPr>
          <a:xfrm>
            <a:off x="0" y="1263721"/>
            <a:ext cx="12192000" cy="7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2075381"/>
            <a:ext cx="11749756" cy="3597380"/>
          </a:xfrm>
        </p:spPr>
        <p:txBody>
          <a:bodyPr>
            <a:normAutofit/>
          </a:bodyPr>
          <a:lstStyle/>
          <a:p>
            <a:r>
              <a:rPr lang="en-US" dirty="0"/>
              <a:t>Love your children unconditionally</a:t>
            </a:r>
            <a:endParaRPr lang="en-US" sz="4000" dirty="0"/>
          </a:p>
          <a:p>
            <a:r>
              <a:rPr lang="en-US" dirty="0"/>
              <a:t>Let your children know that you love them unconditionally &amp; the extent of it</a:t>
            </a:r>
            <a:endParaRPr lang="en-US" sz="4000" dirty="0"/>
          </a:p>
          <a:p>
            <a:r>
              <a:rPr lang="en-US" dirty="0"/>
              <a:t>Tell your children every day that you love them</a:t>
            </a:r>
            <a:endParaRPr lang="en-US" sz="4000" dirty="0"/>
          </a:p>
          <a:p>
            <a:r>
              <a:rPr lang="en-US" dirty="0"/>
              <a:t>Show your children every day that you love them</a:t>
            </a:r>
            <a:endParaRPr lang="en-US" sz="40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75AF3F-4C58-41CB-BD1C-A028A75D0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7" b="71236"/>
          <a:stretch/>
        </p:blipFill>
        <p:spPr>
          <a:xfrm>
            <a:off x="0" y="1263721"/>
            <a:ext cx="12192000" cy="7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2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2075381"/>
            <a:ext cx="11749756" cy="35973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“Let each one of you in particular so love his own wife as himself, and let the wife see that she respects her husband” (Eph. 5:33)</a:t>
            </a:r>
          </a:p>
          <a:p>
            <a:pPr marL="0" indent="0" algn="ctr">
              <a:buNone/>
            </a:pPr>
            <a:r>
              <a:rPr lang="en-US" i="1" dirty="0"/>
              <a:t>“Husbands, likewise, dwell with them with understanding, giving honor to the wife” (1 Pet. 3:7)</a:t>
            </a:r>
          </a:p>
          <a:p>
            <a:pPr marL="0" indent="0" algn="ctr">
              <a:buNone/>
            </a:pPr>
            <a:r>
              <a:rPr lang="en-US" i="1" dirty="0"/>
              <a:t>“Be kindly affectionate to one another with brotherly love, in honor giving preference to one another” (Rom. 12:10)</a:t>
            </a:r>
          </a:p>
          <a:p>
            <a:pPr marL="0" indent="0" algn="ctr">
              <a:buNone/>
            </a:pPr>
            <a:r>
              <a:rPr lang="en-US" i="1" dirty="0"/>
              <a:t>“And just as you want men to do to you, you also do to them likewise”</a:t>
            </a:r>
            <a:br>
              <a:rPr lang="en-US" i="1" dirty="0"/>
            </a:br>
            <a:r>
              <a:rPr lang="en-US" i="1" dirty="0"/>
              <a:t>(Luke 6:31)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10491E-4684-44D1-B4A7-7371B398AA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7" b="71685"/>
          <a:stretch/>
        </p:blipFill>
        <p:spPr>
          <a:xfrm>
            <a:off x="0" y="1263721"/>
            <a:ext cx="12192000" cy="6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06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3" y="2095929"/>
            <a:ext cx="11862963" cy="3597380"/>
          </a:xfrm>
        </p:spPr>
        <p:txBody>
          <a:bodyPr>
            <a:normAutofit/>
          </a:bodyPr>
          <a:lstStyle/>
          <a:p>
            <a:r>
              <a:rPr lang="en-US" dirty="0"/>
              <a:t>Respect your children (Col. 3:21)</a:t>
            </a:r>
            <a:endParaRPr lang="en-US" sz="4000" dirty="0"/>
          </a:p>
          <a:p>
            <a:r>
              <a:rPr lang="en-US" dirty="0"/>
              <a:t>Teach them to respect you…always (Eph. 6:2-3)</a:t>
            </a:r>
            <a:endParaRPr lang="en-US" sz="4000" dirty="0"/>
          </a:p>
          <a:p>
            <a:r>
              <a:rPr lang="en-US" dirty="0"/>
              <a:t>Teach them to respect everyone in the home…always (Matt. 7:12)</a:t>
            </a:r>
            <a:endParaRPr lang="en-US" sz="4000" dirty="0"/>
          </a:p>
          <a:p>
            <a:r>
              <a:rPr lang="en-US" dirty="0"/>
              <a:t>Teach them to be respectful of those in authority (Rom. 13:1-7; 1 Th. 2:13-14)</a:t>
            </a:r>
            <a:endParaRPr lang="en-US" sz="4000" dirty="0"/>
          </a:p>
          <a:p>
            <a:r>
              <a:rPr lang="en-US" dirty="0"/>
              <a:t>Teach them to be respectful of all people (1 Thess. 5:14; 1 Pet. 2:17)</a:t>
            </a:r>
            <a:endParaRPr lang="en-US" sz="4000" dirty="0"/>
          </a:p>
          <a:p>
            <a:r>
              <a:rPr lang="en-US" dirty="0"/>
              <a:t>Teach them by word and by example (Col. 3:17; Acts 1:1)</a:t>
            </a:r>
            <a:endParaRPr lang="en-US" sz="4000" dirty="0"/>
          </a:p>
          <a:p>
            <a:r>
              <a:rPr lang="en-US" dirty="0"/>
              <a:t>DO NOT tolerate disrespect in the home</a:t>
            </a:r>
            <a:endParaRPr lang="en-US" sz="96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79763A-CC38-4248-A1C5-3D7F24133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7" b="71685"/>
          <a:stretch/>
        </p:blipFill>
        <p:spPr>
          <a:xfrm>
            <a:off x="0" y="1263721"/>
            <a:ext cx="12192000" cy="6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72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2075381"/>
            <a:ext cx="11749756" cy="35973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i="1" dirty="0"/>
              <a:t>“You ought rather to forgive and comfort him,</a:t>
            </a:r>
            <a:br>
              <a:rPr lang="en-US" i="1" dirty="0"/>
            </a:br>
            <a:r>
              <a:rPr lang="en-US" i="1" dirty="0"/>
              <a:t>lest perhaps such a one be swallowed up with too much sorrow.</a:t>
            </a:r>
            <a:br>
              <a:rPr lang="en-US" i="1" dirty="0"/>
            </a:br>
            <a:r>
              <a:rPr lang="en-US" i="1" dirty="0"/>
              <a:t>Therefore I urge you to reaffirm your love to him” (2 Cor. 2:7-8)</a:t>
            </a:r>
          </a:p>
          <a:p>
            <a:pPr marL="0" indent="0" algn="ctr">
              <a:buNone/>
            </a:pPr>
            <a:r>
              <a:rPr lang="en-US" i="1" dirty="0"/>
              <a:t>“Rejoice. Aim for restoration, comfort one another,</a:t>
            </a:r>
            <a:br>
              <a:rPr lang="en-US" i="1" dirty="0"/>
            </a:br>
            <a:r>
              <a:rPr lang="en-US" i="1" dirty="0"/>
              <a:t>agree with one another, live in peace” (2 Cor. 13:11, ESV)</a:t>
            </a:r>
          </a:p>
          <a:p>
            <a:pPr marL="0" indent="0" algn="ctr">
              <a:buNone/>
            </a:pPr>
            <a:r>
              <a:rPr lang="en-US" i="1" dirty="0"/>
              <a:t>“Comfort one another” (1 Thess. 4:18)</a:t>
            </a:r>
          </a:p>
          <a:p>
            <a:pPr marL="0" indent="0" algn="ctr">
              <a:buNone/>
            </a:pPr>
            <a:r>
              <a:rPr lang="en-US" i="1" dirty="0"/>
              <a:t>“Encourage one another and build up one another” (1 Thess. 5:11)</a:t>
            </a:r>
          </a:p>
          <a:p>
            <a:pPr marL="0" indent="0" algn="ctr">
              <a:buNone/>
            </a:pPr>
            <a:r>
              <a:rPr lang="en-US" i="1" dirty="0"/>
              <a:t>“Exhort one another daily, while it is called ‘Today’” (Heb. 3:13)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592462-5830-4293-A1E2-236FBD44D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7" b="71685"/>
          <a:stretch/>
        </p:blipFill>
        <p:spPr>
          <a:xfrm>
            <a:off x="0" y="1263720"/>
            <a:ext cx="12192000" cy="67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69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3" y="2095929"/>
            <a:ext cx="11862963" cy="35973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Build up and edify your children</a:t>
            </a:r>
            <a:endParaRPr lang="en-US" sz="4000" dirty="0"/>
          </a:p>
          <a:p>
            <a:r>
              <a:rPr lang="en-US" dirty="0"/>
              <a:t>Praise your children often (genuinely)</a:t>
            </a:r>
            <a:endParaRPr lang="en-US" sz="4000" dirty="0"/>
          </a:p>
          <a:p>
            <a:pPr lvl="1"/>
            <a:r>
              <a:rPr lang="en-US" dirty="0"/>
              <a:t>When they do well…When they do right…When they obey…</a:t>
            </a:r>
            <a:endParaRPr lang="en-US" sz="3400" dirty="0"/>
          </a:p>
          <a:p>
            <a:pPr lvl="1"/>
            <a:r>
              <a:rPr lang="en-US" dirty="0"/>
              <a:t>When they make good choices…When they show improvement….</a:t>
            </a:r>
            <a:endParaRPr lang="en-US" sz="3400" dirty="0"/>
          </a:p>
          <a:p>
            <a:pPr lvl="1"/>
            <a:r>
              <a:rPr lang="en-US" dirty="0"/>
              <a:t>Even in little things, when appropriate </a:t>
            </a:r>
            <a:endParaRPr lang="en-US" sz="3400" dirty="0"/>
          </a:p>
          <a:p>
            <a:r>
              <a:rPr lang="en-US" dirty="0"/>
              <a:t>Seek to catch them doing right, rather than seeking to catch doing wrong</a:t>
            </a:r>
            <a:endParaRPr lang="en-US" sz="4000" dirty="0"/>
          </a:p>
          <a:p>
            <a:r>
              <a:rPr lang="en-US" dirty="0"/>
              <a:t>Favor praise in your home more than criticism</a:t>
            </a:r>
          </a:p>
          <a:p>
            <a:r>
              <a:rPr lang="en-US" dirty="0"/>
              <a:t>Children will rise to the expectations set for them!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3D52DF-04B7-4EB1-942A-3040E8C3D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7" b="71685"/>
          <a:stretch/>
        </p:blipFill>
        <p:spPr>
          <a:xfrm>
            <a:off x="0" y="1263720"/>
            <a:ext cx="12192000" cy="67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03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2075381"/>
            <a:ext cx="11749756" cy="359738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i="1" dirty="0"/>
              <a:t>“A joyful heart makes a cheerful face” (Prov. 15:13)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en-US" i="1" dirty="0"/>
              <a:t>“A joyful heart is good medicine” (Prov. 17:22)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en-US" i="1" dirty="0"/>
              <a:t>“Rejoice with the wife of your youth” (Prov. 5:18b)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en-US" i="1" dirty="0"/>
              <a:t>“Rejoice, O young man, in your youth,</a:t>
            </a:r>
            <a:br>
              <a:rPr lang="en-US" i="1" dirty="0"/>
            </a:br>
            <a:r>
              <a:rPr lang="en-US" i="1" dirty="0"/>
              <a:t>And let your heart cheer you in the days of your youth” (</a:t>
            </a:r>
            <a:r>
              <a:rPr lang="en-US" i="1" dirty="0" err="1"/>
              <a:t>Ecc</a:t>
            </a:r>
            <a:r>
              <a:rPr lang="en-US" i="1" dirty="0"/>
              <a:t>. 11:9)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en-US" i="1" dirty="0"/>
              <a:t>“Rejoice in the Lord always. Again I will say, rejoice!” (Phil. 4:4)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DEBA8B-9E25-48D2-BF70-AF9266E1F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7" b="71685"/>
          <a:stretch/>
        </p:blipFill>
        <p:spPr>
          <a:xfrm>
            <a:off x="0" y="1263720"/>
            <a:ext cx="12192000" cy="6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36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698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35</cp:revision>
  <dcterms:created xsi:type="dcterms:W3CDTF">2019-07-20T13:39:40Z</dcterms:created>
  <dcterms:modified xsi:type="dcterms:W3CDTF">2019-08-04T21:25:30Z</dcterms:modified>
</cp:coreProperties>
</file>