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1440" r:id="rId2"/>
    <p:sldId id="1872" r:id="rId3"/>
    <p:sldId id="2136" r:id="rId4"/>
    <p:sldId id="2099" r:id="rId5"/>
    <p:sldId id="2107" r:id="rId6"/>
    <p:sldId id="2100" r:id="rId7"/>
    <p:sldId id="2138" r:id="rId8"/>
    <p:sldId id="2105" r:id="rId9"/>
    <p:sldId id="2117" r:id="rId10"/>
    <p:sldId id="2141" r:id="rId11"/>
    <p:sldId id="2108" r:id="rId12"/>
    <p:sldId id="2145" r:id="rId13"/>
    <p:sldId id="2111" r:id="rId14"/>
    <p:sldId id="2147" r:id="rId15"/>
    <p:sldId id="2120" r:id="rId16"/>
    <p:sldId id="2116" r:id="rId17"/>
    <p:sldId id="2118" r:id="rId18"/>
    <p:sldId id="2152" r:id="rId19"/>
    <p:sldId id="2148" r:id="rId20"/>
    <p:sldId id="2155" r:id="rId21"/>
    <p:sldId id="2017" r:id="rId22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1106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2700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4820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5894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9604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0696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3455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2403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60188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9806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17912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3108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7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9781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0724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0834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3527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2447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888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397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900" b="1" dirty="0"/>
              <a:t>Trusting an Ancient </a:t>
            </a:r>
            <a:r>
              <a:rPr lang="en-US" sz="5900" b="1"/>
              <a:t>Book?</a:t>
            </a:r>
            <a:endParaRPr sz="59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2 Timothy 3:13-17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71"/>
            <a:ext cx="7945058" cy="4572000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FE740A-E25B-4372-89D6-D2EFA2CF2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514600"/>
            <a:ext cx="3048000" cy="1143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64BAE8-0645-45A6-9AF1-A2E3954BC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267200"/>
            <a:ext cx="3048000" cy="11430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5DEEEA54-FFE8-48B7-B8CD-36FFB5CE7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358" y="1728678"/>
            <a:ext cx="2895600" cy="641350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Copy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E5305D04-4095-4C9C-A2F4-C1830880E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1485" y="2702644"/>
            <a:ext cx="3767614" cy="646331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Copy of a copy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4A26CF8E-784E-4ABA-8BD5-CDB723B37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929" y="1742838"/>
            <a:ext cx="2895600" cy="646331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Autograph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B92A9225-7254-4366-90C5-7BCF40252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474" y="4401490"/>
            <a:ext cx="3485285" cy="1200329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NO original copies!</a:t>
            </a:r>
          </a:p>
        </p:txBody>
      </p:sp>
    </p:spTree>
    <p:extLst>
      <p:ext uri="{BB962C8B-B14F-4D97-AF65-F5344CB8AC3E}">
        <p14:creationId xmlns:p14="http://schemas.microsoft.com/office/powerpoint/2010/main" val="3041884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4278094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Illustration of Transmission</a:t>
            </a:r>
          </a:p>
          <a:p>
            <a:pPr algn="ctr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Autograph is Lost</a:t>
            </a:r>
          </a:p>
          <a:p>
            <a:pPr marL="342900" indent="-342900">
              <a:spcBef>
                <a:spcPct val="25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Teacher</a:t>
            </a:r>
          </a:p>
          <a:p>
            <a:pPr marL="342900" indent="-342900">
              <a:spcBef>
                <a:spcPct val="25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 from President</a:t>
            </a:r>
          </a:p>
          <a:p>
            <a:pPr marL="342900" indent="-342900">
              <a:spcBef>
                <a:spcPct val="25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Copied by students</a:t>
            </a:r>
          </a:p>
          <a:p>
            <a:pPr marL="342900" indent="-342900">
              <a:spcBef>
                <a:spcPct val="25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Copies, copied by others</a:t>
            </a:r>
          </a:p>
          <a:p>
            <a:pPr marL="342900" indent="-342900">
              <a:spcBef>
                <a:spcPct val="25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 lost, can she restore text?</a:t>
            </a:r>
          </a:p>
        </p:txBody>
      </p:sp>
    </p:spTree>
    <p:extLst>
      <p:ext uri="{BB962C8B-B14F-4D97-AF65-F5344CB8AC3E}">
        <p14:creationId xmlns:p14="http://schemas.microsoft.com/office/powerpoint/2010/main" val="3310060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4945969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Transmission</a:t>
            </a:r>
          </a:p>
          <a:p>
            <a:pPr algn="ctr"/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 – Autograph to Copy—Secular vs. Divine</a:t>
            </a:r>
          </a:p>
          <a:p>
            <a:pPr algn="ctr"/>
            <a:endParaRPr lang="en-US" alt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85750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Sophocles		1400 years</a:t>
            </a:r>
          </a:p>
          <a:p>
            <a:pPr marL="688975" indent="-285750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Aeschylus		1400 years</a:t>
            </a:r>
          </a:p>
          <a:p>
            <a:pPr marL="688975" indent="-285750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Euripides		1600 years</a:t>
            </a:r>
          </a:p>
          <a:p>
            <a:pPr marL="688975" indent="-285750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Plato			1300 years</a:t>
            </a:r>
          </a:p>
          <a:p>
            <a:pPr marL="688975" indent="-285750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Demosthenes	  	1200 years</a:t>
            </a:r>
          </a:p>
          <a:p>
            <a:pPr marL="688975" indent="-285750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Horace			  900 years</a:t>
            </a:r>
            <a:endParaRPr lang="en-US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10000"/>
              </a:spcBef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Testament       25 years/250 years</a:t>
            </a:r>
          </a:p>
          <a:p>
            <a:pPr algn="ctr">
              <a:spcBef>
                <a:spcPct val="10000"/>
              </a:spcBef>
            </a:pPr>
            <a:endParaRPr lang="en-US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56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4810548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Transmission</a:t>
            </a:r>
          </a:p>
          <a:p>
            <a:pPr algn="ctr"/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</a:t>
            </a:r>
            <a:r>
              <a:rPr lang="en-US" altLang="en-US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Manuscripts—Secular vs. Divine</a:t>
            </a:r>
          </a:p>
          <a:p>
            <a:pPr algn="ctr"/>
            <a:endParaRPr lang="en-US" altLang="en-US" sz="1600" b="1" dirty="0">
              <a:solidFill>
                <a:schemeClr val="bg1"/>
              </a:solidFill>
            </a:endParaRPr>
          </a:p>
          <a:p>
            <a:pPr marL="628650" indent="-284163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Sophocles		 100 copies</a:t>
            </a:r>
          </a:p>
          <a:p>
            <a:pPr marL="628650" indent="-284163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Aeschylus		   50 copies</a:t>
            </a:r>
          </a:p>
          <a:p>
            <a:pPr marL="628650" indent="-284163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Tacitus Annals	     1 copy</a:t>
            </a:r>
          </a:p>
          <a:p>
            <a:pPr marL="628650" indent="-284163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Catullus		     3 copies</a:t>
            </a:r>
          </a:p>
          <a:p>
            <a:pPr marL="628650" indent="-284163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bg1"/>
              </a:solidFill>
            </a:endParaRPr>
          </a:p>
          <a:p>
            <a:pPr marL="628650" indent="-284163">
              <a:spcBef>
                <a:spcPct val="1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New Testament        5000 Greek Manuscripts</a:t>
            </a:r>
          </a:p>
          <a:p>
            <a:pPr>
              <a:spcBef>
                <a:spcPct val="10000"/>
              </a:spcBef>
            </a:pPr>
            <a:r>
              <a:rPr lang="en-US" altLang="en-US" sz="2400" b="1" dirty="0">
                <a:solidFill>
                  <a:schemeClr val="bg1"/>
                </a:solidFill>
              </a:rPr>
              <a:t>			         9000 Translations</a:t>
            </a:r>
          </a:p>
          <a:p>
            <a:pPr>
              <a:spcBef>
                <a:spcPct val="10000"/>
              </a:spcBef>
            </a:pPr>
            <a:r>
              <a:rPr lang="en-US" altLang="en-US" sz="2400" b="1" dirty="0">
                <a:solidFill>
                  <a:schemeClr val="bg1"/>
                </a:solidFill>
              </a:rPr>
              <a:t>			         “Church Fathers”</a:t>
            </a:r>
          </a:p>
          <a:p>
            <a:pPr algn="ctr">
              <a:spcBef>
                <a:spcPct val="10000"/>
              </a:spcBef>
            </a:pPr>
            <a:endParaRPr lang="en-US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4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4493538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Quotations from “Church Fathers”</a:t>
            </a:r>
          </a:p>
          <a:p>
            <a:pPr algn="ctr"/>
            <a:endParaRPr lang="en-US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“Suppose that the New Testament had been destroyed, and every copy of it lost by the end of the 3</a:t>
            </a:r>
            <a:r>
              <a:rPr lang="en-US" altLang="en-US" sz="24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century, could it have been collected together again from the writings of the Fathers of the 2</a:t>
            </a:r>
            <a:r>
              <a:rPr lang="en-US" altLang="en-US" sz="24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3</a:t>
            </a:r>
            <a:r>
              <a:rPr lang="en-US" altLang="en-US" sz="24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centuries?”</a:t>
            </a:r>
          </a:p>
          <a:p>
            <a:pPr algn="just"/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“You remember the question about the NT and the Fathers? That question roused my curiosity, and as I possessed all the existing works of the Fathers of the 2</a:t>
            </a:r>
            <a:r>
              <a:rPr lang="en-US" altLang="en-US" sz="24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3</a:t>
            </a:r>
            <a:r>
              <a:rPr lang="en-US" altLang="en-US" sz="24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centuries, I commenced to search, and up to this time I have found the entire NT, except eleven verses. </a:t>
            </a:r>
            <a:endParaRPr lang="en-US" altLang="en-US" sz="10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A98DD-14B6-490F-81C3-443974DC6375}"/>
              </a:ext>
            </a:extLst>
          </p:cNvPr>
          <p:cNvSpPr txBox="1"/>
          <p:nvPr/>
        </p:nvSpPr>
        <p:spPr>
          <a:xfrm>
            <a:off x="412955" y="1868129"/>
            <a:ext cx="300867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25">
              <a:spcBef>
                <a:spcPct val="25000"/>
              </a:spcBef>
              <a:spcAft>
                <a:spcPts val="3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</a:rPr>
              <a:t> </a:t>
            </a:r>
            <a:r>
              <a:rPr lang="en-US" altLang="en-US" sz="2600" b="1" dirty="0">
                <a:solidFill>
                  <a:schemeClr val="bg1"/>
                </a:solidFill>
              </a:rPr>
              <a:t>David Dalrymple</a:t>
            </a:r>
          </a:p>
          <a:p>
            <a:pPr marL="166688" indent="-119063">
              <a:spcBef>
                <a:spcPct val="250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 Scotland</a:t>
            </a:r>
          </a:p>
          <a:p>
            <a:pPr marL="166688" indent="-119063">
              <a:spcBef>
                <a:spcPct val="250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 Parliament</a:t>
            </a:r>
          </a:p>
          <a:p>
            <a:pPr marL="166688" indent="-119063">
              <a:spcBef>
                <a:spcPct val="250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 Scholar/lecturer</a:t>
            </a:r>
          </a:p>
          <a:p>
            <a:pPr marL="166688" indent="-119063">
              <a:spcBef>
                <a:spcPct val="2500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 1726-1792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07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4355038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Quotations from Seven “Church Fathers”</a:t>
            </a:r>
          </a:p>
          <a:p>
            <a:pPr algn="ctr">
              <a:spcBef>
                <a:spcPct val="25000"/>
              </a:spcBef>
            </a:pPr>
            <a:endParaRPr lang="en-US" alt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3600"/>
              </a:lnSpc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 seven church “fathers” (Justin Martyr, Irenaeus, Cle-</a:t>
            </a:r>
            <a:r>
              <a:rPr lang="en-US" alt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Alexander, Tertullian, Hippolytus, and Eusebius) before the fourth century quoted the New Testament  </a:t>
            </a:r>
          </a:p>
          <a:p>
            <a:pPr algn="ctr">
              <a:lnSpc>
                <a:spcPts val="3600"/>
              </a:lnSpc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  times!</a:t>
            </a:r>
          </a:p>
          <a:p>
            <a:pPr algn="ctr">
              <a:lnSpc>
                <a:spcPts val="3600"/>
              </a:lnSpc>
              <a:spcAft>
                <a:spcPts val="600"/>
              </a:spcAft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25000"/>
              </a:spcBef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25000"/>
              </a:spcBef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A98DD-14B6-490F-81C3-443974DC6375}"/>
              </a:ext>
            </a:extLst>
          </p:cNvPr>
          <p:cNvSpPr txBox="1"/>
          <p:nvPr/>
        </p:nvSpPr>
        <p:spPr>
          <a:xfrm>
            <a:off x="667995" y="1868129"/>
            <a:ext cx="2641665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5000"/>
              </a:spcBef>
              <a:spcAft>
                <a:spcPts val="300"/>
              </a:spcAft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Fill in </a:t>
            </a:r>
          </a:p>
          <a:p>
            <a:pPr algn="ctr">
              <a:spcBef>
                <a:spcPct val="25000"/>
              </a:spcBef>
              <a:spcAft>
                <a:spcPts val="300"/>
              </a:spcAft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Blank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459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3739485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Quotations from Seven “Church Fathers”</a:t>
            </a:r>
          </a:p>
          <a:p>
            <a:pPr algn="ctr">
              <a:spcBef>
                <a:spcPct val="25000"/>
              </a:spcBef>
            </a:pPr>
            <a:endParaRPr lang="en-US" alt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3600"/>
              </a:lnSpc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 seven church “fathers” (Justin Martyr, Irenaeus, Cle-</a:t>
            </a:r>
            <a:r>
              <a:rPr lang="en-US" alt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Alexander, Tertullian, Hippolytus, and Eusebius) before the fourth century quoted the New Testament  36,289 times!</a:t>
            </a:r>
          </a:p>
          <a:p>
            <a:pPr algn="ctr">
              <a:spcBef>
                <a:spcPct val="25000"/>
              </a:spcBef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25000"/>
              </a:spcBef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701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TRANSLATION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46176"/>
            <a:ext cx="7945058" cy="475488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263B2-B86A-42EB-A7B1-C3EB6AE57F76}"/>
              </a:ext>
            </a:extLst>
          </p:cNvPr>
          <p:cNvSpPr txBox="1"/>
          <p:nvPr/>
        </p:nvSpPr>
        <p:spPr>
          <a:xfrm>
            <a:off x="3913239" y="1700981"/>
            <a:ext cx="16911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</a:t>
            </a: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D9E3DA-9D03-4EAB-9F95-5ACA5EE814E4}"/>
              </a:ext>
            </a:extLst>
          </p:cNvPr>
          <p:cNvSpPr txBox="1"/>
          <p:nvPr/>
        </p:nvSpPr>
        <p:spPr>
          <a:xfrm>
            <a:off x="5304502" y="2590797"/>
            <a:ext cx="4606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 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(Inspired Prophets)</a:t>
            </a:r>
            <a:endParaRPr lang="en-US" sz="32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572A67-E89D-4351-8C44-28E4B8B0CE00}"/>
              </a:ext>
            </a:extLst>
          </p:cNvPr>
          <p:cNvSpPr txBox="1"/>
          <p:nvPr/>
        </p:nvSpPr>
        <p:spPr>
          <a:xfrm>
            <a:off x="6636773" y="3500289"/>
            <a:ext cx="1759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144BC-EEED-48DB-BA9B-FB36A04438A9}"/>
              </a:ext>
            </a:extLst>
          </p:cNvPr>
          <p:cNvSpPr txBox="1"/>
          <p:nvPr/>
        </p:nvSpPr>
        <p:spPr>
          <a:xfrm>
            <a:off x="7910056" y="4340942"/>
            <a:ext cx="3613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Language </a:t>
            </a:r>
            <a:r>
              <a:rPr lang="en-US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(Greek Hebrew)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7BD49D-C0C1-4500-8561-73EB32E26D5F}"/>
              </a:ext>
            </a:extLst>
          </p:cNvPr>
          <p:cNvSpPr txBox="1"/>
          <p:nvPr/>
        </p:nvSpPr>
        <p:spPr>
          <a:xfrm>
            <a:off x="9261991" y="5279926"/>
            <a:ext cx="2236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Languages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4A4C62E-52F4-4556-9CF7-FE30336EDFB5}"/>
              </a:ext>
            </a:extLst>
          </p:cNvPr>
          <p:cNvCxnSpPr>
            <a:cxnSpLocks/>
          </p:cNvCxnSpPr>
          <p:nvPr/>
        </p:nvCxnSpPr>
        <p:spPr>
          <a:xfrm>
            <a:off x="4847299" y="2222092"/>
            <a:ext cx="678426" cy="5257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ACC88FF-1E93-47AE-946F-4183FE50BF94}"/>
              </a:ext>
            </a:extLst>
          </p:cNvPr>
          <p:cNvCxnSpPr>
            <a:cxnSpLocks/>
          </p:cNvCxnSpPr>
          <p:nvPr/>
        </p:nvCxnSpPr>
        <p:spPr>
          <a:xfrm>
            <a:off x="6081255" y="3082416"/>
            <a:ext cx="678426" cy="5257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2B429A-05FC-4B3E-9811-DE2EFC759520}"/>
              </a:ext>
            </a:extLst>
          </p:cNvPr>
          <p:cNvCxnSpPr>
            <a:cxnSpLocks/>
          </p:cNvCxnSpPr>
          <p:nvPr/>
        </p:nvCxnSpPr>
        <p:spPr>
          <a:xfrm>
            <a:off x="7285709" y="4011569"/>
            <a:ext cx="678426" cy="5257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4EBFA2-3DFA-484F-BE61-D1CCB04E15BA}"/>
              </a:ext>
            </a:extLst>
          </p:cNvPr>
          <p:cNvCxnSpPr>
            <a:cxnSpLocks/>
          </p:cNvCxnSpPr>
          <p:nvPr/>
        </p:nvCxnSpPr>
        <p:spPr>
          <a:xfrm>
            <a:off x="8608149" y="4921057"/>
            <a:ext cx="678426" cy="5257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593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TRANSLATION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2123658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Completely accurate translation happen every  day.</a:t>
            </a:r>
          </a:p>
          <a:p>
            <a:pPr algn="ctr">
              <a:spcBef>
                <a:spcPct val="25000"/>
              </a:spcBef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reputation of every translator is at stake.</a:t>
            </a:r>
          </a:p>
          <a:p>
            <a:pPr algn="ctr">
              <a:spcBef>
                <a:spcPct val="25000"/>
              </a:spcBef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Translation=putting the listener or the reader of the translated document in the precise position of the reader of the original document!</a:t>
            </a:r>
          </a:p>
        </p:txBody>
      </p:sp>
    </p:spTree>
    <p:extLst>
      <p:ext uri="{BB962C8B-B14F-4D97-AF65-F5344CB8AC3E}">
        <p14:creationId xmlns:p14="http://schemas.microsoft.com/office/powerpoint/2010/main" val="935031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TRANSLATION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4647426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Translations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Wycliffe        			1382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William Tyndale			1526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Geneva Bible			  	1560	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Bishops’ Bible				1568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King James				1611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Revised Version			1881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 Standard			1901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Revised Standard		  	1946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American Standard		1960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International Ver.		1974</a:t>
            </a:r>
          </a:p>
          <a:p>
            <a:pPr algn="just"/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King James			1982</a:t>
            </a:r>
          </a:p>
        </p:txBody>
      </p:sp>
    </p:spTree>
    <p:extLst>
      <p:ext uri="{BB962C8B-B14F-4D97-AF65-F5344CB8AC3E}">
        <p14:creationId xmlns:p14="http://schemas.microsoft.com/office/powerpoint/2010/main" val="77814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Text—2 Timothy 3:13-17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But evil men and impostors will grow worse and worse, deceiving and being deceived. </a:t>
            </a:r>
          </a:p>
          <a:p>
            <a:pPr algn="just"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But you must continue in the things which you have learned and been assured of, knowing from whom you have learned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them,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that from childhood you have known the Holy Scriptures, which are able to make you wise for salvation through faith which is in Christ Jesus. </a:t>
            </a:r>
          </a:p>
          <a:p>
            <a:pPr algn="just"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All Scripture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given by inspiration of God, and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profitable for doctrine, for reproof, for correction, for instruction in righteousness, </a:t>
            </a:r>
          </a:p>
          <a:p>
            <a:pPr algn="just"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that the man of God may be complete, thoroughly equipped for every good work. </a:t>
            </a:r>
          </a:p>
        </p:txBody>
      </p:sp>
    </p:spTree>
    <p:extLst>
      <p:ext uri="{BB962C8B-B14F-4D97-AF65-F5344CB8AC3E}">
        <p14:creationId xmlns:p14="http://schemas.microsoft.com/office/powerpoint/2010/main" val="3725503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TRANSLATION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75669"/>
            <a:ext cx="7945058" cy="4191917"/>
          </a:xfrm>
          <a:prstGeom prst="rect">
            <a:avLst/>
          </a:prstGeom>
          <a:noFill/>
          <a:ln w="38100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Translation???</a:t>
            </a:r>
          </a:p>
          <a:p>
            <a:pPr marL="855663" indent="-452438" algn="just">
              <a:spcBef>
                <a:spcPct val="3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Principles of Translations</a:t>
            </a:r>
          </a:p>
          <a:p>
            <a:pPr marL="855663" indent="-452438" algn="just">
              <a:spcBef>
                <a:spcPct val="3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 the Preface</a:t>
            </a:r>
          </a:p>
          <a:p>
            <a:pPr marL="855663" indent="-452438" algn="just">
              <a:spcBef>
                <a:spcPct val="30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“Let the buyer beware”</a:t>
            </a:r>
          </a:p>
          <a:p>
            <a:pPr algn="ctr">
              <a:spcBef>
                <a:spcPct val="30000"/>
              </a:spcBef>
              <a:buClr>
                <a:schemeClr val="bg1"/>
              </a:buClr>
            </a:pPr>
            <a:r>
              <a:rPr lang="en-US" altLang="en-US" sz="32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selected every word in the original text, get a translation that allows you to look at every word God gave</a:t>
            </a:r>
            <a:endParaRPr lang="en-US" altLang="en-US" sz="24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83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Trust the Bible Obey </a:t>
            </a:r>
            <a:r>
              <a:rPr lang="en-US"/>
              <a:t>Him Today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62820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Introducing the Lesson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lack of trust in the Bible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Ancient book, copied thousands of time—must be filled with errors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Written in ancient languages, cannot be translated in worthy manner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Possibly true about almost all books, but leaves God out of it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affirmed that the Bible is truth and it is eternal truth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Ignorance of many is why the last of trust is accepted</a:t>
            </a:r>
          </a:p>
          <a:p>
            <a:pPr lvl="1">
              <a:spcAft>
                <a:spcPts val="3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Failure to understand INSPIRATION</a:t>
            </a:r>
          </a:p>
          <a:p>
            <a:pPr lvl="1">
              <a:spcAft>
                <a:spcPts val="3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Failure to understand TRANSMISSION</a:t>
            </a:r>
          </a:p>
          <a:p>
            <a:pPr lvl="1">
              <a:spcAft>
                <a:spcPts val="3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Failure to understand TRANSLATION</a:t>
            </a:r>
            <a:endParaRPr lang="en-US" alt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4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INSPIRATION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46176"/>
            <a:ext cx="7945058" cy="475488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263B2-B86A-42EB-A7B1-C3EB6AE57F76}"/>
              </a:ext>
            </a:extLst>
          </p:cNvPr>
          <p:cNvSpPr txBox="1"/>
          <p:nvPr/>
        </p:nvSpPr>
        <p:spPr>
          <a:xfrm>
            <a:off x="3913239" y="1700981"/>
            <a:ext cx="16911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</a:t>
            </a: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D9E3DA-9D03-4EAB-9F95-5ACA5EE814E4}"/>
              </a:ext>
            </a:extLst>
          </p:cNvPr>
          <p:cNvSpPr txBox="1"/>
          <p:nvPr/>
        </p:nvSpPr>
        <p:spPr>
          <a:xfrm>
            <a:off x="5304502" y="2590797"/>
            <a:ext cx="4606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 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(Inspired Prophets)</a:t>
            </a:r>
            <a:endParaRPr lang="en-US" sz="32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4A4C62E-52F4-4556-9CF7-FE30336EDFB5}"/>
              </a:ext>
            </a:extLst>
          </p:cNvPr>
          <p:cNvCxnSpPr>
            <a:cxnSpLocks/>
          </p:cNvCxnSpPr>
          <p:nvPr/>
        </p:nvCxnSpPr>
        <p:spPr>
          <a:xfrm>
            <a:off x="4847299" y="2222092"/>
            <a:ext cx="678426" cy="5257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26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INSPIRATION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46176"/>
            <a:ext cx="7945058" cy="470898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For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did not follow cunningly devised fables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we made known to you the power and coming of our Lord Jesus Christ, but were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eyewitnesses of His majesty.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For He received from God the Father honor and glory when such a voice came to Him from the Excellent Glory: "This is My beloved Son, in whom I am well pleased."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And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heard this voice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came from heaven when we were with Him on the holy mountain.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And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we have the prophetic word confirmed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you do well to heed as a light that shines in a dark place, until the day dawns and the morning star rises in your hearts;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knowing this first, that no prophecy of Scripture is of any private interpretation,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for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prophecy never came by the will of man, but holy men of God spoke as they were moved by the Holy Spirit. </a:t>
            </a:r>
          </a:p>
        </p:txBody>
      </p:sp>
    </p:spTree>
    <p:extLst>
      <p:ext uri="{BB962C8B-B14F-4D97-AF65-F5344CB8AC3E}">
        <p14:creationId xmlns:p14="http://schemas.microsoft.com/office/powerpoint/2010/main" val="49252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INSPIRATION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36344"/>
            <a:ext cx="7945058" cy="501675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8  which none of the rulers of this age knew; for had they known, they would not have crucified the Lord of glory.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9  But as it is written: “Eye has not seen, nor ear heard,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have entered into the hear of man the things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God has prepared for those who love Him."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10 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God has revealed them to us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Spirit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the Spirit searches all things, yes, the deep things of God.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11  For what man knows the things of a man except the spirit of the man which is in him? Even so no one knows the things of God except the Spirit of God.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12  Now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received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not the spirit of the world, but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Spirit who is from God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we might know the things that have been freely given to us by God. 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13 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things we also speak,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words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man's wisdom teaches but which 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Holy Spirit teaches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comparing spiritual things with spiritual.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364A4B-3361-4C76-BDCB-D3E464120027}"/>
              </a:ext>
            </a:extLst>
          </p:cNvPr>
          <p:cNvSpPr txBox="1"/>
          <p:nvPr/>
        </p:nvSpPr>
        <p:spPr>
          <a:xfrm>
            <a:off x="570271" y="1779639"/>
            <a:ext cx="2739389" cy="115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1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INSPIRATION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36344"/>
            <a:ext cx="7945058" cy="427809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But you must continue in the things which you have learned and been assured of, knowing from whom you have learned them, </a:t>
            </a:r>
          </a:p>
          <a:p>
            <a:pPr algn="just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that from childhood you have known the Holy Scriptures, which are able to make you wise for salvation through faith which is in Christ Jesus. </a:t>
            </a:r>
          </a:p>
          <a:p>
            <a:pPr algn="just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Scripture is given by inspiration of God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is profitable for doctrine, for reproof, for correction, for instruction in righteousness, </a:t>
            </a:r>
          </a:p>
          <a:p>
            <a:pPr algn="just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the man of God may be complete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thoroughly equipped for every good work.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A98DD-14B6-490F-81C3-443974DC6375}"/>
              </a:ext>
            </a:extLst>
          </p:cNvPr>
          <p:cNvSpPr txBox="1"/>
          <p:nvPr/>
        </p:nvSpPr>
        <p:spPr>
          <a:xfrm>
            <a:off x="398708" y="1603488"/>
            <a:ext cx="3077497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Inspiration Defined</a:t>
            </a:r>
          </a:p>
          <a:p>
            <a:pPr algn="ctr">
              <a:spcAft>
                <a:spcPts val="3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“God Breathed”</a:t>
            </a:r>
          </a:p>
          <a:p>
            <a:pPr algn="just">
              <a:spcBef>
                <a:spcPct val="25000"/>
              </a:spcBef>
              <a:spcAft>
                <a:spcPts val="300"/>
              </a:spcAft>
            </a:pPr>
            <a:endParaRPr lang="en-US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Commandments</a:t>
            </a:r>
          </a:p>
          <a:p>
            <a:pPr algn="ctr"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by</a:t>
            </a:r>
          </a:p>
          <a:p>
            <a:pPr algn="ctr"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Fingerspiration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algn="ctr">
              <a:spcBef>
                <a:spcPct val="50000"/>
              </a:spcBef>
            </a:pPr>
            <a:endParaRPr lang="en-US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Entire Bible</a:t>
            </a:r>
          </a:p>
          <a:p>
            <a:pPr algn="ctr"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by</a:t>
            </a:r>
          </a:p>
          <a:p>
            <a:pPr algn="ctr">
              <a:spcAft>
                <a:spcPts val="60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Inspiration of God</a:t>
            </a:r>
          </a:p>
          <a:p>
            <a:pPr algn="just">
              <a:spcBef>
                <a:spcPct val="25000"/>
              </a:spcBef>
              <a:spcAft>
                <a:spcPts val="300"/>
              </a:spcAft>
            </a:pPr>
            <a:endParaRPr lang="en-US" alt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2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INSPIRATION of the 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8FD5A-8829-4FEB-A10C-E13BD6B1D6DA}"/>
              </a:ext>
            </a:extLst>
          </p:cNvPr>
          <p:cNvSpPr txBox="1"/>
          <p:nvPr/>
        </p:nvSpPr>
        <p:spPr>
          <a:xfrm>
            <a:off x="3578947" y="1436344"/>
            <a:ext cx="7945058" cy="458587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Thus says the Lord . . .Thus says the Lord . . .Thus says the Lord . . . Thus say the Lord . . . Thus says the Lord . . . Thus says the Lord . . . Thus say the Lord. . . Thus says the Lord . . . Thus says the Lord . . . Thus says the Lord. . .Thus says the Lord. . .Thus say the Lord . . . Thus says the Lord. . .Thus says the Lord . . . Thus say the Lord . . . .Thus says the Lord . . . God said. . . The Lord said. . . etc. etc. etc.</a:t>
            </a:r>
          </a:p>
          <a:p>
            <a:pPr algn="just">
              <a:spcAft>
                <a:spcPts val="1200"/>
              </a:spcAft>
            </a:pP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phrase above appear over 1,000 times in the Bible</a:t>
            </a:r>
          </a:p>
          <a:p>
            <a:pPr algn="ctr">
              <a:spcAft>
                <a:spcPts val="1200"/>
              </a:spcAft>
            </a:pP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study showed that Bible says it is God speaking 3,006 times</a:t>
            </a:r>
          </a:p>
          <a:p>
            <a:pPr algn="just">
              <a:spcAft>
                <a:spcPts val="1200"/>
              </a:spcAft>
            </a:pP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65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TRANSMISSION of the Bible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263B2-B86A-42EB-A7B1-C3EB6AE57F76}"/>
              </a:ext>
            </a:extLst>
          </p:cNvPr>
          <p:cNvSpPr txBox="1"/>
          <p:nvPr/>
        </p:nvSpPr>
        <p:spPr>
          <a:xfrm>
            <a:off x="3913239" y="1700981"/>
            <a:ext cx="16911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</a:t>
            </a: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D9E3DA-9D03-4EAB-9F95-5ACA5EE814E4}"/>
              </a:ext>
            </a:extLst>
          </p:cNvPr>
          <p:cNvSpPr txBox="1"/>
          <p:nvPr/>
        </p:nvSpPr>
        <p:spPr>
          <a:xfrm>
            <a:off x="5304502" y="2590797"/>
            <a:ext cx="4606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 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(Inspired Prophets)</a:t>
            </a:r>
            <a:endParaRPr lang="en-US" sz="32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572A67-E89D-4351-8C44-28E4B8B0CE00}"/>
              </a:ext>
            </a:extLst>
          </p:cNvPr>
          <p:cNvSpPr txBox="1"/>
          <p:nvPr/>
        </p:nvSpPr>
        <p:spPr>
          <a:xfrm>
            <a:off x="6636773" y="3500289"/>
            <a:ext cx="1759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4A4C62E-52F4-4556-9CF7-FE30336EDFB5}"/>
              </a:ext>
            </a:extLst>
          </p:cNvPr>
          <p:cNvCxnSpPr>
            <a:cxnSpLocks/>
          </p:cNvCxnSpPr>
          <p:nvPr/>
        </p:nvCxnSpPr>
        <p:spPr>
          <a:xfrm>
            <a:off x="4847299" y="2222092"/>
            <a:ext cx="678426" cy="5257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ACC88FF-1E93-47AE-946F-4183FE50BF94}"/>
              </a:ext>
            </a:extLst>
          </p:cNvPr>
          <p:cNvCxnSpPr>
            <a:cxnSpLocks/>
          </p:cNvCxnSpPr>
          <p:nvPr/>
        </p:nvCxnSpPr>
        <p:spPr>
          <a:xfrm>
            <a:off x="6081255" y="3082416"/>
            <a:ext cx="678426" cy="52578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14CA6F7-08AE-46E3-9D90-F9BFA3A4B61A}"/>
              </a:ext>
            </a:extLst>
          </p:cNvPr>
          <p:cNvSpPr txBox="1"/>
          <p:nvPr/>
        </p:nvSpPr>
        <p:spPr>
          <a:xfrm>
            <a:off x="3578947" y="1515000"/>
            <a:ext cx="7945058" cy="475488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5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738</Words>
  <Application>Microsoft Office PowerPoint</Application>
  <PresentationFormat>Widescreen</PresentationFormat>
  <Paragraphs>201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Office Theme</vt:lpstr>
      <vt:lpstr>Trusting an Ancient Book?</vt:lpstr>
      <vt:lpstr>Text—2 Timothy 3:13-17</vt:lpstr>
      <vt:lpstr>Introducing the Lesson</vt:lpstr>
      <vt:lpstr>The INSPIRATION of the Bible</vt:lpstr>
      <vt:lpstr>The INSPIRATION of the Bible</vt:lpstr>
      <vt:lpstr>The INSPIRATION of the Bible</vt:lpstr>
      <vt:lpstr>The INSPIRATION of the Bible</vt:lpstr>
      <vt:lpstr>The INSPIRATION of the Bible</vt:lpstr>
      <vt:lpstr>The TRANSMISSION of the Bible</vt:lpstr>
      <vt:lpstr>The TRANSMISSION of the Bible</vt:lpstr>
      <vt:lpstr>The TRANSMISSION of the Bible</vt:lpstr>
      <vt:lpstr>The TRANSMISSION of the Bible</vt:lpstr>
      <vt:lpstr>The TRANSMISSION of the Bible</vt:lpstr>
      <vt:lpstr>The TRANSMISSION of the Bible</vt:lpstr>
      <vt:lpstr>The TRANSMISSION of the Bible</vt:lpstr>
      <vt:lpstr>The TRANSMISSION of the Bible</vt:lpstr>
      <vt:lpstr>The TRANSLATION of the Bible</vt:lpstr>
      <vt:lpstr>The TRANSLATION of the Bible</vt:lpstr>
      <vt:lpstr>The TRANSLATION of the Bible</vt:lpstr>
      <vt:lpstr>The TRANSLATION of the Bible</vt:lpstr>
      <vt:lpstr>Trust the Bible Obey Him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326</cp:revision>
  <cp:lastPrinted>2019-07-28T20:20:31Z</cp:lastPrinted>
  <dcterms:modified xsi:type="dcterms:W3CDTF">2019-07-29T14:06:52Z</dcterms:modified>
</cp:coreProperties>
</file>