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256" r:id="rId2"/>
    <p:sldId id="261" r:id="rId3"/>
    <p:sldId id="262" r:id="rId4"/>
    <p:sldId id="264" r:id="rId5"/>
    <p:sldId id="263" r:id="rId6"/>
    <p:sldId id="266" r:id="rId7"/>
    <p:sldId id="267" r:id="rId8"/>
    <p:sldId id="268" r:id="rId9"/>
    <p:sldId id="269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000C"/>
    <a:srgbClr val="1C30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64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FC21E69-155E-4420-9668-18312C57998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2783EC-4913-4711-B789-48100AC1F4E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94967D-FE45-466B-AA01-0392197E9EBA}" type="datetimeFigureOut">
              <a:rPr lang="en-US" smtClean="0"/>
              <a:t>7/28/2019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CBB647-66ED-41B8-96AA-6372BAF0224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BA2858-A806-40E6-A999-C51FAAE58A2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86511D-CAC6-4BB1-8038-41872F934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3772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63EDB-C7CC-4DD0-AFFC-815FCC0936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3BCC-4FF1-4B85-A05D-AF41A92A13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92BB56-CADF-4F98-A1CD-9C5A95877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53CEE-CF67-4019-944E-B61715ABC87A}" type="datetimeFigureOut">
              <a:rPr lang="en-US" smtClean="0"/>
              <a:t>7/28/2019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73B70C-70CA-40F5-9B9E-FAD366FFD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41A186-EB8F-400A-AAC0-4E8D028BF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97572-9FBD-4C32-968E-09597C7559F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screenshot of text&#10;&#10;Description automatically generated">
            <a:extLst>
              <a:ext uri="{FF2B5EF4-FFF2-40B4-BE49-F238E27FC236}">
                <a16:creationId xmlns:a16="http://schemas.microsoft.com/office/drawing/2014/main" id="{8705E206-DBD4-4F2F-B337-9F721732DB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092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B63F5-A0E8-4510-AA89-161A015AC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EC75EC-20B1-4320-AA4F-CC794C21D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53CEE-CF67-4019-944E-B61715ABC87A}" type="datetimeFigureOut">
              <a:rPr lang="en-US" smtClean="0"/>
              <a:t>7/28/2019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F27A72-0AE4-412E-A965-9476599D9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4CBA55-04F6-4445-B415-682A628F4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97572-9FBD-4C32-968E-09597C755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090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CAB098-5E68-4DAE-BE1F-10410E312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53CEE-CF67-4019-944E-B61715ABC87A}" type="datetimeFigureOut">
              <a:rPr lang="en-US" smtClean="0"/>
              <a:t>7/28/2019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67B715-6BE3-46BE-BB5A-766CD93E8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DB4229-FE3C-4F20-8075-D8F7D2D94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97572-9FBD-4C32-968E-09597C755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204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51516-1D5E-4315-A05C-32007E7DA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DD3C0-D006-4337-BA43-BAD12D98C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CC5CFF-22E7-4430-ABC5-09C27238CB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85B982-0724-4369-B234-6CA08BA66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53CEE-CF67-4019-944E-B61715ABC87A}" type="datetimeFigureOut">
              <a:rPr lang="en-US" smtClean="0"/>
              <a:t>7/28/2019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A8EAE0-7788-476D-9DCB-2CE199FE2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A7D8CB-A792-43B1-AA09-32F839C86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97572-9FBD-4C32-968E-09597C755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811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E3645-B92E-4CEB-911D-C1329D13B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52E323-8E48-4547-A9B2-98C51C6A3D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A9C839-8F14-4152-8D91-1494BFAE7B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DBD92F-58C3-4CCB-B99B-049185739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53CEE-CF67-4019-944E-B61715ABC87A}" type="datetimeFigureOut">
              <a:rPr lang="en-US" smtClean="0"/>
              <a:t>7/28/2019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10AD30-93A8-4F98-81EF-F312B4589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3CBB71-51A9-47D3-B7D5-4B55E766D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97572-9FBD-4C32-968E-09597C755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809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C417F-06C9-481B-9A49-A94D5044C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16C34C-7B1F-424D-BFD1-1BF07121A3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46B42B-EC69-48CE-9BF5-FA2042778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53CEE-CF67-4019-944E-B61715ABC87A}" type="datetimeFigureOut">
              <a:rPr lang="en-US" smtClean="0"/>
              <a:t>7/28/2019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E57793-63C5-4221-AB75-3E0AE028B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13CABE-8784-45C9-854F-A8ED5210A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97572-9FBD-4C32-968E-09597C755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4583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5BEBB5-011D-4304-82F5-3A2FBD74BF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958AD9-64C9-4E87-8CC0-03B5B9E5AE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C94262-D3D7-4D91-A829-03CE889F9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53CEE-CF67-4019-944E-B61715ABC87A}" type="datetimeFigureOut">
              <a:rPr lang="en-US" smtClean="0"/>
              <a:t>7/28/2019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48B943-2742-434E-933F-5C32726D8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C12BBB-7496-443D-A0F4-6870FBF69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97572-9FBD-4C32-968E-09597C755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352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68CB7074-5CB5-4FC8-A27D-F637005EB7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9"/>
          <a:stretch/>
        </p:blipFill>
        <p:spPr>
          <a:xfrm>
            <a:off x="0" y="1321422"/>
            <a:ext cx="12192000" cy="553657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159BB3-0AFA-4929-ADCF-53A6CAC22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994" y="1321423"/>
            <a:ext cx="11749756" cy="4351338"/>
          </a:xfrm>
        </p:spPr>
        <p:txBody>
          <a:bodyPr/>
          <a:lstStyle>
            <a:lvl1pPr>
              <a:defRPr b="1">
                <a:solidFill>
                  <a:srgbClr val="1C305C"/>
                </a:solidFill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solidFill>
                  <a:srgbClr val="1C305C"/>
                </a:solidFill>
              </a:defRPr>
            </a:lvl2pPr>
            <a:lvl3pPr>
              <a:defRPr b="1">
                <a:solidFill>
                  <a:srgbClr val="1C305C"/>
                </a:solidFill>
              </a:defRPr>
            </a:lvl3pPr>
            <a:lvl4pPr>
              <a:defRPr b="1">
                <a:solidFill>
                  <a:srgbClr val="1C305C"/>
                </a:solidFill>
              </a:defRPr>
            </a:lvl4pPr>
            <a:lvl5pPr>
              <a:defRPr b="1">
                <a:solidFill>
                  <a:srgbClr val="1C305C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4732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B808B107-8D42-4958-A5B5-D959F2F0E1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159BB3-0AFA-4929-ADCF-53A6CAC22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994" y="1321423"/>
            <a:ext cx="11749756" cy="4351338"/>
          </a:xfrm>
        </p:spPr>
        <p:txBody>
          <a:bodyPr/>
          <a:lstStyle>
            <a:lvl1pPr>
              <a:defRPr b="1">
                <a:solidFill>
                  <a:srgbClr val="1C305C"/>
                </a:solidFill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solidFill>
                  <a:srgbClr val="1C305C"/>
                </a:solidFill>
              </a:defRPr>
            </a:lvl2pPr>
            <a:lvl3pPr>
              <a:defRPr b="1">
                <a:solidFill>
                  <a:srgbClr val="1C305C"/>
                </a:solidFill>
              </a:defRPr>
            </a:lvl3pPr>
            <a:lvl4pPr>
              <a:defRPr b="1">
                <a:solidFill>
                  <a:srgbClr val="1C305C"/>
                </a:solidFill>
              </a:defRPr>
            </a:lvl4pPr>
            <a:lvl5pPr>
              <a:defRPr b="1">
                <a:solidFill>
                  <a:srgbClr val="1C305C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8880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848E62E2-4B53-442D-B031-4E4802C5C7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159BB3-0AFA-4929-ADCF-53A6CAC22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994" y="1321423"/>
            <a:ext cx="11749756" cy="4351338"/>
          </a:xfrm>
        </p:spPr>
        <p:txBody>
          <a:bodyPr/>
          <a:lstStyle>
            <a:lvl1pPr>
              <a:defRPr b="1">
                <a:solidFill>
                  <a:srgbClr val="1C305C"/>
                </a:solidFill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solidFill>
                  <a:srgbClr val="1C305C"/>
                </a:solidFill>
              </a:defRPr>
            </a:lvl2pPr>
            <a:lvl3pPr>
              <a:defRPr b="1">
                <a:solidFill>
                  <a:srgbClr val="1C305C"/>
                </a:solidFill>
              </a:defRPr>
            </a:lvl3pPr>
            <a:lvl4pPr>
              <a:defRPr b="1">
                <a:solidFill>
                  <a:srgbClr val="1C305C"/>
                </a:solidFill>
              </a:defRPr>
            </a:lvl4pPr>
            <a:lvl5pPr>
              <a:defRPr b="1">
                <a:solidFill>
                  <a:srgbClr val="1C305C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9549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F56FA6CC-E9A6-4D31-9082-7E0AC8B1FA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159BB3-0AFA-4929-ADCF-53A6CAC22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994" y="1321423"/>
            <a:ext cx="11749756" cy="4351338"/>
          </a:xfrm>
        </p:spPr>
        <p:txBody>
          <a:bodyPr/>
          <a:lstStyle>
            <a:lvl1pPr>
              <a:defRPr b="1">
                <a:solidFill>
                  <a:srgbClr val="1C305C"/>
                </a:solidFill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solidFill>
                  <a:srgbClr val="1C305C"/>
                </a:solidFill>
              </a:defRPr>
            </a:lvl2pPr>
            <a:lvl3pPr>
              <a:defRPr b="1">
                <a:solidFill>
                  <a:srgbClr val="1C305C"/>
                </a:solidFill>
              </a:defRPr>
            </a:lvl3pPr>
            <a:lvl4pPr>
              <a:defRPr b="1">
                <a:solidFill>
                  <a:srgbClr val="1C305C"/>
                </a:solidFill>
              </a:defRPr>
            </a:lvl4pPr>
            <a:lvl5pPr>
              <a:defRPr b="1">
                <a:solidFill>
                  <a:srgbClr val="1C305C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4515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some water&#10;&#10;Description automatically generated">
            <a:extLst>
              <a:ext uri="{FF2B5EF4-FFF2-40B4-BE49-F238E27FC236}">
                <a16:creationId xmlns:a16="http://schemas.microsoft.com/office/drawing/2014/main" id="{CBF02246-F488-434F-9FD9-1134385135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159BB3-0AFA-4929-ADCF-53A6CAC22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994" y="1321422"/>
            <a:ext cx="11749756" cy="5536577"/>
          </a:xfrm>
        </p:spPr>
        <p:txBody>
          <a:bodyPr/>
          <a:lstStyle>
            <a:lvl1pPr>
              <a:defRPr b="1">
                <a:solidFill>
                  <a:srgbClr val="1C305C"/>
                </a:solidFill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solidFill>
                  <a:srgbClr val="1C305C"/>
                </a:solidFill>
              </a:defRPr>
            </a:lvl2pPr>
            <a:lvl3pPr>
              <a:defRPr b="1">
                <a:solidFill>
                  <a:srgbClr val="1C305C"/>
                </a:solidFill>
              </a:defRPr>
            </a:lvl3pPr>
            <a:lvl4pPr>
              <a:defRPr b="1">
                <a:solidFill>
                  <a:srgbClr val="1C305C"/>
                </a:solidFill>
              </a:defRPr>
            </a:lvl4pPr>
            <a:lvl5pPr>
              <a:defRPr b="1">
                <a:solidFill>
                  <a:srgbClr val="1C305C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6286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1C7C0-2E05-4590-A7EE-7D14DDEB1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50F049-B2DB-4FE5-B92D-4753BEA620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6B06DC-57B4-40BF-B0AD-598DD97C5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53CEE-CF67-4019-944E-B61715ABC87A}" type="datetimeFigureOut">
              <a:rPr lang="en-US" smtClean="0"/>
              <a:t>7/28/2019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5BEED2-82C8-4F78-A2F5-EBEB061A9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40D452-3CCF-4B9C-947D-CA6F95BB3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97572-9FBD-4C32-968E-09597C755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370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E9DB9-7FFC-42D5-8C57-455CC84F4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7EC41-B8C5-4BC2-B4C9-7A11DC9512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B24C85-636D-416B-8CD5-656B961865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BEA314-B88C-4F97-A043-4EE7DFAC7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53CEE-CF67-4019-944E-B61715ABC87A}" type="datetimeFigureOut">
              <a:rPr lang="en-US" smtClean="0"/>
              <a:t>7/28/2019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29BD40-1216-4480-AE4A-86869002B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38C411-AA78-47EF-9F67-1C7453DBE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97572-9FBD-4C32-968E-09597C755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153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87F9B-4B3F-4B36-BA79-7E0CFCF23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7A3C03-A815-4C6D-94A9-E9E25776ED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FB309D-7759-4706-9882-98DC063FA4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73DB88-9B53-4AEB-A1E0-2EAB1506B8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9200EE-CE31-4761-879F-D6D13EB43F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BE3BDA-7F85-4764-8916-D94717442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53CEE-CF67-4019-944E-B61715ABC87A}" type="datetimeFigureOut">
              <a:rPr lang="en-US" smtClean="0"/>
              <a:t>7/28/2019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70551E-A066-4908-AB6E-8839E622B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F4A289-0491-45A5-9CC0-0456E06B2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97572-9FBD-4C32-968E-09597C755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289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B7945A-A4EE-4D85-A903-2701598F7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79A9E5-E373-4427-B7D6-543D3BDD3C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025A7-9502-4F20-8770-293C05EAD4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53CEE-CF67-4019-944E-B61715ABC87A}" type="datetimeFigureOut">
              <a:rPr lang="en-US" smtClean="0"/>
              <a:t>7/28/2019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6661D-C35A-43A6-9B30-DC802FFE53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20123D-F6A0-4C86-B448-66B2EB416B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97572-9FBD-4C32-968E-09597C755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863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3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rawing of a person&#10;&#10;Description automatically generated">
            <a:extLst>
              <a:ext uri="{FF2B5EF4-FFF2-40B4-BE49-F238E27FC236}">
                <a16:creationId xmlns:a16="http://schemas.microsoft.com/office/drawing/2014/main" id="{53961E47-64A1-486B-84E7-9DF93843D6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94" t="66237" r="39999" b="26021"/>
          <a:stretch/>
        </p:blipFill>
        <p:spPr>
          <a:xfrm>
            <a:off x="5997677" y="4542502"/>
            <a:ext cx="1317524" cy="53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33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5BEE2B5-D4DE-4147-ADC7-C5DF9CABC2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Believe Jesus is God’s Son – John 1:12</a:t>
            </a:r>
          </a:p>
          <a:p>
            <a:r>
              <a:rPr lang="en-US" sz="3600" dirty="0"/>
              <a:t>Repent of your sins and turn to God – 2 Peter 3:9</a:t>
            </a:r>
          </a:p>
          <a:p>
            <a:r>
              <a:rPr lang="en-US" sz="3600" dirty="0"/>
              <a:t>Confess your faith in Jesus Christ – Romans 10:9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>
                <a:effectLst>
                  <a:glow rad="50800">
                    <a:schemeClr val="bg1"/>
                  </a:glow>
                </a:effectLst>
              </a:rPr>
              <a:t>Be immersed into Christ – John 3:3-5</a:t>
            </a:r>
          </a:p>
          <a:p>
            <a:pPr lvl="1"/>
            <a:r>
              <a:rPr lang="en-US" sz="3200" dirty="0">
                <a:effectLst>
                  <a:glow rad="50800">
                    <a:schemeClr val="bg1"/>
                  </a:glow>
                </a:effectLst>
              </a:rPr>
              <a:t>God will forgive all of your sins at that moment – Acts 2:38</a:t>
            </a:r>
          </a:p>
          <a:p>
            <a:pPr lvl="1"/>
            <a:r>
              <a:rPr lang="en-US" sz="3200" dirty="0">
                <a:effectLst>
                  <a:glow rad="50800">
                    <a:schemeClr val="bg1"/>
                  </a:glow>
                </a:effectLst>
              </a:rPr>
              <a:t>God Himself will add you to His church – Acts 2:47</a:t>
            </a:r>
          </a:p>
          <a:p>
            <a:pPr lvl="1"/>
            <a:r>
              <a:rPr lang="en-US" sz="3200" dirty="0">
                <a:effectLst>
                  <a:glow rad="50800">
                    <a:schemeClr val="bg1"/>
                  </a:glow>
                </a:effectLst>
              </a:rPr>
              <a:t>God will register you in heaven – Hebrews 12:23</a:t>
            </a:r>
          </a:p>
          <a:p>
            <a:r>
              <a:rPr lang="en-US" sz="3600" dirty="0">
                <a:effectLst>
                  <a:glow rad="50800">
                    <a:schemeClr val="bg1"/>
                  </a:glow>
                </a:effectLst>
              </a:rPr>
              <a:t>Faithfully obey your Father in heaven </a:t>
            </a:r>
            <a:r>
              <a:rPr lang="en-US" sz="3600">
                <a:effectLst>
                  <a:glow rad="50800">
                    <a:schemeClr val="bg1"/>
                  </a:glow>
                </a:effectLst>
              </a:rPr>
              <a:t>– 1 Peter 1:13-17</a:t>
            </a:r>
            <a:endParaRPr lang="en-US" sz="3600" dirty="0">
              <a:effectLst>
                <a:glow rad="508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356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62DD5F87-2437-415F-8C69-EE80AF05BB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84" b="53118"/>
          <a:stretch/>
        </p:blipFill>
        <p:spPr>
          <a:xfrm>
            <a:off x="0" y="2713705"/>
            <a:ext cx="12192000" cy="1337188"/>
          </a:xfrm>
          <a:prstGeom prst="rect">
            <a:avLst/>
          </a:prstGeom>
        </p:spPr>
      </p:pic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14DD02B0-9E69-45D9-8726-9A56252AB5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792"/>
          <a:stretch/>
        </p:blipFill>
        <p:spPr>
          <a:xfrm>
            <a:off x="0" y="835744"/>
            <a:ext cx="12192000" cy="124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8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5BEE2B5-D4DE-4147-ADC7-C5DF9CABC2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Aft>
                <a:spcPts val="1000"/>
              </a:spcAft>
              <a:buNone/>
            </a:pPr>
            <a:r>
              <a:rPr lang="en-US" i="1" dirty="0"/>
              <a:t>“Train up a child in the way he should go” (Prov. 22:6)</a:t>
            </a:r>
            <a:endParaRPr lang="en-US" sz="4000" i="1" dirty="0"/>
          </a:p>
          <a:p>
            <a:pPr marL="0" indent="0" algn="ctr">
              <a:lnSpc>
                <a:spcPct val="100000"/>
              </a:lnSpc>
              <a:spcAft>
                <a:spcPts val="1000"/>
              </a:spcAft>
              <a:buNone/>
            </a:pPr>
            <a:r>
              <a:rPr lang="en-US" i="1" dirty="0"/>
              <a:t>“Bring them up in the training and instruction of the Lord” (Eph. 6:4)</a:t>
            </a:r>
            <a:endParaRPr lang="en-US" sz="4000" i="1" dirty="0"/>
          </a:p>
          <a:p>
            <a:pPr marL="0" indent="0" algn="ctr">
              <a:lnSpc>
                <a:spcPct val="100000"/>
              </a:lnSpc>
              <a:spcAft>
                <a:spcPts val="1000"/>
              </a:spcAft>
              <a:buNone/>
            </a:pPr>
            <a:r>
              <a:rPr lang="en-US" i="1" dirty="0"/>
              <a:t>“The Lord commanded us to observe all these…</a:t>
            </a:r>
            <a:br>
              <a:rPr lang="en-US" i="1" dirty="0"/>
            </a:br>
            <a:r>
              <a:rPr lang="en-US" i="1" dirty="0"/>
              <a:t>for our good always” (Deut. 6:24)</a:t>
            </a:r>
            <a:endParaRPr lang="en-US" sz="4000" i="1" dirty="0"/>
          </a:p>
          <a:p>
            <a:pPr marL="0" indent="0" algn="ctr">
              <a:lnSpc>
                <a:spcPct val="100000"/>
              </a:lnSpc>
              <a:spcAft>
                <a:spcPts val="1000"/>
              </a:spcAft>
              <a:buNone/>
            </a:pPr>
            <a:r>
              <a:rPr lang="en-US" i="1" dirty="0"/>
              <a:t>“Children, obey your parents in the Lord, for this is right.  Honor your father and mother, which is the first commandment with promise: that it may be well with you and you may live long on the earth” (Eph. 6:1-3)</a:t>
            </a:r>
            <a:endParaRPr 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252339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5BEE2B5-D4DE-4147-ADC7-C5DF9CABC2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5000"/>
              </a:lnSpc>
            </a:pPr>
            <a:r>
              <a:rPr lang="en-US" dirty="0"/>
              <a:t>Establish rules, guidelines and boundaries early…and stick to them</a:t>
            </a:r>
            <a:endParaRPr lang="en-US" sz="4000" dirty="0"/>
          </a:p>
          <a:p>
            <a:pPr lvl="1">
              <a:lnSpc>
                <a:spcPct val="95000"/>
              </a:lnSpc>
            </a:pPr>
            <a:r>
              <a:rPr lang="en-US" dirty="0"/>
              <a:t>Have rules that are in harmony with God’s Word</a:t>
            </a:r>
            <a:endParaRPr lang="en-US" sz="3600" dirty="0"/>
          </a:p>
          <a:p>
            <a:pPr lvl="1">
              <a:lnSpc>
                <a:spcPct val="95000"/>
              </a:lnSpc>
            </a:pPr>
            <a:r>
              <a:rPr lang="en-US" dirty="0"/>
              <a:t>Do NOT have ANY rules that are contrary to God’s Word in ANY way</a:t>
            </a:r>
            <a:endParaRPr lang="en-US" sz="3600" dirty="0"/>
          </a:p>
          <a:p>
            <a:pPr>
              <a:lnSpc>
                <a:spcPct val="95000"/>
              </a:lnSpc>
            </a:pPr>
            <a:r>
              <a:rPr lang="en-US" dirty="0"/>
              <a:t>Communicate the rules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Everyone needs to clearly know what they are</a:t>
            </a:r>
            <a:endParaRPr lang="en-US" sz="3600" dirty="0"/>
          </a:p>
          <a:p>
            <a:pPr>
              <a:lnSpc>
                <a:spcPct val="95000"/>
              </a:lnSpc>
            </a:pPr>
            <a:r>
              <a:rPr lang="en-US" dirty="0"/>
              <a:t>Explain the rules 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Rules have a purpose and a child can learn to have the same conviction</a:t>
            </a:r>
            <a:endParaRPr lang="en-US" sz="3600" dirty="0"/>
          </a:p>
          <a:p>
            <a:pPr lvl="1">
              <a:lnSpc>
                <a:spcPct val="95000"/>
              </a:lnSpc>
            </a:pPr>
            <a:r>
              <a:rPr lang="en-US" dirty="0"/>
              <a:t>Children will rise to the expectations set for them!</a:t>
            </a:r>
          </a:p>
          <a:p>
            <a:pPr>
              <a:lnSpc>
                <a:spcPct val="95000"/>
              </a:lnSpc>
            </a:pPr>
            <a:r>
              <a:rPr lang="en-US" dirty="0"/>
              <a:t>Enforce the rules</a:t>
            </a:r>
            <a:endParaRPr lang="en-US" sz="4000" dirty="0"/>
          </a:p>
          <a:p>
            <a:pPr lvl="1">
              <a:lnSpc>
                <a:spcPct val="95000"/>
              </a:lnSpc>
            </a:pPr>
            <a:r>
              <a:rPr lang="en-US" dirty="0"/>
              <a:t>Rules MUST be kept (that’s why they are rules and not suggestions)</a:t>
            </a:r>
            <a:endParaRPr lang="en-US" sz="3600" dirty="0"/>
          </a:p>
          <a:p>
            <a:pPr lvl="1">
              <a:lnSpc>
                <a:spcPct val="95000"/>
              </a:lnSpc>
            </a:pPr>
            <a:r>
              <a:rPr lang="en-US" dirty="0"/>
              <a:t>Consequences MUST follow when rules are not kept (otherwise, why is it a rule?)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038300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5BEE2B5-D4DE-4147-ADC7-C5DF9CABC2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Everyone in the home lives by the rules!</a:t>
            </a:r>
            <a:endParaRPr lang="en-US" sz="4000" dirty="0"/>
          </a:p>
          <a:p>
            <a:r>
              <a:rPr lang="en-US" dirty="0"/>
              <a:t>Do NOT compromise the rules</a:t>
            </a:r>
            <a:endParaRPr lang="en-US" sz="4000" dirty="0"/>
          </a:p>
          <a:p>
            <a:r>
              <a:rPr lang="en-US" dirty="0"/>
              <a:t>Do NOT be ashamed or apologetic for having rules and guidelines</a:t>
            </a:r>
            <a:endParaRPr lang="en-US" sz="4000" dirty="0"/>
          </a:p>
          <a:p>
            <a:r>
              <a:rPr lang="en-US" dirty="0"/>
              <a:t>Do NOT worry about what other parents do or do not have for rules</a:t>
            </a:r>
            <a:endParaRPr lang="en-US" sz="4000" dirty="0"/>
          </a:p>
          <a:p>
            <a:r>
              <a:rPr lang="en-US" dirty="0"/>
              <a:t>Do NOT worry if your children don’t like them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101703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EDF5AE-6FAB-4CA4-9F63-34377124AA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At its core, discipline does not first and only involve punishment</a:t>
            </a:r>
            <a:endParaRPr lang="en-US" sz="4000" dirty="0"/>
          </a:p>
          <a:p>
            <a:pPr lvl="1"/>
            <a:r>
              <a:rPr lang="en-US" dirty="0"/>
              <a:t>Discipline of children involves training and preparing for life</a:t>
            </a:r>
            <a:endParaRPr lang="en-US" sz="3600" dirty="0"/>
          </a:p>
          <a:p>
            <a:pPr lvl="1"/>
            <a:r>
              <a:rPr lang="en-US" dirty="0"/>
              <a:t>Disciplinary punishment teaches that actions have consequences</a:t>
            </a:r>
          </a:p>
          <a:p>
            <a:pPr marL="344488" lvl="1" indent="0">
              <a:buNone/>
            </a:pPr>
            <a:endParaRPr lang="en-US" dirty="0"/>
          </a:p>
          <a:p>
            <a:pPr marL="0" indent="0" algn="ctr">
              <a:spcAft>
                <a:spcPts val="400"/>
              </a:spcAft>
              <a:buNone/>
            </a:pPr>
            <a:r>
              <a:rPr lang="en-US" i="1" dirty="0"/>
              <a:t>“Bring them up in the discipline and instruction of the Lord” (Eph. 6:4, NASB)</a:t>
            </a:r>
            <a:endParaRPr lang="en-US" sz="4000" i="1" dirty="0"/>
          </a:p>
          <a:p>
            <a:pPr marL="0" indent="0" algn="ctr">
              <a:spcAft>
                <a:spcPts val="400"/>
              </a:spcAft>
              <a:buNone/>
            </a:pPr>
            <a:r>
              <a:rPr lang="en-US" i="1" dirty="0"/>
              <a:t>“Train up a child” (Prov. 22:6)</a:t>
            </a:r>
            <a:endParaRPr lang="en-US" sz="4000" i="1" dirty="0"/>
          </a:p>
          <a:p>
            <a:pPr marL="0" indent="0" algn="ctr">
              <a:spcAft>
                <a:spcPts val="400"/>
              </a:spcAft>
              <a:buNone/>
            </a:pPr>
            <a:r>
              <a:rPr lang="en-US" i="1" dirty="0"/>
              <a:t>“Discipline your son while there is hope” (Prov. 19:18)</a:t>
            </a:r>
          </a:p>
          <a:p>
            <a:pPr marL="0" indent="0" algn="ctr">
              <a:spcAft>
                <a:spcPts val="400"/>
              </a:spcAft>
              <a:buNone/>
            </a:pPr>
            <a:r>
              <a:rPr lang="en-US" dirty="0"/>
              <a:t>God judged Eli’s lack of discipline: </a:t>
            </a:r>
            <a:r>
              <a:rPr lang="en-US" i="1" dirty="0"/>
              <a:t>“For I have told him that I will judge his house forever for the iniquity which he knows, because his sons made themselves vile, and he did not restrain them” (1 Sam. 3:13)</a:t>
            </a:r>
            <a:endParaRPr 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108608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EDF5AE-6FAB-4CA4-9F63-34377124AA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Aft>
                <a:spcPts val="1000"/>
              </a:spcAft>
              <a:buNone/>
            </a:pPr>
            <a:r>
              <a:rPr lang="en-US" i="1" dirty="0"/>
              <a:t>“Foolishness is bound up in the heart of a child;</a:t>
            </a:r>
            <a:br>
              <a:rPr lang="en-US" i="1" dirty="0"/>
            </a:br>
            <a:r>
              <a:rPr lang="en-US" i="1" dirty="0"/>
              <a:t>The rod of correction will drive it far from him” (Prov. 22:15)</a:t>
            </a:r>
          </a:p>
          <a:p>
            <a:pPr marL="0" indent="0" algn="ctr">
              <a:spcAft>
                <a:spcPts val="1000"/>
              </a:spcAft>
              <a:buNone/>
            </a:pPr>
            <a:r>
              <a:rPr lang="en-US" i="1" dirty="0"/>
              <a:t>“Do not withhold correction from a child,</a:t>
            </a:r>
            <a:br>
              <a:rPr lang="en-US" i="1" dirty="0"/>
            </a:br>
            <a:r>
              <a:rPr lang="en-US" i="1" dirty="0"/>
              <a:t>For if you beat him with a rod, he will not die. </a:t>
            </a:r>
            <a:br>
              <a:rPr lang="en-US" i="1" dirty="0"/>
            </a:br>
            <a:r>
              <a:rPr lang="en-US" i="1" dirty="0"/>
              <a:t>You shall beat him with a rod, And deliver his soul from hell” (Prov. 23:13-14)</a:t>
            </a:r>
          </a:p>
          <a:p>
            <a:pPr marL="0" indent="0" algn="ctr">
              <a:spcAft>
                <a:spcPts val="1000"/>
              </a:spcAft>
              <a:buNone/>
            </a:pPr>
            <a:r>
              <a:rPr lang="en-US" i="1" dirty="0"/>
              <a:t>“He who spares his rod hates his son,</a:t>
            </a:r>
            <a:br>
              <a:rPr lang="en-US" i="1" dirty="0"/>
            </a:br>
            <a:r>
              <a:rPr lang="en-US" i="1" dirty="0"/>
              <a:t>But he who loves him disciplines him promptly” (Prov. 13:24)</a:t>
            </a:r>
          </a:p>
          <a:p>
            <a:pPr marL="0" indent="0" algn="ctr">
              <a:spcAft>
                <a:spcPts val="1000"/>
              </a:spcAft>
              <a:buNone/>
            </a:pPr>
            <a:r>
              <a:rPr lang="en-US" i="1" dirty="0"/>
              <a:t>“The rod and rebuke give wisdom,</a:t>
            </a:r>
            <a:br>
              <a:rPr lang="en-US" i="1" dirty="0"/>
            </a:br>
            <a:r>
              <a:rPr lang="en-US" i="1" dirty="0"/>
              <a:t>But a child left to himself brings shame to his mother” (Prov. 29:15)</a:t>
            </a:r>
          </a:p>
        </p:txBody>
      </p:sp>
    </p:spTree>
    <p:extLst>
      <p:ext uri="{BB962C8B-B14F-4D97-AF65-F5344CB8AC3E}">
        <p14:creationId xmlns:p14="http://schemas.microsoft.com/office/powerpoint/2010/main" val="35501811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0F08B2-E707-4988-9F84-3B73BF6DBE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Proper discipline and training requires authority</a:t>
            </a:r>
            <a:endParaRPr lang="en-US" sz="4000" dirty="0"/>
          </a:p>
          <a:p>
            <a:pPr lvl="1"/>
            <a:r>
              <a:rPr lang="en-US" dirty="0"/>
              <a:t>Someone MUST be in charge – that’s the parent, not the child – Be the parent!</a:t>
            </a:r>
            <a:endParaRPr lang="en-US" sz="3600" dirty="0"/>
          </a:p>
          <a:p>
            <a:r>
              <a:rPr lang="en-US" dirty="0"/>
              <a:t>Proper discipline and training requires balance</a:t>
            </a:r>
            <a:endParaRPr lang="en-US" sz="4000" dirty="0"/>
          </a:p>
          <a:p>
            <a:pPr lvl="1"/>
            <a:r>
              <a:rPr lang="en-US" dirty="0"/>
              <a:t>Be the parent but don’t be an authoritarian </a:t>
            </a:r>
          </a:p>
          <a:p>
            <a:pPr lvl="1"/>
            <a:r>
              <a:rPr lang="en-US" dirty="0"/>
              <a:t>Give them room to grow, to make choices &amp; even make some mistakes </a:t>
            </a:r>
            <a:endParaRPr lang="en-US" sz="3600" dirty="0"/>
          </a:p>
          <a:p>
            <a:r>
              <a:rPr lang="en-US" dirty="0"/>
              <a:t>Proper discipline and training requires consistency</a:t>
            </a:r>
            <a:endParaRPr lang="en-US" sz="4000" dirty="0"/>
          </a:p>
          <a:p>
            <a:pPr lvl="1"/>
            <a:r>
              <a:rPr lang="en-US" dirty="0"/>
              <a:t>Be consistent in your words and in your actions</a:t>
            </a:r>
          </a:p>
          <a:p>
            <a:pPr lvl="1"/>
            <a:r>
              <a:rPr lang="en-US" dirty="0"/>
              <a:t>Be consistent from kid to kid, from situation to situation, from rule to rule, from discipline to discipline, from punishment to punishment</a:t>
            </a:r>
            <a:endParaRPr lang="en-US" sz="3600" dirty="0"/>
          </a:p>
          <a:p>
            <a:pPr lvl="1"/>
            <a:r>
              <a:rPr lang="en-US" dirty="0"/>
              <a:t>Be consistently right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178512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0F08B2-E707-4988-9F84-3B73BF6DBE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Proper discipline and training requires reasonableness</a:t>
            </a:r>
            <a:endParaRPr lang="en-US" sz="4000" dirty="0"/>
          </a:p>
          <a:p>
            <a:pPr lvl="1"/>
            <a:r>
              <a:rPr lang="en-US" dirty="0"/>
              <a:t>Do not expect perfection</a:t>
            </a:r>
            <a:endParaRPr lang="en-US" sz="3600" dirty="0"/>
          </a:p>
          <a:p>
            <a:pPr lvl="1"/>
            <a:r>
              <a:rPr lang="en-US" dirty="0"/>
              <a:t>“Do not provoke your children to anger” (Eph. 6:4)</a:t>
            </a:r>
            <a:endParaRPr lang="en-US" sz="3600" dirty="0"/>
          </a:p>
          <a:p>
            <a:pPr lvl="1"/>
            <a:r>
              <a:rPr lang="en-US" dirty="0"/>
              <a:t>Children need time and opportunity to learn, mature and develop</a:t>
            </a:r>
            <a:endParaRPr lang="en-US" sz="3600" dirty="0"/>
          </a:p>
          <a:p>
            <a:pPr lvl="1"/>
            <a:r>
              <a:rPr lang="en-US" dirty="0"/>
              <a:t>At times, let kids be kids – that’s what God made them</a:t>
            </a:r>
            <a:endParaRPr lang="en-US" sz="3600" dirty="0"/>
          </a:p>
          <a:p>
            <a:pPr lvl="1"/>
            <a:r>
              <a:rPr lang="en-US" dirty="0"/>
              <a:t>Decide what’s really a “big deal” and what isn’t – not everything is or can be!</a:t>
            </a:r>
            <a:endParaRPr lang="en-US" sz="3000" dirty="0"/>
          </a:p>
          <a:p>
            <a:r>
              <a:rPr lang="en-US" dirty="0"/>
              <a:t>Proper discipline and training requires true purpose</a:t>
            </a:r>
            <a:endParaRPr lang="en-US" sz="4000" dirty="0"/>
          </a:p>
          <a:p>
            <a:pPr lvl="1"/>
            <a:r>
              <a:rPr lang="en-US" dirty="0"/>
              <a:t>To keep the child safe</a:t>
            </a:r>
          </a:p>
          <a:p>
            <a:pPr lvl="1"/>
            <a:r>
              <a:rPr lang="en-US" dirty="0"/>
              <a:t>To look out “for their good always” (cf. Deut. 6:24)</a:t>
            </a:r>
          </a:p>
          <a:p>
            <a:pPr lvl="1"/>
            <a:r>
              <a:rPr lang="en-US" dirty="0"/>
              <a:t>To prepare for life</a:t>
            </a:r>
            <a:endParaRPr lang="en-US" sz="3600" dirty="0"/>
          </a:p>
          <a:p>
            <a:pPr lvl="1"/>
            <a:r>
              <a:rPr lang="en-US" dirty="0"/>
              <a:t>To prepare for serving the Lord faithfully</a:t>
            </a:r>
            <a:endParaRPr lang="en-US" sz="3600" dirty="0"/>
          </a:p>
          <a:p>
            <a:pPr lvl="1"/>
            <a:r>
              <a:rPr lang="en-US" dirty="0"/>
              <a:t>To prepare for heaven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77084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2068</TotalTime>
  <Words>617</Words>
  <Application>Microsoft Office PowerPoint</Application>
  <PresentationFormat>Widescreen</PresentationFormat>
  <Paragraphs>62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21</cp:revision>
  <dcterms:created xsi:type="dcterms:W3CDTF">2019-07-20T13:39:40Z</dcterms:created>
  <dcterms:modified xsi:type="dcterms:W3CDTF">2019-07-28T12:35:20Z</dcterms:modified>
</cp:coreProperties>
</file>