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1440" r:id="rId2"/>
    <p:sldId id="1872" r:id="rId3"/>
    <p:sldId id="2063" r:id="rId4"/>
    <p:sldId id="2045" r:id="rId5"/>
    <p:sldId id="2054" r:id="rId6"/>
    <p:sldId id="2055" r:id="rId7"/>
    <p:sldId id="2056" r:id="rId8"/>
    <p:sldId id="2057" r:id="rId9"/>
    <p:sldId id="2058" r:id="rId10"/>
    <p:sldId id="2059" r:id="rId11"/>
    <p:sldId id="2060" r:id="rId12"/>
    <p:sldId id="2071" r:id="rId13"/>
    <p:sldId id="2042" r:id="rId14"/>
    <p:sldId id="2079" r:id="rId15"/>
    <p:sldId id="2072" r:id="rId16"/>
    <p:sldId id="2073" r:id="rId17"/>
    <p:sldId id="2074" r:id="rId18"/>
    <p:sldId id="2075" r:id="rId19"/>
    <p:sldId id="2076" r:id="rId20"/>
    <p:sldId id="2043" r:id="rId21"/>
    <p:sldId id="2080" r:id="rId22"/>
    <p:sldId id="2081" r:id="rId23"/>
    <p:sldId id="2082" r:id="rId24"/>
    <p:sldId id="2083" r:id="rId25"/>
    <p:sldId id="2084" r:id="rId26"/>
    <p:sldId id="2092" r:id="rId27"/>
    <p:sldId id="2017" r:id="rId28"/>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312"/>
      </p:cViewPr>
      <p:guideLst>
        <p:guide orient="horz" pos="2184"/>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7556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7072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5156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4499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8913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4493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4503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0150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73153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3635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1791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36453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9575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78794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2553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44296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97143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62364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4774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2077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68645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8685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8230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5903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903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49161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900" b="1" dirty="0"/>
              <a:t>God Chastens You, HOW?</a:t>
            </a:r>
            <a:endParaRPr sz="59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Heb. 12:1-6</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4296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Endured the cross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Hostility from sinners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Despised the shame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Look at His reward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Consider Him, to under-   stand your life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He resisted and died, striving against sin</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Remember Him</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endured the cross, despising the shame, and has sat down at the right hand of the throne of God.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a:t>
            </a:r>
            <a:r>
              <a:rPr lang="en-US" sz="2200" b="1" dirty="0">
                <a:solidFill>
                  <a:srgbClr val="FFFF00"/>
                </a:solidFill>
                <a:latin typeface="Calibri" panose="020F0502020204030204" pitchFamily="34" charset="0"/>
                <a:cs typeface="Calibri" panose="020F0502020204030204" pitchFamily="34" charset="0"/>
              </a:rPr>
              <a:t>forgotten </a:t>
            </a:r>
            <a:r>
              <a:rPr lang="en-US" sz="2200" b="1" dirty="0">
                <a:solidFill>
                  <a:schemeClr val="bg1"/>
                </a:solidFill>
                <a:latin typeface="Calibri" panose="020F0502020204030204" pitchFamily="34" charset="0"/>
                <a:cs typeface="Calibri" panose="020F0502020204030204" pitchFamily="34" charset="0"/>
              </a:rPr>
              <a:t>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3694551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472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Endured the cross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Hostility from sinners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Despised the shame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Look at His reward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Consider Him, to under-   stand your life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He resisted and died, striving against sin</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Remember Him</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Evidence=God loved Him</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endured the cross, despising the shame, and has sat down at the right hand of the throne of God.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1118941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Introducing the Lesson</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824398"/>
          </a:xfrm>
          <a:prstGeom prst="rect">
            <a:avLst/>
          </a:prstGeom>
          <a:noFill/>
        </p:spPr>
        <p:txBody>
          <a:bodyPr wrap="square" rtlCol="0">
            <a:spAutoFit/>
          </a:bodyPr>
          <a:lstStyle/>
          <a:p>
            <a:pPr marL="457200"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Background of this study about chastening . . .</a:t>
            </a:r>
          </a:p>
          <a:p>
            <a:pPr marL="457200"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Jews, started wonderfully well but adversity discouraged them</a:t>
            </a:r>
          </a:p>
          <a:p>
            <a:pPr marL="457200"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purpose of this book is to encourage them to remain faithful</a:t>
            </a:r>
          </a:p>
          <a:p>
            <a:pPr marL="285750">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Faithful like those in the Old Testament—Hebrews chapter eleven</a:t>
            </a:r>
          </a:p>
          <a:p>
            <a:pPr marL="285750" lvl="1">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For (figuratively) they are watching you—Heb. 12:1</a:t>
            </a:r>
          </a:p>
          <a:p>
            <a:pPr marL="285750" lvl="1">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Their lives were not easy—look at closing verses of chapter eleven</a:t>
            </a:r>
          </a:p>
          <a:p>
            <a:pPr marL="285750" lvl="1">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Even though so great; God waited for us so we can share the victory</a:t>
            </a:r>
          </a:p>
          <a:p>
            <a:pPr marL="457200" lvl="1"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Having considered O.T. heroes,   Jews told to look at Jesus’ faithful endurance</a:t>
            </a:r>
          </a:p>
          <a:p>
            <a:pPr marL="457200" lvl="1"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This is the context of the phrase, “Whom the Lord loves, He chastens”</a:t>
            </a:r>
          </a:p>
          <a:p>
            <a:pPr marL="457200" lvl="1"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HOW does He chasten us? Study this section</a:t>
            </a:r>
          </a:p>
          <a:p>
            <a:pPr marL="457200" lvl="1" indent="-457200">
              <a:spcAft>
                <a:spcPts val="3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We almost always wrongly define chastening as punishment.  Study this section</a:t>
            </a:r>
          </a:p>
          <a:p>
            <a:pPr marL="457200" indent="-457200">
              <a:spcAft>
                <a:spcPts val="1200"/>
              </a:spcAft>
              <a:buClr>
                <a:schemeClr val="bg1"/>
              </a:buClr>
              <a:buFont typeface="Arial" panose="020B0604020202020204" pitchFamily="34" charset="0"/>
              <a:buChar char="•"/>
            </a:pP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72853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956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Shows</a:t>
            </a:r>
          </a:p>
          <a:p>
            <a:pPr marL="117475" indent="-117475">
              <a:spcBef>
                <a:spcPts val="100"/>
              </a:spcBef>
              <a:spcAft>
                <a:spcPts val="400"/>
              </a:spcAft>
              <a:buClr>
                <a:schemeClr val="bg1"/>
              </a:buClr>
              <a:buFont typeface="Arial" panose="020B0604020202020204" pitchFamily="34" charset="0"/>
              <a:buChar char="•"/>
            </a:pP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2879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a:t>
            </a:r>
            <a:r>
              <a:rPr lang="en-US" sz="2200" b="1" dirty="0">
                <a:solidFill>
                  <a:srgbClr val="FFFF00"/>
                </a:solidFill>
                <a:latin typeface="Calibri" panose="020F0502020204030204" pitchFamily="34" charset="0"/>
                <a:cs typeface="Calibri" panose="020F0502020204030204" pitchFamily="34" charset="0"/>
              </a:rPr>
              <a:t>the Lord loves </a:t>
            </a:r>
            <a:r>
              <a:rPr lang="en-US" sz="2200" b="1" dirty="0">
                <a:solidFill>
                  <a:schemeClr val="bg1"/>
                </a:solidFill>
                <a:latin typeface="Calibri" panose="020F0502020204030204" pitchFamily="34" charset="0"/>
                <a:cs typeface="Calibri" panose="020F0502020204030204" pitchFamily="34" charset="0"/>
              </a:rPr>
              <a:t>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a:t>
            </a:r>
            <a:r>
              <a:rPr lang="en-US" sz="2200" b="1" dirty="0">
                <a:solidFill>
                  <a:srgbClr val="FFFF00"/>
                </a:solidFill>
                <a:latin typeface="Calibri" panose="020F0502020204030204" pitchFamily="34" charset="0"/>
                <a:cs typeface="Calibri" panose="020F0502020204030204" pitchFamily="34" charset="0"/>
              </a:rPr>
              <a:t>God deals with you as with sons</a:t>
            </a:r>
            <a:r>
              <a:rPr lang="en-US" sz="2200" b="1" dirty="0">
                <a:solidFill>
                  <a:schemeClr val="bg1"/>
                </a:solidFill>
                <a:latin typeface="Calibri" panose="020F0502020204030204" pitchFamily="34" charset="0"/>
                <a:cs typeface="Calibri" panose="020F0502020204030204" pitchFamily="34" charset="0"/>
              </a:rPr>
              <a:t>;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1390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Shows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We are sons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We are loved</a:t>
            </a:r>
          </a:p>
        </p:txBody>
      </p:sp>
    </p:spTree>
    <p:extLst>
      <p:ext uri="{BB962C8B-B14F-4D97-AF65-F5344CB8AC3E}">
        <p14:creationId xmlns:p14="http://schemas.microsoft.com/office/powerpoint/2010/main" val="156876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a:t>
            </a:r>
            <a:r>
              <a:rPr lang="en-US" sz="2200" b="1" dirty="0">
                <a:solidFill>
                  <a:srgbClr val="FFFF00"/>
                </a:solidFill>
                <a:latin typeface="Calibri" panose="020F0502020204030204" pitchFamily="34" charset="0"/>
                <a:cs typeface="Calibri" panose="020F0502020204030204" pitchFamily="34" charset="0"/>
              </a:rPr>
              <a:t>we have had human fathers who corrected us</a:t>
            </a:r>
            <a:r>
              <a:rPr lang="en-US" sz="2200" b="1" dirty="0">
                <a:solidFill>
                  <a:schemeClr val="bg1"/>
                </a:solidFill>
                <a:latin typeface="Calibri" panose="020F0502020204030204" pitchFamily="34" charset="0"/>
                <a:cs typeface="Calibri" panose="020F0502020204030204" pitchFamily="34" charset="0"/>
              </a:rPr>
              <a:t>,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1823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Shows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sons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loved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Like our fathers loved us</a:t>
            </a:r>
          </a:p>
        </p:txBody>
      </p:sp>
    </p:spTree>
    <p:extLst>
      <p:ext uri="{BB962C8B-B14F-4D97-AF65-F5344CB8AC3E}">
        <p14:creationId xmlns:p14="http://schemas.microsoft.com/office/powerpoint/2010/main" val="3707477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a:t>
            </a:r>
            <a:r>
              <a:rPr lang="en-US" sz="2200" b="1" dirty="0">
                <a:solidFill>
                  <a:srgbClr val="FFFF00"/>
                </a:solidFill>
                <a:latin typeface="Calibri" panose="020F0502020204030204" pitchFamily="34" charset="0"/>
                <a:cs typeface="Calibri" panose="020F0502020204030204" pitchFamily="34" charset="0"/>
              </a:rPr>
              <a:t>we paid them respect</a:t>
            </a:r>
            <a:r>
              <a:rPr lang="en-US" sz="2200" b="1" dirty="0">
                <a:solidFill>
                  <a:schemeClr val="bg1"/>
                </a:solidFill>
                <a:latin typeface="Calibri" panose="020F0502020204030204" pitchFamily="34" charset="0"/>
                <a:cs typeface="Calibri" panose="020F0502020204030204" pitchFamily="34" charset="0"/>
              </a:rPr>
              <a: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2257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Shows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sons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loved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a:t>
            </a:r>
            <a:r>
              <a:rPr lang="en-US" altLang="en-US" sz="2400" b="1" dirty="0">
                <a:solidFill>
                  <a:schemeClr val="bg1"/>
                </a:solidFill>
                <a:latin typeface="Calibri" panose="020F0502020204030204" pitchFamily="34" charset="0"/>
                <a:cs typeface="Calibri" panose="020F0502020204030204" pitchFamily="34" charset="0"/>
              </a:rPr>
              <a:t>Like our fathers loved 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Response to fathers</a:t>
            </a:r>
          </a:p>
        </p:txBody>
      </p:sp>
    </p:spTree>
    <p:extLst>
      <p:ext uri="{BB962C8B-B14F-4D97-AF65-F5344CB8AC3E}">
        <p14:creationId xmlns:p14="http://schemas.microsoft.com/office/powerpoint/2010/main" val="321645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a:t>
            </a:r>
            <a:r>
              <a:rPr lang="en-US" sz="2200" b="1" dirty="0">
                <a:solidFill>
                  <a:srgbClr val="FFFF00"/>
                </a:solidFill>
                <a:latin typeface="Calibri" panose="020F0502020204030204" pitchFamily="34" charset="0"/>
                <a:cs typeface="Calibri" panose="020F0502020204030204" pitchFamily="34" charset="0"/>
              </a:rPr>
              <a:t>but He for our profit</a:t>
            </a:r>
            <a:r>
              <a:rPr lang="en-US" sz="2200" b="1" dirty="0">
                <a:solidFill>
                  <a:schemeClr val="bg1"/>
                </a:solidFill>
                <a:latin typeface="Calibri" panose="020F0502020204030204" pitchFamily="34" charset="0"/>
                <a:cs typeface="Calibri" panose="020F0502020204030204" pitchFamily="34" charset="0"/>
              </a:rPr>
              <a: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269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Shows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sons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loved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Like our fathers loved 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Response to fathers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Done for our profit</a:t>
            </a:r>
          </a:p>
        </p:txBody>
      </p:sp>
    </p:spTree>
    <p:extLst>
      <p:ext uri="{BB962C8B-B14F-4D97-AF65-F5344CB8AC3E}">
        <p14:creationId xmlns:p14="http://schemas.microsoft.com/office/powerpoint/2010/main" val="3601103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rgbClr val="FFFF00"/>
                </a:solidFill>
                <a:latin typeface="Calibri" panose="020F0502020204030204" pitchFamily="34" charset="0"/>
                <a:cs typeface="Calibri" panose="020F0502020204030204" pitchFamily="34" charset="0"/>
              </a:rPr>
              <a:t>  11  Now no chastening seems to be joyful for the present</a:t>
            </a:r>
            <a:r>
              <a:rPr lang="en-US" sz="2200" b="1" dirty="0">
                <a:solidFill>
                  <a:schemeClr val="bg1"/>
                </a:solidFill>
                <a:latin typeface="Calibri" panose="020F0502020204030204" pitchFamily="34" charset="0"/>
                <a:cs typeface="Calibri" panose="020F0502020204030204" pitchFamily="34" charset="0"/>
              </a:rPr>
              <a:t>, but painful; nevertheless, afterward it yields the peaceable </a:t>
            </a:r>
            <a:r>
              <a:rPr lang="en-US" sz="2200" b="1" dirty="0">
                <a:solidFill>
                  <a:srgbClr val="FFFF00"/>
                </a:solidFill>
                <a:latin typeface="Calibri" panose="020F0502020204030204" pitchFamily="34" charset="0"/>
                <a:cs typeface="Calibri" panose="020F0502020204030204" pitchFamily="34" charset="0"/>
              </a:rPr>
              <a:t>fruit of righteousness </a:t>
            </a:r>
            <a:r>
              <a:rPr lang="en-US" sz="2200" b="1" dirty="0">
                <a:solidFill>
                  <a:schemeClr val="bg1"/>
                </a:solidFill>
                <a:latin typeface="Calibri" panose="020F0502020204030204" pitchFamily="34" charset="0"/>
                <a:cs typeface="Calibri" panose="020F0502020204030204" pitchFamily="34" charset="0"/>
              </a:rPr>
              <a:t>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Shows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sons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loved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Like our fathers loved 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Response to fathers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Done for our profit</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Does not seem pleasant, later produces fruit</a:t>
            </a:r>
          </a:p>
        </p:txBody>
      </p:sp>
    </p:spTree>
    <p:extLst>
      <p:ext uri="{BB962C8B-B14F-4D97-AF65-F5344CB8AC3E}">
        <p14:creationId xmlns:p14="http://schemas.microsoft.com/office/powerpoint/2010/main" val="701259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a:t>
            </a:r>
            <a:r>
              <a:rPr lang="en-US" sz="2200" b="1" dirty="0">
                <a:solidFill>
                  <a:srgbClr val="FFFF00"/>
                </a:solidFill>
                <a:latin typeface="Calibri" panose="020F0502020204030204" pitchFamily="34" charset="0"/>
                <a:cs typeface="Calibri" panose="020F0502020204030204" pitchFamily="34" charset="0"/>
              </a:rPr>
              <a:t> who have been trained by i</a:t>
            </a:r>
            <a:r>
              <a:rPr lang="en-US" sz="2200" b="1" dirty="0">
                <a:solidFill>
                  <a:schemeClr val="bg1"/>
                </a:solidFill>
                <a:latin typeface="Calibri" panose="020F0502020204030204" pitchFamily="34" charset="0"/>
                <a:cs typeface="Calibri" panose="020F0502020204030204" pitchFamily="34" charset="0"/>
              </a:rPr>
              <a:t>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4296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Shows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sons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We are loved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Like our fathers loved 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Response to fathers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Done for our profit</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Does not seem pleasant, later produces fruit</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It trains us</a:t>
            </a:r>
          </a:p>
        </p:txBody>
      </p:sp>
    </p:spTree>
    <p:extLst>
      <p:ext uri="{BB962C8B-B14F-4D97-AF65-F5344CB8AC3E}">
        <p14:creationId xmlns:p14="http://schemas.microsoft.com/office/powerpoint/2010/main" val="2869012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Text—Heb. 12:1-6</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770537"/>
          </a:xfrm>
          <a:prstGeom prst="rect">
            <a:avLst/>
          </a:prstGeom>
          <a:noFill/>
        </p:spPr>
        <p:txBody>
          <a:bodyPr wrap="square" rtlCol="0">
            <a:spAutoFit/>
          </a:bodyPr>
          <a:lstStyle/>
          <a:p>
            <a:pPr algn="just">
              <a:spcAft>
                <a:spcPts val="600"/>
              </a:spcAft>
            </a:pPr>
            <a:r>
              <a:rPr lang="en-US" sz="23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r>
              <a:rPr lang="en-US" sz="2300" b="1" dirty="0">
                <a:solidFill>
                  <a:schemeClr val="bg1"/>
                </a:solidFill>
                <a:latin typeface="Calibri" panose="020F0502020204030204" pitchFamily="34" charset="0"/>
                <a:cs typeface="Calibri" panose="020F0502020204030204" pitchFamily="34" charset="0"/>
              </a:rPr>
              <a:t>  2  looking unto Jesus, the author and finisher of our faith, who for the joy that was set before Him endured the cross, despising the shame, and has sat down at the right hand of the throne of God. </a:t>
            </a:r>
          </a:p>
          <a:p>
            <a:pPr algn="just"/>
            <a:r>
              <a:rPr lang="en-US" sz="23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a:p>
            <a:pPr algn="just"/>
            <a:r>
              <a:rPr lang="en-US" sz="23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r>
              <a:rPr lang="en-US" sz="23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a:p>
            <a:pPr algn="just"/>
            <a:r>
              <a:rPr lang="en-US" sz="23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p:txBody>
      </p:sp>
    </p:spTree>
    <p:extLst>
      <p:ext uri="{BB962C8B-B14F-4D97-AF65-F5344CB8AC3E}">
        <p14:creationId xmlns:p14="http://schemas.microsoft.com/office/powerpoint/2010/main" val="3725503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956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HOW?</a:t>
            </a:r>
          </a:p>
          <a:p>
            <a:pPr>
              <a:spcBef>
                <a:spcPts val="100"/>
              </a:spcBef>
              <a:spcAft>
                <a:spcPts val="400"/>
              </a:spcAft>
              <a:buClr>
                <a:schemeClr val="bg1"/>
              </a:buClr>
            </a:pP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586671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956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HOW?</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Like He did Jesus</a:t>
            </a:r>
          </a:p>
        </p:txBody>
      </p:sp>
    </p:spTree>
    <p:extLst>
      <p:ext uri="{BB962C8B-B14F-4D97-AF65-F5344CB8AC3E}">
        <p14:creationId xmlns:p14="http://schemas.microsoft.com/office/powerpoint/2010/main" val="1926580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1390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HOW?</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Like He did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Evil men scourged Him</a:t>
            </a:r>
          </a:p>
        </p:txBody>
      </p:sp>
    </p:spTree>
    <p:extLst>
      <p:ext uri="{BB962C8B-B14F-4D97-AF65-F5344CB8AC3E}">
        <p14:creationId xmlns:p14="http://schemas.microsoft.com/office/powerpoint/2010/main" val="801897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a:t>
            </a:r>
            <a:r>
              <a:rPr lang="en-US" sz="2200" b="1" dirty="0">
                <a:solidFill>
                  <a:srgbClr val="FFFF00"/>
                </a:solidFill>
                <a:latin typeface="Calibri" panose="020F0502020204030204" pitchFamily="34" charset="0"/>
                <a:cs typeface="Calibri" panose="020F0502020204030204" pitchFamily="34" charset="0"/>
              </a:rPr>
              <a:t>who corrected us</a:t>
            </a:r>
            <a:r>
              <a:rPr lang="en-US" sz="2200" b="1" dirty="0">
                <a:solidFill>
                  <a:schemeClr val="bg1"/>
                </a:solidFill>
                <a:latin typeface="Calibri" panose="020F0502020204030204" pitchFamily="34" charset="0"/>
                <a:cs typeface="Calibri" panose="020F0502020204030204" pitchFamily="34" charset="0"/>
              </a:rPr>
              <a:t>,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1823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HOW?</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Like He did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Evil men scourged Him</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He corrects us</a:t>
            </a:r>
          </a:p>
        </p:txBody>
      </p:sp>
    </p:spTree>
    <p:extLst>
      <p:ext uri="{BB962C8B-B14F-4D97-AF65-F5344CB8AC3E}">
        <p14:creationId xmlns:p14="http://schemas.microsoft.com/office/powerpoint/2010/main" val="3623132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t>
            </a:r>
            <a:r>
              <a:rPr lang="en-US" sz="2200" b="1" dirty="0">
                <a:solidFill>
                  <a:srgbClr val="FFFF00"/>
                </a:solidFill>
                <a:latin typeface="Calibri" panose="020F0502020204030204" pitchFamily="34" charset="0"/>
                <a:cs typeface="Calibri" panose="020F0502020204030204" pitchFamily="34" charset="0"/>
              </a:rPr>
              <a:t>and live</a:t>
            </a:r>
            <a:r>
              <a:rPr lang="en-US" sz="2200" b="1" dirty="0">
                <a:solidFill>
                  <a:schemeClr val="bg1"/>
                </a:solidFill>
                <a:latin typeface="Calibri" panose="020F0502020204030204" pitchFamily="34" charset="0"/>
                <a:cs typeface="Calibri" panose="020F0502020204030204" pitchFamily="34" charset="0"/>
              </a:rPr>
              <a:t>?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a:t>
            </a:r>
            <a:r>
              <a:rPr lang="en-US" sz="2200" b="1" dirty="0">
                <a:solidFill>
                  <a:srgbClr val="FFFF00"/>
                </a:solidFill>
                <a:latin typeface="Calibri" panose="020F0502020204030204" pitchFamily="34" charset="0"/>
                <a:cs typeface="Calibri" panose="020F0502020204030204" pitchFamily="34" charset="0"/>
              </a:rPr>
              <a:t>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chastening seems to be joyful for the present, but painful; nevertheless, afterward it yields the peaceable fruit of righteousness to those who have been trained by it.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2257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HOW?</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Like He did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Evil men scourged Him</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He corrects 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He gives us life</a:t>
            </a:r>
          </a:p>
        </p:txBody>
      </p:sp>
    </p:spTree>
    <p:extLst>
      <p:ext uri="{BB962C8B-B14F-4D97-AF65-F5344CB8AC3E}">
        <p14:creationId xmlns:p14="http://schemas.microsoft.com/office/powerpoint/2010/main" val="3476758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509200"/>
          </a:xfrm>
          <a:prstGeom prst="rect">
            <a:avLst/>
          </a:prstGeom>
          <a:noFill/>
          <a:ln w="38100">
            <a:solidFill>
              <a:schemeClr val="bg1"/>
            </a:solidFill>
          </a:ln>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6  For whom the Lord loves He chastens, and scourges every son whom He receives." </a:t>
            </a:r>
          </a:p>
          <a:p>
            <a:pPr algn="just"/>
            <a:r>
              <a:rPr lang="en-US" sz="2200" b="1" dirty="0">
                <a:solidFill>
                  <a:schemeClr val="bg1"/>
                </a:solidFill>
                <a:latin typeface="Calibri" panose="020F0502020204030204" pitchFamily="34" charset="0"/>
                <a:cs typeface="Calibri" panose="020F0502020204030204" pitchFamily="34" charset="0"/>
              </a:rPr>
              <a:t>  7  If you endure chastening, God deals with you as with sons; for what son is there whom a father does not chasten? </a:t>
            </a:r>
          </a:p>
          <a:p>
            <a:pPr algn="just"/>
            <a:r>
              <a:rPr lang="en-US" sz="2200" b="1" dirty="0">
                <a:solidFill>
                  <a:schemeClr val="bg1"/>
                </a:solidFill>
                <a:latin typeface="Calibri" panose="020F0502020204030204" pitchFamily="34" charset="0"/>
                <a:cs typeface="Calibri" panose="020F0502020204030204" pitchFamily="34" charset="0"/>
              </a:rPr>
              <a:t>  8  But if you are without chastening, of which all have become partakers, then you are illegitimate and not sons. </a:t>
            </a:r>
          </a:p>
          <a:p>
            <a:pPr algn="just"/>
            <a:r>
              <a:rPr lang="en-US" sz="2200" b="1" dirty="0">
                <a:solidFill>
                  <a:schemeClr val="bg1"/>
                </a:solidFill>
                <a:latin typeface="Calibri" panose="020F0502020204030204" pitchFamily="34" charset="0"/>
                <a:cs typeface="Calibri" panose="020F0502020204030204" pitchFamily="34" charset="0"/>
              </a:rPr>
              <a:t>  9  Furthermore, we have had human fathers who corrected us, and we paid them respect. Shall we not much more readily be in subjection to the Father of spirits and live? </a:t>
            </a:r>
          </a:p>
          <a:p>
            <a:pPr algn="just"/>
            <a:r>
              <a:rPr lang="en-US" sz="2200" b="1" dirty="0">
                <a:solidFill>
                  <a:schemeClr val="bg1"/>
                </a:solidFill>
                <a:latin typeface="Calibri" panose="020F0502020204030204" pitchFamily="34" charset="0"/>
                <a:cs typeface="Calibri" panose="020F0502020204030204" pitchFamily="34" charset="0"/>
              </a:rPr>
              <a:t>  10  For they indeed for a few days chastened us as seemed best to them, but He for our profit, that we may be partakers of His holiness. </a:t>
            </a:r>
          </a:p>
          <a:p>
            <a:pPr algn="just"/>
            <a:r>
              <a:rPr lang="en-US" sz="2200" b="1" dirty="0">
                <a:solidFill>
                  <a:schemeClr val="bg1"/>
                </a:solidFill>
                <a:latin typeface="Calibri" panose="020F0502020204030204" pitchFamily="34" charset="0"/>
                <a:cs typeface="Calibri" panose="020F0502020204030204" pitchFamily="34" charset="0"/>
              </a:rPr>
              <a:t>  11  Now no </a:t>
            </a:r>
            <a:r>
              <a:rPr lang="en-US" sz="2200" b="1" dirty="0">
                <a:solidFill>
                  <a:srgbClr val="FFFF00"/>
                </a:solidFill>
                <a:latin typeface="Calibri" panose="020F0502020204030204" pitchFamily="34" charset="0"/>
                <a:cs typeface="Calibri" panose="020F0502020204030204" pitchFamily="34" charset="0"/>
              </a:rPr>
              <a:t>chastening</a:t>
            </a:r>
            <a:r>
              <a:rPr lang="en-US" sz="2200" b="1" dirty="0">
                <a:solidFill>
                  <a:schemeClr val="bg1"/>
                </a:solidFill>
                <a:latin typeface="Calibri" panose="020F0502020204030204" pitchFamily="34" charset="0"/>
                <a:cs typeface="Calibri" panose="020F0502020204030204" pitchFamily="34" charset="0"/>
              </a:rPr>
              <a:t> seems to be joyful for the present, but painful; nevertheless, afterward it yields the peaceable fruit of righteousness to </a:t>
            </a:r>
            <a:r>
              <a:rPr lang="en-US" sz="2200" b="1" dirty="0">
                <a:solidFill>
                  <a:srgbClr val="FFFF00"/>
                </a:solidFill>
                <a:latin typeface="Calibri" panose="020F0502020204030204" pitchFamily="34" charset="0"/>
                <a:cs typeface="Calibri" panose="020F0502020204030204" pitchFamily="34" charset="0"/>
              </a:rPr>
              <a:t>those who have been trained by it</a:t>
            </a:r>
            <a:r>
              <a:rPr lang="en-US" sz="2200" b="1" dirty="0">
                <a:solidFill>
                  <a:schemeClr val="bg1"/>
                </a:solidFill>
                <a:latin typeface="Calibri" panose="020F0502020204030204" pitchFamily="34" charset="0"/>
                <a:cs typeface="Calibri" panose="020F0502020204030204" pitchFamily="34" charset="0"/>
              </a:rPr>
              <a:t>. </a:t>
            </a:r>
          </a:p>
          <a:p>
            <a:pPr algn="just"/>
            <a:r>
              <a:rPr lang="en-US" sz="2200" b="1" dirty="0">
                <a:solidFill>
                  <a:schemeClr val="bg1"/>
                </a:solidFill>
                <a:latin typeface="Calibri" panose="020F0502020204030204" pitchFamily="34" charset="0"/>
                <a:cs typeface="Calibri" panose="020F0502020204030204" pitchFamily="34" charset="0"/>
              </a:rPr>
              <a:t>  12  Therefore . . .</a:t>
            </a:r>
          </a:p>
        </p:txBody>
      </p:sp>
      <p:sp>
        <p:nvSpPr>
          <p:cNvPr id="6" name="Text Box 3">
            <a:extLst>
              <a:ext uri="{FF2B5EF4-FFF2-40B4-BE49-F238E27FC236}">
                <a16:creationId xmlns:a16="http://schemas.microsoft.com/office/drawing/2014/main" id="{2F05B061-5A18-4168-8946-DE1F9AE21BA2}"/>
              </a:ext>
            </a:extLst>
          </p:cNvPr>
          <p:cNvSpPr txBox="1">
            <a:spLocks noChangeArrowheads="1"/>
          </p:cNvSpPr>
          <p:nvPr/>
        </p:nvSpPr>
        <p:spPr bwMode="auto">
          <a:xfrm>
            <a:off x="618849" y="1611084"/>
            <a:ext cx="3599190" cy="269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Chastening, HOW?</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Like He did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Evil men scourged Him</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He corrects 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He gives us life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He trains us</a:t>
            </a:r>
          </a:p>
        </p:txBody>
      </p:sp>
    </p:spTree>
    <p:extLst>
      <p:ext uri="{BB962C8B-B14F-4D97-AF65-F5344CB8AC3E}">
        <p14:creationId xmlns:p14="http://schemas.microsoft.com/office/powerpoint/2010/main" val="2824306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3600" dirty="0">
                <a:solidFill>
                  <a:schemeClr val="bg1"/>
                </a:solidFill>
                <a:latin typeface="Cambria" panose="02040503050406030204" pitchFamily="18" charset="0"/>
                <a:ea typeface="Cambria" panose="02040503050406030204" pitchFamily="18" charset="0"/>
                <a:cs typeface="Calibri" panose="020F0502020204030204" pitchFamily="34" charset="0"/>
              </a:rPr>
              <a:t>Verses Using Same Greek Word</a:t>
            </a:r>
            <a:br>
              <a:rPr lang="en-US" sz="36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3200" dirty="0">
                <a:solidFill>
                  <a:schemeClr val="bg1"/>
                </a:solidFill>
                <a:latin typeface="Cambria" panose="02040503050406030204" pitchFamily="18" charset="0"/>
                <a:ea typeface="Cambria" panose="02040503050406030204" pitchFamily="18" charset="0"/>
                <a:cs typeface="Calibri" panose="020F0502020204030204" pitchFamily="34" charset="0"/>
              </a:rPr>
              <a:t>found in Heb. 12:5, 6, 7, 8, 10, 11 </a:t>
            </a:r>
            <a:endParaRPr lang="en-US" sz="3600"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532010"/>
          </a:xfrm>
          <a:prstGeom prst="rect">
            <a:avLst/>
          </a:prstGeom>
          <a:noFill/>
        </p:spPr>
        <p:txBody>
          <a:bodyPr wrap="square" rtlCol="0">
            <a:spAutoFit/>
          </a:bodyPr>
          <a:lstStyle/>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Acts 7:22—Moses was </a:t>
            </a:r>
            <a:r>
              <a:rPr lang="en-US" altLang="en-US" sz="2600" b="1" dirty="0">
                <a:solidFill>
                  <a:srgbClr val="FFFF00"/>
                </a:solidFill>
                <a:latin typeface="Calibri" panose="020F0502020204030204" pitchFamily="34" charset="0"/>
                <a:cs typeface="Calibri" panose="020F0502020204030204" pitchFamily="34" charset="0"/>
              </a:rPr>
              <a:t>trained</a:t>
            </a:r>
          </a:p>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Acts 22:3—Paul was </a:t>
            </a:r>
            <a:r>
              <a:rPr lang="en-US" altLang="en-US" sz="2600" b="1" dirty="0">
                <a:solidFill>
                  <a:srgbClr val="FFFF00"/>
                </a:solidFill>
                <a:latin typeface="Calibri" panose="020F0502020204030204" pitchFamily="34" charset="0"/>
                <a:cs typeface="Calibri" panose="020F0502020204030204" pitchFamily="34" charset="0"/>
              </a:rPr>
              <a:t>taught </a:t>
            </a:r>
            <a:r>
              <a:rPr lang="en-US" altLang="en-US" sz="2600" b="1" dirty="0">
                <a:solidFill>
                  <a:schemeClr val="bg1"/>
                </a:solidFill>
                <a:latin typeface="Calibri" panose="020F0502020204030204" pitchFamily="34" charset="0"/>
                <a:cs typeface="Calibri" panose="020F0502020204030204" pitchFamily="34" charset="0"/>
              </a:rPr>
              <a:t>by Gamaliel</a:t>
            </a:r>
          </a:p>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1 Cor. 11:32—we are </a:t>
            </a:r>
            <a:r>
              <a:rPr lang="en-US" altLang="en-US" sz="2600" b="1" dirty="0">
                <a:solidFill>
                  <a:srgbClr val="FFFF00"/>
                </a:solidFill>
                <a:latin typeface="Calibri" panose="020F0502020204030204" pitchFamily="34" charset="0"/>
                <a:cs typeface="Calibri" panose="020F0502020204030204" pitchFamily="34" charset="0"/>
              </a:rPr>
              <a:t>chastened</a:t>
            </a:r>
            <a:r>
              <a:rPr lang="en-US" altLang="en-US" sz="2600" b="1" dirty="0">
                <a:solidFill>
                  <a:schemeClr val="bg1"/>
                </a:solidFill>
                <a:latin typeface="Calibri" panose="020F0502020204030204" pitchFamily="34" charset="0"/>
                <a:cs typeface="Calibri" panose="020F0502020204030204" pitchFamily="34" charset="0"/>
              </a:rPr>
              <a:t> by our thoughts during Lord’s Supper</a:t>
            </a:r>
          </a:p>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Eph. 6:4—Fathers to </a:t>
            </a:r>
            <a:r>
              <a:rPr lang="en-US" altLang="en-US" sz="2600" b="1" dirty="0">
                <a:solidFill>
                  <a:srgbClr val="FFFF00"/>
                </a:solidFill>
                <a:latin typeface="Calibri" panose="020F0502020204030204" pitchFamily="34" charset="0"/>
                <a:cs typeface="Calibri" panose="020F0502020204030204" pitchFamily="34" charset="0"/>
              </a:rPr>
              <a:t>nurture </a:t>
            </a:r>
            <a:r>
              <a:rPr lang="en-US" altLang="en-US" sz="2600" b="1" dirty="0">
                <a:solidFill>
                  <a:schemeClr val="bg1"/>
                </a:solidFill>
                <a:latin typeface="Calibri" panose="020F0502020204030204" pitchFamily="34" charset="0"/>
                <a:cs typeface="Calibri" panose="020F0502020204030204" pitchFamily="34" charset="0"/>
              </a:rPr>
              <a:t>their children in the Lord</a:t>
            </a:r>
          </a:p>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1 Tim. 1:20—Those withdrawn from may </a:t>
            </a:r>
            <a:r>
              <a:rPr lang="en-US" altLang="en-US" sz="2600" b="1" dirty="0">
                <a:solidFill>
                  <a:srgbClr val="FFFF00"/>
                </a:solidFill>
                <a:latin typeface="Calibri" panose="020F0502020204030204" pitchFamily="34" charset="0"/>
                <a:cs typeface="Calibri" panose="020F0502020204030204" pitchFamily="34" charset="0"/>
              </a:rPr>
              <a:t>learn</a:t>
            </a:r>
            <a:r>
              <a:rPr lang="en-US" altLang="en-US" sz="2600" b="1" dirty="0">
                <a:solidFill>
                  <a:schemeClr val="bg1"/>
                </a:solidFill>
                <a:latin typeface="Calibri" panose="020F0502020204030204" pitchFamily="34" charset="0"/>
                <a:cs typeface="Calibri" panose="020F0502020204030204" pitchFamily="34" charset="0"/>
              </a:rPr>
              <a:t> not to sin</a:t>
            </a:r>
          </a:p>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2 Tim. 2:25—To meekly </a:t>
            </a:r>
            <a:r>
              <a:rPr lang="en-US" altLang="en-US" sz="2600" b="1" dirty="0">
                <a:solidFill>
                  <a:srgbClr val="FFFF00"/>
                </a:solidFill>
                <a:latin typeface="Calibri" panose="020F0502020204030204" pitchFamily="34" charset="0"/>
                <a:cs typeface="Calibri" panose="020F0502020204030204" pitchFamily="34" charset="0"/>
              </a:rPr>
              <a:t>instruct </a:t>
            </a:r>
            <a:r>
              <a:rPr lang="en-US" altLang="en-US" sz="2600" b="1" dirty="0">
                <a:solidFill>
                  <a:schemeClr val="bg1"/>
                </a:solidFill>
                <a:latin typeface="Calibri" panose="020F0502020204030204" pitchFamily="34" charset="0"/>
                <a:cs typeface="Calibri" panose="020F0502020204030204" pitchFamily="34" charset="0"/>
              </a:rPr>
              <a:t>those who oppose us</a:t>
            </a:r>
          </a:p>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2 Tim. 3:16-17—All scripture given for </a:t>
            </a:r>
            <a:r>
              <a:rPr lang="en-US" altLang="en-US" sz="2600" b="1" dirty="0">
                <a:solidFill>
                  <a:srgbClr val="FFFF00"/>
                </a:solidFill>
                <a:latin typeface="Calibri" panose="020F0502020204030204" pitchFamily="34" charset="0"/>
                <a:cs typeface="Calibri" panose="020F0502020204030204" pitchFamily="34" charset="0"/>
              </a:rPr>
              <a:t>instruction</a:t>
            </a:r>
            <a:r>
              <a:rPr lang="en-US" altLang="en-US" sz="2600" b="1" dirty="0">
                <a:solidFill>
                  <a:schemeClr val="bg1"/>
                </a:solidFill>
                <a:latin typeface="Calibri" panose="020F0502020204030204" pitchFamily="34" charset="0"/>
                <a:cs typeface="Calibri" panose="020F0502020204030204" pitchFamily="34" charset="0"/>
              </a:rPr>
              <a:t> in righteousness</a:t>
            </a:r>
          </a:p>
          <a:p>
            <a:pPr marL="457200" indent="-457200">
              <a:spcAft>
                <a:spcPts val="300"/>
              </a:spcAft>
              <a:buClr>
                <a:schemeClr val="bg1"/>
              </a:buClr>
              <a:buFont typeface="Arial" panose="020B0604020202020204" pitchFamily="34" charset="0"/>
              <a:buChar char="•"/>
            </a:pPr>
            <a:r>
              <a:rPr lang="en-US" altLang="en-US" sz="2600" b="1" dirty="0">
                <a:solidFill>
                  <a:schemeClr val="bg1"/>
                </a:solidFill>
                <a:latin typeface="Calibri" panose="020F0502020204030204" pitchFamily="34" charset="0"/>
                <a:cs typeface="Calibri" panose="020F0502020204030204" pitchFamily="34" charset="0"/>
              </a:rPr>
              <a:t>Tit. 2:12—Grace </a:t>
            </a:r>
            <a:r>
              <a:rPr lang="en-US" altLang="en-US" sz="2600" b="1" dirty="0">
                <a:solidFill>
                  <a:srgbClr val="FFFF00"/>
                </a:solidFill>
                <a:latin typeface="Calibri" panose="020F0502020204030204" pitchFamily="34" charset="0"/>
                <a:cs typeface="Calibri" panose="020F0502020204030204" pitchFamily="34" charset="0"/>
              </a:rPr>
              <a:t>teaches</a:t>
            </a:r>
            <a:r>
              <a:rPr lang="en-US" altLang="en-US" sz="2600" b="1" dirty="0">
                <a:solidFill>
                  <a:schemeClr val="bg1"/>
                </a:solidFill>
                <a:latin typeface="Calibri" panose="020F0502020204030204" pitchFamily="34" charset="0"/>
                <a:cs typeface="Calibri" panose="020F0502020204030204" pitchFamily="34" charset="0"/>
              </a:rPr>
              <a:t> us to deny worldly lusts</a:t>
            </a:r>
          </a:p>
          <a:p>
            <a:pPr marL="457200" indent="-457200">
              <a:spcAft>
                <a:spcPts val="300"/>
              </a:spcAft>
              <a:buClr>
                <a:schemeClr val="bg1"/>
              </a:buClr>
              <a:buFont typeface="Arial" panose="020B0604020202020204" pitchFamily="34" charset="0"/>
              <a:buChar char="•"/>
            </a:pPr>
            <a:endParaRPr lang="en-US" altLang="en-US" sz="2600" b="1" dirty="0">
              <a:solidFill>
                <a:schemeClr val="bg1"/>
              </a:solidFill>
              <a:latin typeface="Calibri" panose="020F0502020204030204" pitchFamily="34" charset="0"/>
              <a:cs typeface="Calibri" panose="020F0502020204030204" pitchFamily="34" charset="0"/>
            </a:endParaRPr>
          </a:p>
          <a:p>
            <a:pPr algn="ctr">
              <a:spcAft>
                <a:spcPts val="300"/>
              </a:spcAft>
              <a:buClr>
                <a:schemeClr val="bg1"/>
              </a:buClr>
            </a:pPr>
            <a:r>
              <a:rPr lang="en-US" altLang="en-US" sz="3200" b="1" i="1" dirty="0">
                <a:solidFill>
                  <a:srgbClr val="FFFF00"/>
                </a:solidFill>
                <a:latin typeface="Calibri" panose="020F0502020204030204" pitchFamily="34" charset="0"/>
                <a:cs typeface="Calibri" panose="020F0502020204030204" pitchFamily="34" charset="0"/>
              </a:rPr>
              <a:t>Do NOT Despise the Discipline of the Lord</a:t>
            </a:r>
            <a:endParaRPr lang="en-US" altLang="en-US" sz="26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83474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Let God Chasten You Tonight</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1628209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Introducing the Lesson</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3600986"/>
          </a:xfrm>
          <a:prstGeom prst="rect">
            <a:avLst/>
          </a:prstGeom>
          <a:noFill/>
        </p:spPr>
        <p:txBody>
          <a:bodyPr wrap="square" rtlCol="0">
            <a:spAutoFit/>
          </a:bodyPr>
          <a:lstStyle/>
          <a:p>
            <a:pPr marL="457200"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Background of this study about chastening . . .</a:t>
            </a:r>
          </a:p>
          <a:p>
            <a:pPr marL="457200"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Jews, started wonderfully well but adversity discouraged them</a:t>
            </a:r>
          </a:p>
          <a:p>
            <a:pPr marL="457200" indent="-457200">
              <a:spcAft>
                <a:spcPts val="3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The purpose of this book is to encourage them to remain faithful</a:t>
            </a:r>
          </a:p>
          <a:p>
            <a:pPr marL="285750">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Faithful like those in the Old Testament—Hebrews chapter eleven</a:t>
            </a:r>
          </a:p>
          <a:p>
            <a:pPr marL="285750" lvl="1">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For (figuratively) they are watching you—Heb. 12:1</a:t>
            </a:r>
          </a:p>
          <a:p>
            <a:pPr marL="285750" lvl="1">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Their lives were not easy—look at closing verses of chapter eleven</a:t>
            </a:r>
          </a:p>
          <a:p>
            <a:pPr marL="285750" lvl="1">
              <a:spcAft>
                <a:spcPts val="300"/>
              </a:spcAft>
              <a:buClr>
                <a:schemeClr val="bg1"/>
              </a:buClr>
            </a:pPr>
            <a:r>
              <a:rPr lang="en-US" altLang="en-US" sz="2200" b="1" dirty="0">
                <a:solidFill>
                  <a:schemeClr val="bg1"/>
                </a:solidFill>
                <a:latin typeface="Calibri" panose="020F0502020204030204" pitchFamily="34" charset="0"/>
                <a:cs typeface="Calibri" panose="020F0502020204030204" pitchFamily="34" charset="0"/>
              </a:rPr>
              <a:t>   -  Even though so great; God waited for us so we can share the victory</a:t>
            </a:r>
            <a:endParaRPr lang="en-US" altLang="en-US" sz="2200" b="1" dirty="0">
              <a:solidFill>
                <a:srgbClr val="FFFF00"/>
              </a:solidFill>
              <a:latin typeface="Calibri" panose="020F0502020204030204" pitchFamily="34" charset="0"/>
              <a:cs typeface="Calibri" panose="020F0502020204030204" pitchFamily="34" charset="0"/>
            </a:endParaRPr>
          </a:p>
          <a:p>
            <a:pPr marL="457200" lvl="1" indent="-457200">
              <a:spcAft>
                <a:spcPts val="3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Having considered O.T. heroes,   Jews told to look at Jesus’ faithful endurance</a:t>
            </a:r>
          </a:p>
          <a:p>
            <a:pPr marL="285750" lvl="1">
              <a:spcAft>
                <a:spcPts val="300"/>
              </a:spcAft>
              <a:buClr>
                <a:schemeClr val="bg1"/>
              </a:buClr>
            </a:pPr>
            <a:endParaRPr lang="en-US" altLang="en-US" sz="24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3659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956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Endured the cross</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a:t>
            </a:r>
            <a:r>
              <a:rPr lang="en-US" sz="2200" b="1" dirty="0">
                <a:solidFill>
                  <a:srgbClr val="FFFF00"/>
                </a:solidFill>
                <a:latin typeface="Calibri" panose="020F0502020204030204" pitchFamily="34" charset="0"/>
                <a:cs typeface="Calibri" panose="020F0502020204030204" pitchFamily="34" charset="0"/>
              </a:rPr>
              <a:t>endured the cross, </a:t>
            </a:r>
            <a:r>
              <a:rPr lang="en-US" sz="2200" b="1" dirty="0">
                <a:solidFill>
                  <a:schemeClr val="bg1"/>
                </a:solidFill>
                <a:latin typeface="Calibri" panose="020F0502020204030204" pitchFamily="34" charset="0"/>
                <a:cs typeface="Calibri" panose="020F0502020204030204" pitchFamily="34" charset="0"/>
              </a:rPr>
              <a:t>despising the shame, and has sat down at the right hand of the throne of God.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305458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1390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Endured the cross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Hostility from sinners</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endured the cross, despising the shame, and has sat down at the right hand of the throne of God.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For consider Him who </a:t>
            </a:r>
            <a:r>
              <a:rPr lang="en-US" sz="2200" b="1" dirty="0">
                <a:solidFill>
                  <a:srgbClr val="FFFF00"/>
                </a:solidFill>
                <a:latin typeface="Calibri" panose="020F0502020204030204" pitchFamily="34" charset="0"/>
                <a:cs typeface="Calibri" panose="020F0502020204030204" pitchFamily="34" charset="0"/>
              </a:rPr>
              <a:t>endured such hostility from sinners </a:t>
            </a:r>
            <a:r>
              <a:rPr lang="en-US" sz="2200" b="1" dirty="0">
                <a:solidFill>
                  <a:schemeClr val="bg1"/>
                </a:solidFill>
                <a:latin typeface="Calibri" panose="020F0502020204030204" pitchFamily="34" charset="0"/>
                <a:cs typeface="Calibri" panose="020F0502020204030204" pitchFamily="34" charset="0"/>
              </a:rPr>
              <a:t>against Himself, lest you become weary and discouraged in your souls.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150836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1823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Endured the cross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Hostility from sinners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rgbClr val="FFFF00"/>
                </a:solidFill>
                <a:latin typeface="Calibri" panose="020F0502020204030204" pitchFamily="34" charset="0"/>
                <a:cs typeface="Calibri" panose="020F0502020204030204" pitchFamily="34" charset="0"/>
              </a:rPr>
              <a:t>  Despised the shame</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endured the cross, </a:t>
            </a:r>
            <a:r>
              <a:rPr lang="en-US" sz="2200" b="1" dirty="0">
                <a:solidFill>
                  <a:srgbClr val="FFFF00"/>
                </a:solidFill>
                <a:latin typeface="Calibri" panose="020F0502020204030204" pitchFamily="34" charset="0"/>
                <a:cs typeface="Calibri" panose="020F0502020204030204" pitchFamily="34" charset="0"/>
              </a:rPr>
              <a:t>despising the shame</a:t>
            </a:r>
            <a:r>
              <a:rPr lang="en-US" sz="2200" b="1" dirty="0">
                <a:solidFill>
                  <a:schemeClr val="bg1"/>
                </a:solidFill>
                <a:latin typeface="Calibri" panose="020F0502020204030204" pitchFamily="34" charset="0"/>
                <a:cs typeface="Calibri" panose="020F0502020204030204" pitchFamily="34" charset="0"/>
              </a:rPr>
              <a:t>, and has sat down at the right hand of the throne of God.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3412513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22570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Endured the cross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Hostility from sinners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Despised the shame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Look at His reward</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endured the cross, despising the shame, and has </a:t>
            </a:r>
            <a:r>
              <a:rPr lang="en-US" sz="2200" b="1" dirty="0">
                <a:solidFill>
                  <a:srgbClr val="FFFF00"/>
                </a:solidFill>
                <a:latin typeface="Calibri" panose="020F0502020204030204" pitchFamily="34" charset="0"/>
                <a:cs typeface="Calibri" panose="020F0502020204030204" pitchFamily="34" charset="0"/>
              </a:rPr>
              <a:t>sat down at the right hand of the throne of God</a:t>
            </a:r>
            <a:r>
              <a:rPr lang="en-US" sz="2200" b="1" dirty="0">
                <a:solidFill>
                  <a:schemeClr val="bg1"/>
                </a:solidFill>
                <a:latin typeface="Calibri" panose="020F0502020204030204" pitchFamily="34" charset="0"/>
                <a:cs typeface="Calibri" panose="020F0502020204030204" pitchFamily="34" charset="0"/>
              </a:rPr>
              <a:t>.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4236066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3059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Endured the cross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Hostility from sinners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Despised the shame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Look at His reward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Consider Him, to under-   stand your life</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endured the cross, despising the shame, and has sat down at the right hand of the throne of God.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a:t>
            </a:r>
            <a:r>
              <a:rPr lang="en-US" sz="2200" b="1" dirty="0">
                <a:solidFill>
                  <a:srgbClr val="FFFF00"/>
                </a:solidFill>
                <a:latin typeface="Calibri" panose="020F0502020204030204" pitchFamily="34" charset="0"/>
                <a:cs typeface="Calibri" panose="020F0502020204030204" pitchFamily="34" charset="0"/>
              </a:rPr>
              <a:t> For consider Him </a:t>
            </a:r>
            <a:r>
              <a:rPr lang="en-US" sz="2200" b="1" dirty="0">
                <a:solidFill>
                  <a:schemeClr val="bg1"/>
                </a:solidFill>
                <a:latin typeface="Calibri" panose="020F0502020204030204" pitchFamily="34" charset="0"/>
                <a:cs typeface="Calibri" panose="020F0502020204030204" pitchFamily="34" charset="0"/>
              </a:rPr>
              <a:t>who endured such hostility from sinners against Himself, </a:t>
            </a:r>
            <a:r>
              <a:rPr lang="en-US" sz="2200" b="1" dirty="0">
                <a:solidFill>
                  <a:srgbClr val="FFFF00"/>
                </a:solidFill>
                <a:latin typeface="Calibri" panose="020F0502020204030204" pitchFamily="34" charset="0"/>
                <a:cs typeface="Calibri" panose="020F0502020204030204" pitchFamily="34" charset="0"/>
              </a:rPr>
              <a:t>lest you become weary and discouraged in your souls</a:t>
            </a:r>
            <a:r>
              <a:rPr lang="en-US" sz="2200" b="1" dirty="0">
                <a:solidFill>
                  <a:schemeClr val="bg1"/>
                </a:solidFill>
                <a:latin typeface="Calibri" panose="020F0502020204030204" pitchFamily="34" charset="0"/>
                <a:cs typeface="Calibri" panose="020F0502020204030204" pitchFamily="34" charset="0"/>
              </a:rPr>
              <a:t>.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You have not yet resisted to bloodshed, striving against sin.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2661051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611084"/>
            <a:ext cx="3599190" cy="3862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2800" b="1" dirty="0">
                <a:solidFill>
                  <a:srgbClr val="FFFF00"/>
                </a:solidFill>
                <a:latin typeface="Calibri" panose="020F0502020204030204" pitchFamily="34" charset="0"/>
                <a:cs typeface="Calibri" panose="020F0502020204030204" pitchFamily="34" charset="0"/>
              </a:rPr>
              <a:t>Look at Jesus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Endured the cross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Hostility from sinners</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Despised the shame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Look at His reward</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Consider Him, to under-   stand your life</a:t>
            </a:r>
          </a:p>
          <a:p>
            <a:pPr marL="117475" indent="-117475">
              <a:spcBef>
                <a:spcPts val="100"/>
              </a:spcBef>
              <a:spcAft>
                <a:spcPts val="4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t>
            </a:r>
            <a:r>
              <a:rPr lang="en-US" altLang="en-US" sz="2400" b="1" dirty="0">
                <a:solidFill>
                  <a:srgbClr val="FFFF00"/>
                </a:solidFill>
                <a:latin typeface="Calibri" panose="020F0502020204030204" pitchFamily="34" charset="0"/>
                <a:cs typeface="Calibri" panose="020F0502020204030204" pitchFamily="34" charset="0"/>
              </a:rPr>
              <a:t>He resisted and died, striving against sin</a:t>
            </a:r>
          </a:p>
        </p:txBody>
      </p:sp>
      <p:sp>
        <p:nvSpPr>
          <p:cNvPr id="5" name="TextBox 4">
            <a:extLst>
              <a:ext uri="{FF2B5EF4-FFF2-40B4-BE49-F238E27FC236}">
                <a16:creationId xmlns:a16="http://schemas.microsoft.com/office/drawing/2014/main" id="{E0AA3DAD-44FD-4C89-92E7-32D5CD80101D}"/>
              </a:ext>
            </a:extLst>
          </p:cNvPr>
          <p:cNvSpPr txBox="1"/>
          <p:nvPr/>
        </p:nvSpPr>
        <p:spPr>
          <a:xfrm>
            <a:off x="4424516" y="629259"/>
            <a:ext cx="7305961" cy="5611793"/>
          </a:xfrm>
          <a:prstGeom prst="rect">
            <a:avLst/>
          </a:prstGeom>
          <a:noFill/>
          <a:ln w="38100">
            <a:solidFill>
              <a:schemeClr val="bg1"/>
            </a:solidFill>
          </a:ln>
        </p:spPr>
        <p:txBody>
          <a:bodyPr wrap="square" rtlCol="0">
            <a:spAutoFit/>
          </a:bodyPr>
          <a:lstStyle/>
          <a:p>
            <a:pPr algn="just">
              <a:spcAft>
                <a:spcPts val="200"/>
              </a:spcAft>
              <a:tabLst>
                <a:tab pos="1425575" algn="l"/>
              </a:tabLst>
            </a:pPr>
            <a:r>
              <a:rPr lang="en-US" sz="22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2 </a:t>
            </a:r>
            <a:r>
              <a:rPr lang="en-US" sz="2200" b="1" dirty="0">
                <a:solidFill>
                  <a:srgbClr val="FFFF00"/>
                </a:solidFill>
                <a:latin typeface="Calibri" panose="020F0502020204030204" pitchFamily="34" charset="0"/>
                <a:cs typeface="Calibri" panose="020F0502020204030204" pitchFamily="34" charset="0"/>
              </a:rPr>
              <a:t> looking unto Jesus</a:t>
            </a:r>
            <a:r>
              <a:rPr lang="en-US" sz="2200" b="1" dirty="0">
                <a:solidFill>
                  <a:schemeClr val="bg1"/>
                </a:solidFill>
                <a:latin typeface="Calibri" panose="020F0502020204030204" pitchFamily="34" charset="0"/>
                <a:cs typeface="Calibri" panose="020F0502020204030204" pitchFamily="34" charset="0"/>
              </a:rPr>
              <a:t>, the author and finisher of our faith, who for the joy that was set before Him endured the cross, despising the shame, and has sat down at the right hand of the throne of God.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4  </a:t>
            </a:r>
            <a:r>
              <a:rPr lang="en-US" sz="2200" b="1" dirty="0">
                <a:solidFill>
                  <a:srgbClr val="FFFF00"/>
                </a:solidFill>
                <a:latin typeface="Calibri" panose="020F0502020204030204" pitchFamily="34" charset="0"/>
                <a:cs typeface="Calibri" panose="020F0502020204030204" pitchFamily="34" charset="0"/>
              </a:rPr>
              <a:t>You have not yet resisted to bloodshed, striving against sin.</a:t>
            </a:r>
            <a:r>
              <a:rPr lang="en-US" sz="2200" b="1" dirty="0">
                <a:solidFill>
                  <a:schemeClr val="bg1"/>
                </a:solidFill>
                <a:latin typeface="Calibri" panose="020F0502020204030204" pitchFamily="34" charset="0"/>
                <a:cs typeface="Calibri" panose="020F0502020204030204" pitchFamily="34" charset="0"/>
              </a:rPr>
              <a:t> </a:t>
            </a:r>
          </a:p>
          <a:p>
            <a:pPr algn="just">
              <a:spcAft>
                <a:spcPts val="200"/>
              </a:spcAft>
            </a:pPr>
            <a:r>
              <a:rPr lang="en-US" sz="2200" b="1" dirty="0">
                <a:solidFill>
                  <a:schemeClr val="bg1"/>
                </a:solidFill>
                <a:latin typeface="Calibri" panose="020F0502020204030204" pitchFamily="34" charset="0"/>
                <a:cs typeface="Calibri" panose="020F0502020204030204" pitchFamily="34" charset="0"/>
              </a:rPr>
              <a:t>  5  And you have forgotten the exhortation which speaks to you as to sons: "My son, do not despise the chastening of the Lord, nor be discouraged when you are rebuked by Him; </a:t>
            </a:r>
          </a:p>
        </p:txBody>
      </p:sp>
    </p:spTree>
    <p:extLst>
      <p:ext uri="{BB962C8B-B14F-4D97-AF65-F5344CB8AC3E}">
        <p14:creationId xmlns:p14="http://schemas.microsoft.com/office/powerpoint/2010/main" val="239130415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870</Words>
  <Application>Microsoft Office PowerPoint</Application>
  <PresentationFormat>Widescreen</PresentationFormat>
  <Paragraphs>278</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Cambria</vt:lpstr>
      <vt:lpstr>Office Theme</vt:lpstr>
      <vt:lpstr>God Chastens You, HOW?</vt:lpstr>
      <vt:lpstr>Text—Heb. 12:1-6</vt:lpstr>
      <vt:lpstr>Introducing the Lesson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Introducing the Lesson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Verses Using Same Greek Word found in Heb. 12:5, 6, 7, 8, 10, 11 </vt:lpstr>
      <vt:lpstr>Let God Chasten You Tonight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292</cp:revision>
  <cp:lastPrinted>2019-04-07T11:03:11Z</cp:lastPrinted>
  <dcterms:modified xsi:type="dcterms:W3CDTF">2019-07-22T00:37:04Z</dcterms:modified>
</cp:coreProperties>
</file>