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1440" r:id="rId2"/>
    <p:sldId id="1872" r:id="rId3"/>
    <p:sldId id="2063" r:id="rId4"/>
    <p:sldId id="2045" r:id="rId5"/>
    <p:sldId id="2054" r:id="rId6"/>
    <p:sldId id="2055" r:id="rId7"/>
    <p:sldId id="2056" r:id="rId8"/>
    <p:sldId id="2057" r:id="rId9"/>
    <p:sldId id="2058" r:id="rId10"/>
    <p:sldId id="2059" r:id="rId11"/>
    <p:sldId id="2060" r:id="rId12"/>
    <p:sldId id="2071" r:id="rId13"/>
    <p:sldId id="2042" r:id="rId14"/>
    <p:sldId id="2079" r:id="rId15"/>
    <p:sldId id="2072" r:id="rId16"/>
    <p:sldId id="2073" r:id="rId17"/>
    <p:sldId id="2074" r:id="rId18"/>
    <p:sldId id="2075" r:id="rId19"/>
    <p:sldId id="2076" r:id="rId20"/>
    <p:sldId id="2043" r:id="rId21"/>
    <p:sldId id="2080" r:id="rId22"/>
    <p:sldId id="2081" r:id="rId23"/>
    <p:sldId id="2082" r:id="rId24"/>
    <p:sldId id="2083" r:id="rId25"/>
    <p:sldId id="2084" r:id="rId26"/>
    <p:sldId id="2092" r:id="rId27"/>
    <p:sldId id="2017" r:id="rId28"/>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0" autoAdjust="0"/>
    <p:restoredTop sz="86410" autoAdjust="0"/>
  </p:normalViewPr>
  <p:slideViewPr>
    <p:cSldViewPr snapToGrid="0">
      <p:cViewPr varScale="1">
        <p:scale>
          <a:sx n="100" d="100"/>
          <a:sy n="100" d="100"/>
        </p:scale>
        <p:origin x="114" y="312"/>
      </p:cViewPr>
      <p:guideLst>
        <p:guide orient="horz" pos="2184"/>
        <p:guide pos="388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7556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7072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5156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499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8913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4493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4503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5015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7315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3635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17912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36453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9575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78794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2553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44296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97143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62364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4774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2077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8645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8685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8230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5903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5903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4916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86238"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5900" b="1" dirty="0"/>
              <a:t>God Chastens You, HOW?</a:t>
            </a:r>
            <a:endParaRPr sz="59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Heb. 12:1-6</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3599190" cy="4296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Look at Jesus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Endured the cross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Hostility from sinners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Despised the shame</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Look at His reward</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Consider Him, to under-   stand your life</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He resisted and died, striving against sin</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400" b="1" dirty="0">
                <a:solidFill>
                  <a:srgbClr val="FFFF00"/>
                </a:solidFill>
                <a:latin typeface="Calibri" panose="020F0502020204030204" pitchFamily="34" charset="0"/>
                <a:cs typeface="Calibri" panose="020F0502020204030204" pitchFamily="34" charset="0"/>
              </a:rPr>
              <a:t>Remember Him</a:t>
            </a:r>
          </a:p>
        </p:txBody>
      </p:sp>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611793"/>
          </a:xfrm>
          <a:prstGeom prst="rect">
            <a:avLst/>
          </a:prstGeom>
          <a:noFill/>
          <a:ln w="38100">
            <a:solidFill>
              <a:schemeClr val="bg1"/>
            </a:solidFill>
          </a:ln>
        </p:spPr>
        <p:txBody>
          <a:bodyPr wrap="square" rtlCol="0">
            <a:spAutoFit/>
          </a:bodyPr>
          <a:lstStyle/>
          <a:p>
            <a:pPr algn="just">
              <a:spcAft>
                <a:spcPts val="200"/>
              </a:spcAft>
              <a:tabLst>
                <a:tab pos="1425575" algn="l"/>
              </a:tabLst>
            </a:pPr>
            <a:r>
              <a:rPr lang="en-US" sz="2200" b="1" dirty="0">
                <a:solidFill>
                  <a:schemeClr val="bg1"/>
                </a:solidFill>
                <a:latin typeface="Calibri" panose="020F0502020204030204" pitchFamily="34" charset="0"/>
                <a:cs typeface="Calibri" panose="020F0502020204030204" pitchFamily="34" charset="0"/>
              </a:rPr>
              <a:t>  1  Therefore we also, since we are surrounded by so great a cloud of witnesses, let us lay aside every weight, and the sin which so easily ensnares us, and let us run with endurance the race that is set before us,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2 </a:t>
            </a:r>
            <a:r>
              <a:rPr lang="en-US" sz="2200" b="1" dirty="0">
                <a:solidFill>
                  <a:srgbClr val="FFFF00"/>
                </a:solidFill>
                <a:latin typeface="Calibri" panose="020F0502020204030204" pitchFamily="34" charset="0"/>
                <a:cs typeface="Calibri" panose="020F0502020204030204" pitchFamily="34" charset="0"/>
              </a:rPr>
              <a:t> looking unto Jesus</a:t>
            </a:r>
            <a:r>
              <a:rPr lang="en-US" sz="2200" b="1" dirty="0">
                <a:solidFill>
                  <a:schemeClr val="bg1"/>
                </a:solidFill>
                <a:latin typeface="Calibri" panose="020F0502020204030204" pitchFamily="34" charset="0"/>
                <a:cs typeface="Calibri" panose="020F0502020204030204" pitchFamily="34" charset="0"/>
              </a:rPr>
              <a:t>, the author and finisher of our faith, who for the joy that was set before Him endured the cross, despising the shame, and has sat down at the right hand of the throne of God.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3  For consider Him who endured such hostility from sinners against Himself, lest you become weary and discouraged in your souls.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4  You have not yet resisted to bloodshed, striving against sin.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5  And you have </a:t>
            </a:r>
            <a:r>
              <a:rPr lang="en-US" sz="2200" b="1" dirty="0">
                <a:solidFill>
                  <a:srgbClr val="FFFF00"/>
                </a:solidFill>
                <a:latin typeface="Calibri" panose="020F0502020204030204" pitchFamily="34" charset="0"/>
                <a:cs typeface="Calibri" panose="020F0502020204030204" pitchFamily="34" charset="0"/>
              </a:rPr>
              <a:t>forgotten </a:t>
            </a:r>
            <a:r>
              <a:rPr lang="en-US" sz="2200" b="1" dirty="0">
                <a:solidFill>
                  <a:schemeClr val="bg1"/>
                </a:solidFill>
                <a:latin typeface="Calibri" panose="020F0502020204030204" pitchFamily="34" charset="0"/>
                <a:cs typeface="Calibri" panose="020F0502020204030204" pitchFamily="34" charset="0"/>
              </a:rPr>
              <a:t>the exhortation which speaks to you as to sons: "My son, do not despise the chastening of the Lord, nor be discouraged when you are rebuked by Him; </a:t>
            </a:r>
          </a:p>
        </p:txBody>
      </p:sp>
    </p:spTree>
    <p:extLst>
      <p:ext uri="{BB962C8B-B14F-4D97-AF65-F5344CB8AC3E}">
        <p14:creationId xmlns:p14="http://schemas.microsoft.com/office/powerpoint/2010/main" val="3694551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3599190" cy="472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Look at Jesus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Endured the cross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Hostility from sinners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Despised the shame</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Look at His reward</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Consider Him, to under-   stand your life</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He resisted and died, striving against sin</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Remember Him</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400" b="1" dirty="0">
                <a:solidFill>
                  <a:srgbClr val="FFFF00"/>
                </a:solidFill>
                <a:latin typeface="Calibri" panose="020F0502020204030204" pitchFamily="34" charset="0"/>
                <a:cs typeface="Calibri" panose="020F0502020204030204" pitchFamily="34" charset="0"/>
              </a:rPr>
              <a:t>Evidence=God loved Him</a:t>
            </a:r>
          </a:p>
        </p:txBody>
      </p:sp>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611793"/>
          </a:xfrm>
          <a:prstGeom prst="rect">
            <a:avLst/>
          </a:prstGeom>
          <a:noFill/>
          <a:ln w="38100">
            <a:solidFill>
              <a:schemeClr val="bg1"/>
            </a:solidFill>
          </a:ln>
        </p:spPr>
        <p:txBody>
          <a:bodyPr wrap="square" rtlCol="0">
            <a:spAutoFit/>
          </a:bodyPr>
          <a:lstStyle/>
          <a:p>
            <a:pPr algn="just">
              <a:spcAft>
                <a:spcPts val="200"/>
              </a:spcAft>
              <a:tabLst>
                <a:tab pos="1425575" algn="l"/>
              </a:tabLst>
            </a:pPr>
            <a:r>
              <a:rPr lang="en-US" sz="2200" b="1" dirty="0">
                <a:solidFill>
                  <a:schemeClr val="bg1"/>
                </a:solidFill>
                <a:latin typeface="Calibri" panose="020F0502020204030204" pitchFamily="34" charset="0"/>
                <a:cs typeface="Calibri" panose="020F0502020204030204" pitchFamily="34" charset="0"/>
              </a:rPr>
              <a:t>  1  Therefore we also, since we are surrounded by so great a cloud of witnesses, let us lay aside every weight, and the sin which so easily ensnares us, and let us run with endurance the race that is set before us,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2 </a:t>
            </a:r>
            <a:r>
              <a:rPr lang="en-US" sz="2200" b="1" dirty="0">
                <a:solidFill>
                  <a:srgbClr val="FFFF00"/>
                </a:solidFill>
                <a:latin typeface="Calibri" panose="020F0502020204030204" pitchFamily="34" charset="0"/>
                <a:cs typeface="Calibri" panose="020F0502020204030204" pitchFamily="34" charset="0"/>
              </a:rPr>
              <a:t> looking unto Jesus</a:t>
            </a:r>
            <a:r>
              <a:rPr lang="en-US" sz="2200" b="1" dirty="0">
                <a:solidFill>
                  <a:schemeClr val="bg1"/>
                </a:solidFill>
                <a:latin typeface="Calibri" panose="020F0502020204030204" pitchFamily="34" charset="0"/>
                <a:cs typeface="Calibri" panose="020F0502020204030204" pitchFamily="34" charset="0"/>
              </a:rPr>
              <a:t>, the author and finisher of our faith, who for the joy that was set before Him endured the cross, despising the shame, and has sat down at the right hand of the throne of God.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3  For consider Him who endured such hostility from sinners against Himself, lest you become weary and discouraged in your souls.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4  You have not yet resisted to bloodshed, striving against sin.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5  And you have forgotten the exhortation which speaks to you as to sons: "My son, do not despise the chastening of the Lord, nor be discouraged when you are rebuked by Him; </a:t>
            </a:r>
          </a:p>
        </p:txBody>
      </p:sp>
    </p:spTree>
    <p:extLst>
      <p:ext uri="{BB962C8B-B14F-4D97-AF65-F5344CB8AC3E}">
        <p14:creationId xmlns:p14="http://schemas.microsoft.com/office/powerpoint/2010/main" val="1118941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Introducing the Lesson</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4824398"/>
          </a:xfrm>
          <a:prstGeom prst="rect">
            <a:avLst/>
          </a:prstGeom>
          <a:noFill/>
        </p:spPr>
        <p:txBody>
          <a:bodyPr wrap="square" rtlCol="0">
            <a:spAutoFit/>
          </a:bodyPr>
          <a:lstStyle/>
          <a:p>
            <a:pPr marL="457200" indent="-457200">
              <a:spcAft>
                <a:spcPts val="3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Background of this study about chastening . . .</a:t>
            </a:r>
          </a:p>
          <a:p>
            <a:pPr marL="457200" indent="-457200">
              <a:spcAft>
                <a:spcPts val="3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Jews, started wonderfully well but adversity discouraged them</a:t>
            </a:r>
          </a:p>
          <a:p>
            <a:pPr marL="457200" indent="-457200">
              <a:spcAft>
                <a:spcPts val="3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The purpose of this book is to encourage them to remain faithful</a:t>
            </a:r>
          </a:p>
          <a:p>
            <a:pPr marL="285750">
              <a:spcAft>
                <a:spcPts val="300"/>
              </a:spcAft>
              <a:buClr>
                <a:schemeClr val="bg1"/>
              </a:buClr>
            </a:pPr>
            <a:r>
              <a:rPr lang="en-US" altLang="en-US" sz="2200" b="1" dirty="0">
                <a:solidFill>
                  <a:schemeClr val="bg1"/>
                </a:solidFill>
                <a:latin typeface="Calibri" panose="020F0502020204030204" pitchFamily="34" charset="0"/>
                <a:cs typeface="Calibri" panose="020F0502020204030204" pitchFamily="34" charset="0"/>
              </a:rPr>
              <a:t>   -  Faithful like those in the Old Testament—Hebrews chapter eleven</a:t>
            </a:r>
          </a:p>
          <a:p>
            <a:pPr marL="285750" lvl="1">
              <a:spcAft>
                <a:spcPts val="300"/>
              </a:spcAft>
              <a:buClr>
                <a:schemeClr val="bg1"/>
              </a:buClr>
            </a:pPr>
            <a:r>
              <a:rPr lang="en-US" altLang="en-US" sz="2200" b="1" dirty="0">
                <a:solidFill>
                  <a:schemeClr val="bg1"/>
                </a:solidFill>
                <a:latin typeface="Calibri" panose="020F0502020204030204" pitchFamily="34" charset="0"/>
                <a:cs typeface="Calibri" panose="020F0502020204030204" pitchFamily="34" charset="0"/>
              </a:rPr>
              <a:t>   -  For (figuratively) they are watching you—Heb. 12:1</a:t>
            </a:r>
          </a:p>
          <a:p>
            <a:pPr marL="285750" lvl="1">
              <a:spcAft>
                <a:spcPts val="300"/>
              </a:spcAft>
              <a:buClr>
                <a:schemeClr val="bg1"/>
              </a:buClr>
            </a:pPr>
            <a:r>
              <a:rPr lang="en-US" altLang="en-US" sz="2200" b="1" dirty="0">
                <a:solidFill>
                  <a:schemeClr val="bg1"/>
                </a:solidFill>
                <a:latin typeface="Calibri" panose="020F0502020204030204" pitchFamily="34" charset="0"/>
                <a:cs typeface="Calibri" panose="020F0502020204030204" pitchFamily="34" charset="0"/>
              </a:rPr>
              <a:t>   -  Their lives were not easy—look at closing verses of chapter eleven</a:t>
            </a:r>
          </a:p>
          <a:p>
            <a:pPr marL="285750" lvl="1">
              <a:spcAft>
                <a:spcPts val="300"/>
              </a:spcAft>
              <a:buClr>
                <a:schemeClr val="bg1"/>
              </a:buClr>
            </a:pPr>
            <a:r>
              <a:rPr lang="en-US" altLang="en-US" sz="2200" b="1" dirty="0">
                <a:solidFill>
                  <a:schemeClr val="bg1"/>
                </a:solidFill>
                <a:latin typeface="Calibri" panose="020F0502020204030204" pitchFamily="34" charset="0"/>
                <a:cs typeface="Calibri" panose="020F0502020204030204" pitchFamily="34" charset="0"/>
              </a:rPr>
              <a:t>   -  Even though so great; God waited for us so we can share the victory</a:t>
            </a:r>
          </a:p>
          <a:p>
            <a:pPr marL="457200" lvl="1" indent="-457200">
              <a:spcAft>
                <a:spcPts val="3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Having considered O.T. heroes,   Jews told to look at Jesus’ faithful endurance</a:t>
            </a:r>
          </a:p>
          <a:p>
            <a:pPr marL="457200" lvl="1" indent="-457200">
              <a:spcAft>
                <a:spcPts val="3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This is the context of the phrase, “Whom the Lord loves, He chastens”</a:t>
            </a:r>
          </a:p>
          <a:p>
            <a:pPr marL="457200" lvl="1" indent="-457200">
              <a:spcAft>
                <a:spcPts val="3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HOW does He chasten us? Study this section</a:t>
            </a:r>
          </a:p>
          <a:p>
            <a:pPr marL="457200" lvl="1" indent="-457200">
              <a:spcAft>
                <a:spcPts val="3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We almost always wrongly define chastening as punishment.  Study this section</a:t>
            </a:r>
          </a:p>
          <a:p>
            <a:pPr marL="457200" indent="-457200">
              <a:spcAft>
                <a:spcPts val="1200"/>
              </a:spcAft>
              <a:buClr>
                <a:schemeClr val="bg1"/>
              </a:buClr>
              <a:buFont typeface="Arial" panose="020B0604020202020204" pitchFamily="34" charset="0"/>
              <a:buChar char="•"/>
            </a:pPr>
            <a:endParaRPr lang="en-US" altLang="en-US" sz="24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2853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509200"/>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6  For whom the Lord loves He chastens, and scourges every son whom He receives." </a:t>
            </a:r>
          </a:p>
          <a:p>
            <a:pPr algn="just"/>
            <a:r>
              <a:rPr lang="en-US" sz="2200" b="1" dirty="0">
                <a:solidFill>
                  <a:schemeClr val="bg1"/>
                </a:solidFill>
                <a:latin typeface="Calibri" panose="020F0502020204030204" pitchFamily="34" charset="0"/>
                <a:cs typeface="Calibri" panose="020F0502020204030204" pitchFamily="34" charset="0"/>
              </a:rPr>
              <a:t>  7  If you endure chastening, God deals with you as with sons; for what son is there whom a father does not chasten? </a:t>
            </a:r>
          </a:p>
          <a:p>
            <a:pPr algn="just"/>
            <a:r>
              <a:rPr lang="en-US" sz="2200" b="1" dirty="0">
                <a:solidFill>
                  <a:schemeClr val="bg1"/>
                </a:solidFill>
                <a:latin typeface="Calibri" panose="020F0502020204030204" pitchFamily="34" charset="0"/>
                <a:cs typeface="Calibri" panose="020F0502020204030204" pitchFamily="34" charset="0"/>
              </a:rPr>
              <a:t>  8  But if you are without chastening, of which all have become partakers, then you are illegitimate and not sons. </a:t>
            </a:r>
          </a:p>
          <a:p>
            <a:pPr algn="just"/>
            <a:r>
              <a:rPr lang="en-US" sz="2200" b="1" dirty="0">
                <a:solidFill>
                  <a:schemeClr val="bg1"/>
                </a:solidFill>
                <a:latin typeface="Calibri" panose="020F0502020204030204" pitchFamily="34" charset="0"/>
                <a:cs typeface="Calibri" panose="020F0502020204030204" pitchFamily="34" charset="0"/>
              </a:rPr>
              <a:t>  9  Furthermore, we have had human fathers who corrected us, and we paid them respect. Shall we not much more readily be in subjection to the Father of spirits and live? </a:t>
            </a:r>
          </a:p>
          <a:p>
            <a:pPr algn="just"/>
            <a:r>
              <a:rPr lang="en-US" sz="2200" b="1" dirty="0">
                <a:solidFill>
                  <a:schemeClr val="bg1"/>
                </a:solidFill>
                <a:latin typeface="Calibri" panose="020F0502020204030204" pitchFamily="34" charset="0"/>
                <a:cs typeface="Calibri" panose="020F0502020204030204" pitchFamily="34" charset="0"/>
              </a:rPr>
              <a:t>  10  For they indeed for a few days chastened us as seemed best to them, but He for our profit, that we may be partakers of His holiness. </a:t>
            </a:r>
          </a:p>
          <a:p>
            <a:pPr algn="just"/>
            <a:r>
              <a:rPr lang="en-US" sz="2200" b="1" dirty="0">
                <a:solidFill>
                  <a:schemeClr val="bg1"/>
                </a:solidFill>
                <a:latin typeface="Calibri" panose="020F0502020204030204" pitchFamily="34" charset="0"/>
                <a:cs typeface="Calibri" panose="020F0502020204030204" pitchFamily="34" charset="0"/>
              </a:rPr>
              <a:t>  11  Now no chastening seems to be joyful for the present, but painful; nevertheless, afterward it yields the peaceable fruit of righteousness to those who have been trained by it. </a:t>
            </a:r>
          </a:p>
          <a:p>
            <a:pPr algn="just"/>
            <a:r>
              <a:rPr lang="en-US" sz="2200" b="1" dirty="0">
                <a:solidFill>
                  <a:schemeClr val="bg1"/>
                </a:solidFill>
                <a:latin typeface="Calibri" panose="020F0502020204030204" pitchFamily="34" charset="0"/>
                <a:cs typeface="Calibri" panose="020F0502020204030204" pitchFamily="34" charset="0"/>
              </a:rPr>
              <a:t>  12  Therefore . . .</a:t>
            </a:r>
          </a:p>
        </p:txBody>
      </p:sp>
      <p:sp>
        <p:nvSpPr>
          <p:cNvPr id="6" name="Text Box 3">
            <a:extLst>
              <a:ext uri="{FF2B5EF4-FFF2-40B4-BE49-F238E27FC236}">
                <a16:creationId xmlns:a16="http://schemas.microsoft.com/office/drawing/2014/main" id="{2F05B061-5A18-4168-8946-DE1F9AE21BA2}"/>
              </a:ext>
            </a:extLst>
          </p:cNvPr>
          <p:cNvSpPr txBox="1">
            <a:spLocks noChangeArrowheads="1"/>
          </p:cNvSpPr>
          <p:nvPr/>
        </p:nvSpPr>
        <p:spPr bwMode="auto">
          <a:xfrm>
            <a:off x="618849" y="1611084"/>
            <a:ext cx="3599190" cy="956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Chastening Shows</a:t>
            </a:r>
          </a:p>
          <a:p>
            <a:pPr marL="117475" indent="-117475">
              <a:spcBef>
                <a:spcPts val="100"/>
              </a:spcBef>
              <a:spcAft>
                <a:spcPts val="400"/>
              </a:spcAft>
              <a:buClr>
                <a:schemeClr val="bg1"/>
              </a:buClr>
              <a:buFont typeface="Arial" panose="020B0604020202020204" pitchFamily="34" charset="0"/>
              <a:buChar char="•"/>
            </a:pPr>
            <a:endParaRPr lang="en-US" altLang="en-US" sz="24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2879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509200"/>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6  For whom </a:t>
            </a:r>
            <a:r>
              <a:rPr lang="en-US" sz="2200" b="1" dirty="0">
                <a:solidFill>
                  <a:srgbClr val="FFFF00"/>
                </a:solidFill>
                <a:latin typeface="Calibri" panose="020F0502020204030204" pitchFamily="34" charset="0"/>
                <a:cs typeface="Calibri" panose="020F0502020204030204" pitchFamily="34" charset="0"/>
              </a:rPr>
              <a:t>the Lord loves </a:t>
            </a:r>
            <a:r>
              <a:rPr lang="en-US" sz="2200" b="1" dirty="0">
                <a:solidFill>
                  <a:schemeClr val="bg1"/>
                </a:solidFill>
                <a:latin typeface="Calibri" panose="020F0502020204030204" pitchFamily="34" charset="0"/>
                <a:cs typeface="Calibri" panose="020F0502020204030204" pitchFamily="34" charset="0"/>
              </a:rPr>
              <a:t>He chastens, and scourges every son whom He receives." </a:t>
            </a:r>
          </a:p>
          <a:p>
            <a:pPr algn="just"/>
            <a:r>
              <a:rPr lang="en-US" sz="2200" b="1" dirty="0">
                <a:solidFill>
                  <a:schemeClr val="bg1"/>
                </a:solidFill>
                <a:latin typeface="Calibri" panose="020F0502020204030204" pitchFamily="34" charset="0"/>
                <a:cs typeface="Calibri" panose="020F0502020204030204" pitchFamily="34" charset="0"/>
              </a:rPr>
              <a:t>  7  If you endure chastening, </a:t>
            </a:r>
            <a:r>
              <a:rPr lang="en-US" sz="2200" b="1" dirty="0">
                <a:solidFill>
                  <a:srgbClr val="FFFF00"/>
                </a:solidFill>
                <a:latin typeface="Calibri" panose="020F0502020204030204" pitchFamily="34" charset="0"/>
                <a:cs typeface="Calibri" panose="020F0502020204030204" pitchFamily="34" charset="0"/>
              </a:rPr>
              <a:t>God deals with you as with sons</a:t>
            </a:r>
            <a:r>
              <a:rPr lang="en-US" sz="2200" b="1" dirty="0">
                <a:solidFill>
                  <a:schemeClr val="bg1"/>
                </a:solidFill>
                <a:latin typeface="Calibri" panose="020F0502020204030204" pitchFamily="34" charset="0"/>
                <a:cs typeface="Calibri" panose="020F0502020204030204" pitchFamily="34" charset="0"/>
              </a:rPr>
              <a:t>; for what son is there whom a father does not chasten? </a:t>
            </a:r>
          </a:p>
          <a:p>
            <a:pPr algn="just"/>
            <a:r>
              <a:rPr lang="en-US" sz="2200" b="1" dirty="0">
                <a:solidFill>
                  <a:schemeClr val="bg1"/>
                </a:solidFill>
                <a:latin typeface="Calibri" panose="020F0502020204030204" pitchFamily="34" charset="0"/>
                <a:cs typeface="Calibri" panose="020F0502020204030204" pitchFamily="34" charset="0"/>
              </a:rPr>
              <a:t>  8  But if you are without chastening, of which all have become partakers, then you are illegitimate and not sons. </a:t>
            </a:r>
          </a:p>
          <a:p>
            <a:pPr algn="just"/>
            <a:r>
              <a:rPr lang="en-US" sz="2200" b="1" dirty="0">
                <a:solidFill>
                  <a:schemeClr val="bg1"/>
                </a:solidFill>
                <a:latin typeface="Calibri" panose="020F0502020204030204" pitchFamily="34" charset="0"/>
                <a:cs typeface="Calibri" panose="020F0502020204030204" pitchFamily="34" charset="0"/>
              </a:rPr>
              <a:t>  9  Furthermore, we have had human fathers who corrected us, and we paid them respect. Shall we not much more readily be in subjection to the Father of spirits and live? </a:t>
            </a:r>
          </a:p>
          <a:p>
            <a:pPr algn="just"/>
            <a:r>
              <a:rPr lang="en-US" sz="2200" b="1" dirty="0">
                <a:solidFill>
                  <a:schemeClr val="bg1"/>
                </a:solidFill>
                <a:latin typeface="Calibri" panose="020F0502020204030204" pitchFamily="34" charset="0"/>
                <a:cs typeface="Calibri" panose="020F0502020204030204" pitchFamily="34" charset="0"/>
              </a:rPr>
              <a:t>  10  For they indeed for a few days chastened us as seemed best to them, but He for our profit, that we may be partakers of His holiness. </a:t>
            </a:r>
          </a:p>
          <a:p>
            <a:pPr algn="just"/>
            <a:r>
              <a:rPr lang="en-US" sz="2200" b="1" dirty="0">
                <a:solidFill>
                  <a:schemeClr val="bg1"/>
                </a:solidFill>
                <a:latin typeface="Calibri" panose="020F0502020204030204" pitchFamily="34" charset="0"/>
                <a:cs typeface="Calibri" panose="020F0502020204030204" pitchFamily="34" charset="0"/>
              </a:rPr>
              <a:t>  11  Now no chastening seems to be joyful for the present, but painful; nevertheless, afterward it yields the peaceable fruit of righteousness to those who have been trained by it. </a:t>
            </a:r>
          </a:p>
          <a:p>
            <a:pPr algn="just"/>
            <a:r>
              <a:rPr lang="en-US" sz="2200" b="1" dirty="0">
                <a:solidFill>
                  <a:schemeClr val="bg1"/>
                </a:solidFill>
                <a:latin typeface="Calibri" panose="020F0502020204030204" pitchFamily="34" charset="0"/>
                <a:cs typeface="Calibri" panose="020F0502020204030204" pitchFamily="34" charset="0"/>
              </a:rPr>
              <a:t>  12  Therefore . . .</a:t>
            </a:r>
          </a:p>
        </p:txBody>
      </p:sp>
      <p:sp>
        <p:nvSpPr>
          <p:cNvPr id="6" name="Text Box 3">
            <a:extLst>
              <a:ext uri="{FF2B5EF4-FFF2-40B4-BE49-F238E27FC236}">
                <a16:creationId xmlns:a16="http://schemas.microsoft.com/office/drawing/2014/main" id="{2F05B061-5A18-4168-8946-DE1F9AE21BA2}"/>
              </a:ext>
            </a:extLst>
          </p:cNvPr>
          <p:cNvSpPr txBox="1">
            <a:spLocks noChangeArrowheads="1"/>
          </p:cNvSpPr>
          <p:nvPr/>
        </p:nvSpPr>
        <p:spPr bwMode="auto">
          <a:xfrm>
            <a:off x="618849" y="1611084"/>
            <a:ext cx="3599190" cy="1390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Chastening Shows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  We are sons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  We are loved</a:t>
            </a:r>
          </a:p>
        </p:txBody>
      </p:sp>
    </p:spTree>
    <p:extLst>
      <p:ext uri="{BB962C8B-B14F-4D97-AF65-F5344CB8AC3E}">
        <p14:creationId xmlns:p14="http://schemas.microsoft.com/office/powerpoint/2010/main" val="156876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509200"/>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6  For whom the Lord loves He chastens, and scourges every son whom He receives." </a:t>
            </a:r>
          </a:p>
          <a:p>
            <a:pPr algn="just"/>
            <a:r>
              <a:rPr lang="en-US" sz="2200" b="1" dirty="0">
                <a:solidFill>
                  <a:schemeClr val="bg1"/>
                </a:solidFill>
                <a:latin typeface="Calibri" panose="020F0502020204030204" pitchFamily="34" charset="0"/>
                <a:cs typeface="Calibri" panose="020F0502020204030204" pitchFamily="34" charset="0"/>
              </a:rPr>
              <a:t>  7  If you endure chastening, God deals with you as with sons; for what son is there whom a father does not chasten? </a:t>
            </a:r>
          </a:p>
          <a:p>
            <a:pPr algn="just"/>
            <a:r>
              <a:rPr lang="en-US" sz="2200" b="1" dirty="0">
                <a:solidFill>
                  <a:schemeClr val="bg1"/>
                </a:solidFill>
                <a:latin typeface="Calibri" panose="020F0502020204030204" pitchFamily="34" charset="0"/>
                <a:cs typeface="Calibri" panose="020F0502020204030204" pitchFamily="34" charset="0"/>
              </a:rPr>
              <a:t>  8  But if you are without chastening, of which all have become partakers, then you are illegitimate and not sons. </a:t>
            </a:r>
          </a:p>
          <a:p>
            <a:pPr algn="just"/>
            <a:r>
              <a:rPr lang="en-US" sz="2200" b="1" dirty="0">
                <a:solidFill>
                  <a:schemeClr val="bg1"/>
                </a:solidFill>
                <a:latin typeface="Calibri" panose="020F0502020204030204" pitchFamily="34" charset="0"/>
                <a:cs typeface="Calibri" panose="020F0502020204030204" pitchFamily="34" charset="0"/>
              </a:rPr>
              <a:t>  9  Furthermore, </a:t>
            </a:r>
            <a:r>
              <a:rPr lang="en-US" sz="2200" b="1" dirty="0">
                <a:solidFill>
                  <a:srgbClr val="FFFF00"/>
                </a:solidFill>
                <a:latin typeface="Calibri" panose="020F0502020204030204" pitchFamily="34" charset="0"/>
                <a:cs typeface="Calibri" panose="020F0502020204030204" pitchFamily="34" charset="0"/>
              </a:rPr>
              <a:t>we have had human fathers who corrected us</a:t>
            </a:r>
            <a:r>
              <a:rPr lang="en-US" sz="2200" b="1" dirty="0">
                <a:solidFill>
                  <a:schemeClr val="bg1"/>
                </a:solidFill>
                <a:latin typeface="Calibri" panose="020F0502020204030204" pitchFamily="34" charset="0"/>
                <a:cs typeface="Calibri" panose="020F0502020204030204" pitchFamily="34" charset="0"/>
              </a:rPr>
              <a:t>, and we paid them respect. Shall we not much more readily be in subjection to the Father of spirits and live? </a:t>
            </a:r>
          </a:p>
          <a:p>
            <a:pPr algn="just"/>
            <a:r>
              <a:rPr lang="en-US" sz="2200" b="1" dirty="0">
                <a:solidFill>
                  <a:schemeClr val="bg1"/>
                </a:solidFill>
                <a:latin typeface="Calibri" panose="020F0502020204030204" pitchFamily="34" charset="0"/>
                <a:cs typeface="Calibri" panose="020F0502020204030204" pitchFamily="34" charset="0"/>
              </a:rPr>
              <a:t>  10  For they indeed for a few days chastened us as seemed best to them, but He for our profit, that we may be partakers of His holiness. </a:t>
            </a:r>
          </a:p>
          <a:p>
            <a:pPr algn="just"/>
            <a:r>
              <a:rPr lang="en-US" sz="2200" b="1" dirty="0">
                <a:solidFill>
                  <a:schemeClr val="bg1"/>
                </a:solidFill>
                <a:latin typeface="Calibri" panose="020F0502020204030204" pitchFamily="34" charset="0"/>
                <a:cs typeface="Calibri" panose="020F0502020204030204" pitchFamily="34" charset="0"/>
              </a:rPr>
              <a:t>  11  Now no chastening seems to be joyful for the present, but painful; nevertheless, afterward it yields the peaceable fruit of righteousness to those who have been trained by it. </a:t>
            </a:r>
          </a:p>
          <a:p>
            <a:pPr algn="just"/>
            <a:r>
              <a:rPr lang="en-US" sz="2200" b="1" dirty="0">
                <a:solidFill>
                  <a:schemeClr val="bg1"/>
                </a:solidFill>
                <a:latin typeface="Calibri" panose="020F0502020204030204" pitchFamily="34" charset="0"/>
                <a:cs typeface="Calibri" panose="020F0502020204030204" pitchFamily="34" charset="0"/>
              </a:rPr>
              <a:t>  12  Therefore . . .</a:t>
            </a:r>
          </a:p>
        </p:txBody>
      </p:sp>
      <p:sp>
        <p:nvSpPr>
          <p:cNvPr id="6" name="Text Box 3">
            <a:extLst>
              <a:ext uri="{FF2B5EF4-FFF2-40B4-BE49-F238E27FC236}">
                <a16:creationId xmlns:a16="http://schemas.microsoft.com/office/drawing/2014/main" id="{2F05B061-5A18-4168-8946-DE1F9AE21BA2}"/>
              </a:ext>
            </a:extLst>
          </p:cNvPr>
          <p:cNvSpPr txBox="1">
            <a:spLocks noChangeArrowheads="1"/>
          </p:cNvSpPr>
          <p:nvPr/>
        </p:nvSpPr>
        <p:spPr bwMode="auto">
          <a:xfrm>
            <a:off x="618849" y="1611084"/>
            <a:ext cx="3599190" cy="1823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Chastening Shows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We are sons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We are loved</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400" b="1" dirty="0">
                <a:solidFill>
                  <a:srgbClr val="FFFF00"/>
                </a:solidFill>
                <a:latin typeface="Calibri" panose="020F0502020204030204" pitchFamily="34" charset="0"/>
                <a:cs typeface="Calibri" panose="020F0502020204030204" pitchFamily="34" charset="0"/>
              </a:rPr>
              <a:t>Like our fathers loved us</a:t>
            </a:r>
          </a:p>
        </p:txBody>
      </p:sp>
    </p:spTree>
    <p:extLst>
      <p:ext uri="{BB962C8B-B14F-4D97-AF65-F5344CB8AC3E}">
        <p14:creationId xmlns:p14="http://schemas.microsoft.com/office/powerpoint/2010/main" val="3707477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509200"/>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6  For whom the Lord loves He chastens, and scourges every son whom He receives." </a:t>
            </a:r>
          </a:p>
          <a:p>
            <a:pPr algn="just"/>
            <a:r>
              <a:rPr lang="en-US" sz="2200" b="1" dirty="0">
                <a:solidFill>
                  <a:schemeClr val="bg1"/>
                </a:solidFill>
                <a:latin typeface="Calibri" panose="020F0502020204030204" pitchFamily="34" charset="0"/>
                <a:cs typeface="Calibri" panose="020F0502020204030204" pitchFamily="34" charset="0"/>
              </a:rPr>
              <a:t>  7  If you endure chastening, God deals with you as with sons; for what son is there whom a father does not chasten? </a:t>
            </a:r>
          </a:p>
          <a:p>
            <a:pPr algn="just"/>
            <a:r>
              <a:rPr lang="en-US" sz="2200" b="1" dirty="0">
                <a:solidFill>
                  <a:schemeClr val="bg1"/>
                </a:solidFill>
                <a:latin typeface="Calibri" panose="020F0502020204030204" pitchFamily="34" charset="0"/>
                <a:cs typeface="Calibri" panose="020F0502020204030204" pitchFamily="34" charset="0"/>
              </a:rPr>
              <a:t>  8  But if you are without chastening, of which all have become partakers, then you are illegitimate and not sons. </a:t>
            </a:r>
          </a:p>
          <a:p>
            <a:pPr algn="just"/>
            <a:r>
              <a:rPr lang="en-US" sz="2200" b="1" dirty="0">
                <a:solidFill>
                  <a:schemeClr val="bg1"/>
                </a:solidFill>
                <a:latin typeface="Calibri" panose="020F0502020204030204" pitchFamily="34" charset="0"/>
                <a:cs typeface="Calibri" panose="020F0502020204030204" pitchFamily="34" charset="0"/>
              </a:rPr>
              <a:t>  9  Furthermore, we have had human fathers who corrected us, and </a:t>
            </a:r>
            <a:r>
              <a:rPr lang="en-US" sz="2200" b="1" dirty="0">
                <a:solidFill>
                  <a:srgbClr val="FFFF00"/>
                </a:solidFill>
                <a:latin typeface="Calibri" panose="020F0502020204030204" pitchFamily="34" charset="0"/>
                <a:cs typeface="Calibri" panose="020F0502020204030204" pitchFamily="34" charset="0"/>
              </a:rPr>
              <a:t>we paid them respect</a:t>
            </a:r>
            <a:r>
              <a:rPr lang="en-US" sz="2200" b="1" dirty="0">
                <a:solidFill>
                  <a:schemeClr val="bg1"/>
                </a:solidFill>
                <a:latin typeface="Calibri" panose="020F0502020204030204" pitchFamily="34" charset="0"/>
                <a:cs typeface="Calibri" panose="020F0502020204030204" pitchFamily="34" charset="0"/>
              </a:rPr>
              <a:t>. Shall we not much more readily be in subjection to the Father of spirits and live? </a:t>
            </a:r>
          </a:p>
          <a:p>
            <a:pPr algn="just"/>
            <a:r>
              <a:rPr lang="en-US" sz="2200" b="1" dirty="0">
                <a:solidFill>
                  <a:schemeClr val="bg1"/>
                </a:solidFill>
                <a:latin typeface="Calibri" panose="020F0502020204030204" pitchFamily="34" charset="0"/>
                <a:cs typeface="Calibri" panose="020F0502020204030204" pitchFamily="34" charset="0"/>
              </a:rPr>
              <a:t>  10  For they indeed for a few days chastened us as seemed best to them, but He for our profit, that we may be partakers of His holiness. </a:t>
            </a:r>
          </a:p>
          <a:p>
            <a:pPr algn="just"/>
            <a:r>
              <a:rPr lang="en-US" sz="2200" b="1" dirty="0">
                <a:solidFill>
                  <a:schemeClr val="bg1"/>
                </a:solidFill>
                <a:latin typeface="Calibri" panose="020F0502020204030204" pitchFamily="34" charset="0"/>
                <a:cs typeface="Calibri" panose="020F0502020204030204" pitchFamily="34" charset="0"/>
              </a:rPr>
              <a:t>  11  Now no chastening seems to be joyful for the present, but painful; nevertheless, afterward it yields the peaceable fruit of righteousness to those who have been trained by it. </a:t>
            </a:r>
          </a:p>
          <a:p>
            <a:pPr algn="just"/>
            <a:r>
              <a:rPr lang="en-US" sz="2200" b="1" dirty="0">
                <a:solidFill>
                  <a:schemeClr val="bg1"/>
                </a:solidFill>
                <a:latin typeface="Calibri" panose="020F0502020204030204" pitchFamily="34" charset="0"/>
                <a:cs typeface="Calibri" panose="020F0502020204030204" pitchFamily="34" charset="0"/>
              </a:rPr>
              <a:t>  12  Therefore . . .</a:t>
            </a:r>
          </a:p>
        </p:txBody>
      </p:sp>
      <p:sp>
        <p:nvSpPr>
          <p:cNvPr id="6" name="Text Box 3">
            <a:extLst>
              <a:ext uri="{FF2B5EF4-FFF2-40B4-BE49-F238E27FC236}">
                <a16:creationId xmlns:a16="http://schemas.microsoft.com/office/drawing/2014/main" id="{2F05B061-5A18-4168-8946-DE1F9AE21BA2}"/>
              </a:ext>
            </a:extLst>
          </p:cNvPr>
          <p:cNvSpPr txBox="1">
            <a:spLocks noChangeArrowheads="1"/>
          </p:cNvSpPr>
          <p:nvPr/>
        </p:nvSpPr>
        <p:spPr bwMode="auto">
          <a:xfrm>
            <a:off x="618849" y="1611084"/>
            <a:ext cx="3599190" cy="2257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Chastening Shows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We are sons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We are loved</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  </a:t>
            </a:r>
            <a:r>
              <a:rPr lang="en-US" altLang="en-US" sz="2400" b="1" dirty="0">
                <a:solidFill>
                  <a:schemeClr val="bg1"/>
                </a:solidFill>
                <a:latin typeface="Calibri" panose="020F0502020204030204" pitchFamily="34" charset="0"/>
                <a:cs typeface="Calibri" panose="020F0502020204030204" pitchFamily="34" charset="0"/>
              </a:rPr>
              <a:t>Like our fathers loved 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  Response to fathers</a:t>
            </a:r>
          </a:p>
        </p:txBody>
      </p:sp>
    </p:spTree>
    <p:extLst>
      <p:ext uri="{BB962C8B-B14F-4D97-AF65-F5344CB8AC3E}">
        <p14:creationId xmlns:p14="http://schemas.microsoft.com/office/powerpoint/2010/main" val="3216455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509200"/>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6  For whom the Lord loves He chastens, and scourges every son whom He receives." </a:t>
            </a:r>
          </a:p>
          <a:p>
            <a:pPr algn="just"/>
            <a:r>
              <a:rPr lang="en-US" sz="2200" b="1" dirty="0">
                <a:solidFill>
                  <a:schemeClr val="bg1"/>
                </a:solidFill>
                <a:latin typeface="Calibri" panose="020F0502020204030204" pitchFamily="34" charset="0"/>
                <a:cs typeface="Calibri" panose="020F0502020204030204" pitchFamily="34" charset="0"/>
              </a:rPr>
              <a:t>  7  If you endure chastening, God deals with you as with sons; for what son is there whom a father does not chasten? </a:t>
            </a:r>
          </a:p>
          <a:p>
            <a:pPr algn="just"/>
            <a:r>
              <a:rPr lang="en-US" sz="2200" b="1" dirty="0">
                <a:solidFill>
                  <a:schemeClr val="bg1"/>
                </a:solidFill>
                <a:latin typeface="Calibri" panose="020F0502020204030204" pitchFamily="34" charset="0"/>
                <a:cs typeface="Calibri" panose="020F0502020204030204" pitchFamily="34" charset="0"/>
              </a:rPr>
              <a:t>  8  But if you are without chastening, of which all have become partakers, then you are illegitimate and not sons. </a:t>
            </a:r>
          </a:p>
          <a:p>
            <a:pPr algn="just"/>
            <a:r>
              <a:rPr lang="en-US" sz="2200" b="1" dirty="0">
                <a:solidFill>
                  <a:schemeClr val="bg1"/>
                </a:solidFill>
                <a:latin typeface="Calibri" panose="020F0502020204030204" pitchFamily="34" charset="0"/>
                <a:cs typeface="Calibri" panose="020F0502020204030204" pitchFamily="34" charset="0"/>
              </a:rPr>
              <a:t>  9  Furthermore, we have had human fathers who corrected us, and we paid them respect. Shall we not much more readily be in subjection to the Father of spirits and live? </a:t>
            </a:r>
          </a:p>
          <a:p>
            <a:pPr algn="just"/>
            <a:r>
              <a:rPr lang="en-US" sz="2200" b="1" dirty="0">
                <a:solidFill>
                  <a:schemeClr val="bg1"/>
                </a:solidFill>
                <a:latin typeface="Calibri" panose="020F0502020204030204" pitchFamily="34" charset="0"/>
                <a:cs typeface="Calibri" panose="020F0502020204030204" pitchFamily="34" charset="0"/>
              </a:rPr>
              <a:t>  10  For they indeed for a few days chastened us as seemed best to them, </a:t>
            </a:r>
            <a:r>
              <a:rPr lang="en-US" sz="2200" b="1" dirty="0">
                <a:solidFill>
                  <a:srgbClr val="FFFF00"/>
                </a:solidFill>
                <a:latin typeface="Calibri" panose="020F0502020204030204" pitchFamily="34" charset="0"/>
                <a:cs typeface="Calibri" panose="020F0502020204030204" pitchFamily="34" charset="0"/>
              </a:rPr>
              <a:t>but He for our profit</a:t>
            </a:r>
            <a:r>
              <a:rPr lang="en-US" sz="2200" b="1" dirty="0">
                <a:solidFill>
                  <a:schemeClr val="bg1"/>
                </a:solidFill>
                <a:latin typeface="Calibri" panose="020F0502020204030204" pitchFamily="34" charset="0"/>
                <a:cs typeface="Calibri" panose="020F0502020204030204" pitchFamily="34" charset="0"/>
              </a:rPr>
              <a:t>, that we may be partakers of His holiness. </a:t>
            </a:r>
          </a:p>
          <a:p>
            <a:pPr algn="just"/>
            <a:r>
              <a:rPr lang="en-US" sz="2200" b="1" dirty="0">
                <a:solidFill>
                  <a:schemeClr val="bg1"/>
                </a:solidFill>
                <a:latin typeface="Calibri" panose="020F0502020204030204" pitchFamily="34" charset="0"/>
                <a:cs typeface="Calibri" panose="020F0502020204030204" pitchFamily="34" charset="0"/>
              </a:rPr>
              <a:t>  11  Now no chastening seems to be joyful for the present, but painful; nevertheless, afterward it yields the peaceable fruit of righteousness to those who have been trained by it. </a:t>
            </a:r>
          </a:p>
          <a:p>
            <a:pPr algn="just"/>
            <a:r>
              <a:rPr lang="en-US" sz="2200" b="1" dirty="0">
                <a:solidFill>
                  <a:schemeClr val="bg1"/>
                </a:solidFill>
                <a:latin typeface="Calibri" panose="020F0502020204030204" pitchFamily="34" charset="0"/>
                <a:cs typeface="Calibri" panose="020F0502020204030204" pitchFamily="34" charset="0"/>
              </a:rPr>
              <a:t>  12  Therefore . . .</a:t>
            </a:r>
          </a:p>
        </p:txBody>
      </p:sp>
      <p:sp>
        <p:nvSpPr>
          <p:cNvPr id="6" name="Text Box 3">
            <a:extLst>
              <a:ext uri="{FF2B5EF4-FFF2-40B4-BE49-F238E27FC236}">
                <a16:creationId xmlns:a16="http://schemas.microsoft.com/office/drawing/2014/main" id="{2F05B061-5A18-4168-8946-DE1F9AE21BA2}"/>
              </a:ext>
            </a:extLst>
          </p:cNvPr>
          <p:cNvSpPr txBox="1">
            <a:spLocks noChangeArrowheads="1"/>
          </p:cNvSpPr>
          <p:nvPr/>
        </p:nvSpPr>
        <p:spPr bwMode="auto">
          <a:xfrm>
            <a:off x="618849" y="1611084"/>
            <a:ext cx="3599190" cy="269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Chastening Shows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We are sons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We are loved</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Like our fathers loved 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Response to fathers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  Done for our profit</a:t>
            </a:r>
          </a:p>
        </p:txBody>
      </p:sp>
    </p:spTree>
    <p:extLst>
      <p:ext uri="{BB962C8B-B14F-4D97-AF65-F5344CB8AC3E}">
        <p14:creationId xmlns:p14="http://schemas.microsoft.com/office/powerpoint/2010/main" val="3601103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509200"/>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6  For whom the Lord loves He chastens, and scourges every son whom He receives." </a:t>
            </a:r>
          </a:p>
          <a:p>
            <a:pPr algn="just"/>
            <a:r>
              <a:rPr lang="en-US" sz="2200" b="1" dirty="0">
                <a:solidFill>
                  <a:schemeClr val="bg1"/>
                </a:solidFill>
                <a:latin typeface="Calibri" panose="020F0502020204030204" pitchFamily="34" charset="0"/>
                <a:cs typeface="Calibri" panose="020F0502020204030204" pitchFamily="34" charset="0"/>
              </a:rPr>
              <a:t>  7  If you endure chastening, God deals with you as with sons; for what son is there whom a father does not chasten? </a:t>
            </a:r>
          </a:p>
          <a:p>
            <a:pPr algn="just"/>
            <a:r>
              <a:rPr lang="en-US" sz="2200" b="1" dirty="0">
                <a:solidFill>
                  <a:schemeClr val="bg1"/>
                </a:solidFill>
                <a:latin typeface="Calibri" panose="020F0502020204030204" pitchFamily="34" charset="0"/>
                <a:cs typeface="Calibri" panose="020F0502020204030204" pitchFamily="34" charset="0"/>
              </a:rPr>
              <a:t>  8  But if you are without chastening, of which all have become partakers, then you are illegitimate and not sons. </a:t>
            </a:r>
          </a:p>
          <a:p>
            <a:pPr algn="just"/>
            <a:r>
              <a:rPr lang="en-US" sz="2200" b="1" dirty="0">
                <a:solidFill>
                  <a:schemeClr val="bg1"/>
                </a:solidFill>
                <a:latin typeface="Calibri" panose="020F0502020204030204" pitchFamily="34" charset="0"/>
                <a:cs typeface="Calibri" panose="020F0502020204030204" pitchFamily="34" charset="0"/>
              </a:rPr>
              <a:t>  9  Furthermore, we have had human fathers who corrected us, and we paid them respect. Shall we not much more readily be in subjection to the Father of spirits and live? </a:t>
            </a:r>
          </a:p>
          <a:p>
            <a:pPr algn="just"/>
            <a:r>
              <a:rPr lang="en-US" sz="2200" b="1" dirty="0">
                <a:solidFill>
                  <a:schemeClr val="bg1"/>
                </a:solidFill>
                <a:latin typeface="Calibri" panose="020F0502020204030204" pitchFamily="34" charset="0"/>
                <a:cs typeface="Calibri" panose="020F0502020204030204" pitchFamily="34" charset="0"/>
              </a:rPr>
              <a:t>  10  For they indeed for a few days chastened us as seemed best to them, but He for our profit, that we may be partakers of His holiness. </a:t>
            </a:r>
          </a:p>
          <a:p>
            <a:pPr algn="just"/>
            <a:r>
              <a:rPr lang="en-US" sz="2200" b="1" dirty="0">
                <a:solidFill>
                  <a:srgbClr val="FFFF00"/>
                </a:solidFill>
                <a:latin typeface="Calibri" panose="020F0502020204030204" pitchFamily="34" charset="0"/>
                <a:cs typeface="Calibri" panose="020F0502020204030204" pitchFamily="34" charset="0"/>
              </a:rPr>
              <a:t>  11  Now no chastening seems to be joyful for the present</a:t>
            </a:r>
            <a:r>
              <a:rPr lang="en-US" sz="2200" b="1" dirty="0">
                <a:solidFill>
                  <a:schemeClr val="bg1"/>
                </a:solidFill>
                <a:latin typeface="Calibri" panose="020F0502020204030204" pitchFamily="34" charset="0"/>
                <a:cs typeface="Calibri" panose="020F0502020204030204" pitchFamily="34" charset="0"/>
              </a:rPr>
              <a:t>, but painful; nevertheless, afterward it yields the peaceable </a:t>
            </a:r>
            <a:r>
              <a:rPr lang="en-US" sz="2200" b="1" dirty="0">
                <a:solidFill>
                  <a:srgbClr val="FFFF00"/>
                </a:solidFill>
                <a:latin typeface="Calibri" panose="020F0502020204030204" pitchFamily="34" charset="0"/>
                <a:cs typeface="Calibri" panose="020F0502020204030204" pitchFamily="34" charset="0"/>
              </a:rPr>
              <a:t>fruit of righteousness </a:t>
            </a:r>
            <a:r>
              <a:rPr lang="en-US" sz="2200" b="1" dirty="0">
                <a:solidFill>
                  <a:schemeClr val="bg1"/>
                </a:solidFill>
                <a:latin typeface="Calibri" panose="020F0502020204030204" pitchFamily="34" charset="0"/>
                <a:cs typeface="Calibri" panose="020F0502020204030204" pitchFamily="34" charset="0"/>
              </a:rPr>
              <a:t>to those who have been trained by it. </a:t>
            </a:r>
          </a:p>
          <a:p>
            <a:pPr algn="just"/>
            <a:r>
              <a:rPr lang="en-US" sz="2200" b="1" dirty="0">
                <a:solidFill>
                  <a:schemeClr val="bg1"/>
                </a:solidFill>
                <a:latin typeface="Calibri" panose="020F0502020204030204" pitchFamily="34" charset="0"/>
                <a:cs typeface="Calibri" panose="020F0502020204030204" pitchFamily="34" charset="0"/>
              </a:rPr>
              <a:t>  12  Therefore . . .</a:t>
            </a:r>
          </a:p>
        </p:txBody>
      </p:sp>
      <p:sp>
        <p:nvSpPr>
          <p:cNvPr id="6" name="Text Box 3">
            <a:extLst>
              <a:ext uri="{FF2B5EF4-FFF2-40B4-BE49-F238E27FC236}">
                <a16:creationId xmlns:a16="http://schemas.microsoft.com/office/drawing/2014/main" id="{2F05B061-5A18-4168-8946-DE1F9AE21BA2}"/>
              </a:ext>
            </a:extLst>
          </p:cNvPr>
          <p:cNvSpPr txBox="1">
            <a:spLocks noChangeArrowheads="1"/>
          </p:cNvSpPr>
          <p:nvPr/>
        </p:nvSpPr>
        <p:spPr bwMode="auto">
          <a:xfrm>
            <a:off x="618849" y="1611084"/>
            <a:ext cx="3599190"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Chastening Shows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We are sons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We are loved</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Like our fathers loved 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Response to fathers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Done for our profit</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400" b="1" dirty="0">
                <a:solidFill>
                  <a:srgbClr val="FFFF00"/>
                </a:solidFill>
                <a:latin typeface="Calibri" panose="020F0502020204030204" pitchFamily="34" charset="0"/>
                <a:cs typeface="Calibri" panose="020F0502020204030204" pitchFamily="34" charset="0"/>
              </a:rPr>
              <a:t>Does not seem pleasant, later produces fruit</a:t>
            </a:r>
          </a:p>
        </p:txBody>
      </p:sp>
    </p:spTree>
    <p:extLst>
      <p:ext uri="{BB962C8B-B14F-4D97-AF65-F5344CB8AC3E}">
        <p14:creationId xmlns:p14="http://schemas.microsoft.com/office/powerpoint/2010/main" val="701259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509200"/>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6  For whom the Lord loves He chastens, and scourges every son whom He receives." </a:t>
            </a:r>
          </a:p>
          <a:p>
            <a:pPr algn="just"/>
            <a:r>
              <a:rPr lang="en-US" sz="2200" b="1" dirty="0">
                <a:solidFill>
                  <a:schemeClr val="bg1"/>
                </a:solidFill>
                <a:latin typeface="Calibri" panose="020F0502020204030204" pitchFamily="34" charset="0"/>
                <a:cs typeface="Calibri" panose="020F0502020204030204" pitchFamily="34" charset="0"/>
              </a:rPr>
              <a:t>  7  If you endure chastening, God deals with you as with sons; for what son is there whom a father does not chasten? </a:t>
            </a:r>
          </a:p>
          <a:p>
            <a:pPr algn="just"/>
            <a:r>
              <a:rPr lang="en-US" sz="2200" b="1" dirty="0">
                <a:solidFill>
                  <a:schemeClr val="bg1"/>
                </a:solidFill>
                <a:latin typeface="Calibri" panose="020F0502020204030204" pitchFamily="34" charset="0"/>
                <a:cs typeface="Calibri" panose="020F0502020204030204" pitchFamily="34" charset="0"/>
              </a:rPr>
              <a:t>  8  But if you are without chastening, of which all have become partakers, then you are illegitimate and not sons. </a:t>
            </a:r>
          </a:p>
          <a:p>
            <a:pPr algn="just"/>
            <a:r>
              <a:rPr lang="en-US" sz="2200" b="1" dirty="0">
                <a:solidFill>
                  <a:schemeClr val="bg1"/>
                </a:solidFill>
                <a:latin typeface="Calibri" panose="020F0502020204030204" pitchFamily="34" charset="0"/>
                <a:cs typeface="Calibri" panose="020F0502020204030204" pitchFamily="34" charset="0"/>
              </a:rPr>
              <a:t>  9  Furthermore, we have had human fathers who corrected us, and we paid them respect. Shall we not much more readily be in subjection to the Father of spirits and live? </a:t>
            </a:r>
          </a:p>
          <a:p>
            <a:pPr algn="just"/>
            <a:r>
              <a:rPr lang="en-US" sz="2200" b="1" dirty="0">
                <a:solidFill>
                  <a:schemeClr val="bg1"/>
                </a:solidFill>
                <a:latin typeface="Calibri" panose="020F0502020204030204" pitchFamily="34" charset="0"/>
                <a:cs typeface="Calibri" panose="020F0502020204030204" pitchFamily="34" charset="0"/>
              </a:rPr>
              <a:t>  10  For they indeed for a few days chastened us as seemed best to them, but He for our profit, that we may be partakers of His holiness. </a:t>
            </a:r>
          </a:p>
          <a:p>
            <a:pPr algn="just"/>
            <a:r>
              <a:rPr lang="en-US" sz="2200" b="1" dirty="0">
                <a:solidFill>
                  <a:schemeClr val="bg1"/>
                </a:solidFill>
                <a:latin typeface="Calibri" panose="020F0502020204030204" pitchFamily="34" charset="0"/>
                <a:cs typeface="Calibri" panose="020F0502020204030204" pitchFamily="34" charset="0"/>
              </a:rPr>
              <a:t>  11  Now no chastening seems to be joyful for the present, but painful; nevertheless, afterward it yields the peaceable fruit of righteousness to those</a:t>
            </a:r>
            <a:r>
              <a:rPr lang="en-US" sz="2200" b="1" dirty="0">
                <a:solidFill>
                  <a:srgbClr val="FFFF00"/>
                </a:solidFill>
                <a:latin typeface="Calibri" panose="020F0502020204030204" pitchFamily="34" charset="0"/>
                <a:cs typeface="Calibri" panose="020F0502020204030204" pitchFamily="34" charset="0"/>
              </a:rPr>
              <a:t> who have been trained by i</a:t>
            </a:r>
            <a:r>
              <a:rPr lang="en-US" sz="2200" b="1" dirty="0">
                <a:solidFill>
                  <a:schemeClr val="bg1"/>
                </a:solidFill>
                <a:latin typeface="Calibri" panose="020F0502020204030204" pitchFamily="34" charset="0"/>
                <a:cs typeface="Calibri" panose="020F0502020204030204" pitchFamily="34" charset="0"/>
              </a:rPr>
              <a:t>t </a:t>
            </a:r>
          </a:p>
          <a:p>
            <a:pPr algn="just"/>
            <a:r>
              <a:rPr lang="en-US" sz="2200" b="1" dirty="0">
                <a:solidFill>
                  <a:schemeClr val="bg1"/>
                </a:solidFill>
                <a:latin typeface="Calibri" panose="020F0502020204030204" pitchFamily="34" charset="0"/>
                <a:cs typeface="Calibri" panose="020F0502020204030204" pitchFamily="34" charset="0"/>
              </a:rPr>
              <a:t>  12  Therefore . . .</a:t>
            </a:r>
          </a:p>
        </p:txBody>
      </p:sp>
      <p:sp>
        <p:nvSpPr>
          <p:cNvPr id="6" name="Text Box 3">
            <a:extLst>
              <a:ext uri="{FF2B5EF4-FFF2-40B4-BE49-F238E27FC236}">
                <a16:creationId xmlns:a16="http://schemas.microsoft.com/office/drawing/2014/main" id="{2F05B061-5A18-4168-8946-DE1F9AE21BA2}"/>
              </a:ext>
            </a:extLst>
          </p:cNvPr>
          <p:cNvSpPr txBox="1">
            <a:spLocks noChangeArrowheads="1"/>
          </p:cNvSpPr>
          <p:nvPr/>
        </p:nvSpPr>
        <p:spPr bwMode="auto">
          <a:xfrm>
            <a:off x="618849" y="1611084"/>
            <a:ext cx="3599190" cy="4296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Chastening Shows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We are sons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We are loved</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Like our fathers loved 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Response to fathers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Done for our profit</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Does not seem pleasant, later produces fruit</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400" b="1" dirty="0">
                <a:solidFill>
                  <a:srgbClr val="FFFF00"/>
                </a:solidFill>
                <a:latin typeface="Calibri" panose="020F0502020204030204" pitchFamily="34" charset="0"/>
                <a:cs typeface="Calibri" panose="020F0502020204030204" pitchFamily="34" charset="0"/>
              </a:rPr>
              <a:t>It trains us</a:t>
            </a:r>
          </a:p>
        </p:txBody>
      </p:sp>
    </p:spTree>
    <p:extLst>
      <p:ext uri="{BB962C8B-B14F-4D97-AF65-F5344CB8AC3E}">
        <p14:creationId xmlns:p14="http://schemas.microsoft.com/office/powerpoint/2010/main" val="2869012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Text—Heb. 12:1-6</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4770537"/>
          </a:xfrm>
          <a:prstGeom prst="rect">
            <a:avLst/>
          </a:prstGeom>
          <a:noFill/>
        </p:spPr>
        <p:txBody>
          <a:bodyPr wrap="square" rtlCol="0">
            <a:spAutoFit/>
          </a:bodyPr>
          <a:lstStyle/>
          <a:p>
            <a:pPr algn="just">
              <a:spcAft>
                <a:spcPts val="600"/>
              </a:spcAft>
            </a:pPr>
            <a:r>
              <a:rPr lang="en-US" sz="2300" b="1" dirty="0">
                <a:solidFill>
                  <a:schemeClr val="bg1"/>
                </a:solidFill>
                <a:latin typeface="Calibri" panose="020F0502020204030204" pitchFamily="34" charset="0"/>
                <a:cs typeface="Calibri" panose="020F0502020204030204" pitchFamily="34" charset="0"/>
              </a:rPr>
              <a:t>  1  Therefore we also, since we are surrounded by so great a cloud of witnesses, let us lay aside every weight, and the sin which so easily ensnares us, and let us run with endurance the race that is set before us, </a:t>
            </a:r>
          </a:p>
          <a:p>
            <a:pPr algn="just"/>
            <a:r>
              <a:rPr lang="en-US" sz="2300" b="1" dirty="0">
                <a:solidFill>
                  <a:schemeClr val="bg1"/>
                </a:solidFill>
                <a:latin typeface="Calibri" panose="020F0502020204030204" pitchFamily="34" charset="0"/>
                <a:cs typeface="Calibri" panose="020F0502020204030204" pitchFamily="34" charset="0"/>
              </a:rPr>
              <a:t>  2  looking unto Jesus, the author and finisher of our faith, who for the joy that was set before Him endured the cross, despising the shame, and has sat down at the right hand of the throne of God. </a:t>
            </a:r>
          </a:p>
          <a:p>
            <a:pPr algn="just"/>
            <a:r>
              <a:rPr lang="en-US" sz="2300" b="1" dirty="0">
                <a:solidFill>
                  <a:schemeClr val="bg1"/>
                </a:solidFill>
                <a:latin typeface="Calibri" panose="020F0502020204030204" pitchFamily="34" charset="0"/>
                <a:cs typeface="Calibri" panose="020F0502020204030204" pitchFamily="34" charset="0"/>
              </a:rPr>
              <a:t>  3  For consider Him who endured such hostility from sinners against Himself, lest you become weary and discouraged in your souls. </a:t>
            </a:r>
          </a:p>
          <a:p>
            <a:pPr algn="just"/>
            <a:r>
              <a:rPr lang="en-US" sz="2300" b="1" dirty="0">
                <a:solidFill>
                  <a:schemeClr val="bg1"/>
                </a:solidFill>
                <a:latin typeface="Calibri" panose="020F0502020204030204" pitchFamily="34" charset="0"/>
                <a:cs typeface="Calibri" panose="020F0502020204030204" pitchFamily="34" charset="0"/>
              </a:rPr>
              <a:t>  4  You have not yet resisted to bloodshed, striving against sin. </a:t>
            </a:r>
          </a:p>
          <a:p>
            <a:pPr algn="just"/>
            <a:r>
              <a:rPr lang="en-US" sz="2300" b="1" dirty="0">
                <a:solidFill>
                  <a:schemeClr val="bg1"/>
                </a:solidFill>
                <a:latin typeface="Calibri" panose="020F0502020204030204" pitchFamily="34" charset="0"/>
                <a:cs typeface="Calibri" panose="020F0502020204030204" pitchFamily="34" charset="0"/>
              </a:rPr>
              <a:t>  5  And you have forgotten the exhortation which speaks to you as to sons: "My son, do not despise the chastening of the Lord, nor be discouraged when you are rebuked by Him; </a:t>
            </a:r>
          </a:p>
          <a:p>
            <a:pPr algn="just"/>
            <a:r>
              <a:rPr lang="en-US" sz="2300" b="1" dirty="0">
                <a:solidFill>
                  <a:schemeClr val="bg1"/>
                </a:solidFill>
                <a:latin typeface="Calibri" panose="020F0502020204030204" pitchFamily="34" charset="0"/>
                <a:cs typeface="Calibri" panose="020F0502020204030204" pitchFamily="34" charset="0"/>
              </a:rPr>
              <a:t>  6  For whom the Lord loves, He chastens, and scourges every son whom He receives." </a:t>
            </a:r>
          </a:p>
        </p:txBody>
      </p:sp>
    </p:spTree>
    <p:extLst>
      <p:ext uri="{BB962C8B-B14F-4D97-AF65-F5344CB8AC3E}">
        <p14:creationId xmlns:p14="http://schemas.microsoft.com/office/powerpoint/2010/main" val="3725503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509200"/>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6  For whom the Lord loves He chastens, and scourges every son whom He receives." </a:t>
            </a:r>
          </a:p>
          <a:p>
            <a:pPr algn="just"/>
            <a:r>
              <a:rPr lang="en-US" sz="2200" b="1" dirty="0">
                <a:solidFill>
                  <a:schemeClr val="bg1"/>
                </a:solidFill>
                <a:latin typeface="Calibri" panose="020F0502020204030204" pitchFamily="34" charset="0"/>
                <a:cs typeface="Calibri" panose="020F0502020204030204" pitchFamily="34" charset="0"/>
              </a:rPr>
              <a:t>  7  If you endure chastening, God deals with you as with sons; for what son is there whom a father does not chasten? </a:t>
            </a:r>
          </a:p>
          <a:p>
            <a:pPr algn="just"/>
            <a:r>
              <a:rPr lang="en-US" sz="2200" b="1" dirty="0">
                <a:solidFill>
                  <a:schemeClr val="bg1"/>
                </a:solidFill>
                <a:latin typeface="Calibri" panose="020F0502020204030204" pitchFamily="34" charset="0"/>
                <a:cs typeface="Calibri" panose="020F0502020204030204" pitchFamily="34" charset="0"/>
              </a:rPr>
              <a:t>  8  But if you are without chastening, of which all have become partakers, then you are illegitimate and not sons. </a:t>
            </a:r>
          </a:p>
          <a:p>
            <a:pPr algn="just"/>
            <a:r>
              <a:rPr lang="en-US" sz="2200" b="1" dirty="0">
                <a:solidFill>
                  <a:schemeClr val="bg1"/>
                </a:solidFill>
                <a:latin typeface="Calibri" panose="020F0502020204030204" pitchFamily="34" charset="0"/>
                <a:cs typeface="Calibri" panose="020F0502020204030204" pitchFamily="34" charset="0"/>
              </a:rPr>
              <a:t>  9  Furthermore, we have had human fathers who corrected us, and we paid them respect. Shall we not much more readily be in subjection to the Father of spirits and live? </a:t>
            </a:r>
          </a:p>
          <a:p>
            <a:pPr algn="just"/>
            <a:r>
              <a:rPr lang="en-US" sz="2200" b="1" dirty="0">
                <a:solidFill>
                  <a:schemeClr val="bg1"/>
                </a:solidFill>
                <a:latin typeface="Calibri" panose="020F0502020204030204" pitchFamily="34" charset="0"/>
                <a:cs typeface="Calibri" panose="020F0502020204030204" pitchFamily="34" charset="0"/>
              </a:rPr>
              <a:t>  10  For they indeed for a few days chastened us as seemed best to them, but He for our profit, that we may be partakers of His holiness. </a:t>
            </a:r>
          </a:p>
          <a:p>
            <a:pPr algn="just"/>
            <a:r>
              <a:rPr lang="en-US" sz="2200" b="1" dirty="0">
                <a:solidFill>
                  <a:schemeClr val="bg1"/>
                </a:solidFill>
                <a:latin typeface="Calibri" panose="020F0502020204030204" pitchFamily="34" charset="0"/>
                <a:cs typeface="Calibri" panose="020F0502020204030204" pitchFamily="34" charset="0"/>
              </a:rPr>
              <a:t>  11  Now no chastening seems to be joyful for the present, but painful; nevertheless, afterward it yields the peaceable fruit of righteousness to those who have been trained by it. </a:t>
            </a:r>
          </a:p>
          <a:p>
            <a:pPr algn="just"/>
            <a:r>
              <a:rPr lang="en-US" sz="2200" b="1" dirty="0">
                <a:solidFill>
                  <a:schemeClr val="bg1"/>
                </a:solidFill>
                <a:latin typeface="Calibri" panose="020F0502020204030204" pitchFamily="34" charset="0"/>
                <a:cs typeface="Calibri" panose="020F0502020204030204" pitchFamily="34" charset="0"/>
              </a:rPr>
              <a:t>  12  Therefore . . .</a:t>
            </a:r>
          </a:p>
        </p:txBody>
      </p:sp>
      <p:sp>
        <p:nvSpPr>
          <p:cNvPr id="6" name="Text Box 3">
            <a:extLst>
              <a:ext uri="{FF2B5EF4-FFF2-40B4-BE49-F238E27FC236}">
                <a16:creationId xmlns:a16="http://schemas.microsoft.com/office/drawing/2014/main" id="{2F05B061-5A18-4168-8946-DE1F9AE21BA2}"/>
              </a:ext>
            </a:extLst>
          </p:cNvPr>
          <p:cNvSpPr txBox="1">
            <a:spLocks noChangeArrowheads="1"/>
          </p:cNvSpPr>
          <p:nvPr/>
        </p:nvSpPr>
        <p:spPr bwMode="auto">
          <a:xfrm>
            <a:off x="618849" y="1611084"/>
            <a:ext cx="3599190" cy="956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Chastening, HOW?</a:t>
            </a:r>
          </a:p>
          <a:p>
            <a:pPr>
              <a:spcBef>
                <a:spcPts val="100"/>
              </a:spcBef>
              <a:spcAft>
                <a:spcPts val="400"/>
              </a:spcAft>
              <a:buClr>
                <a:schemeClr val="bg1"/>
              </a:buClr>
            </a:pPr>
            <a:endParaRPr lang="en-US" altLang="en-US" sz="24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8667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509200"/>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6  For whom the Lord loves He chastens, and scourges every son whom He receives." </a:t>
            </a:r>
          </a:p>
          <a:p>
            <a:pPr algn="just"/>
            <a:r>
              <a:rPr lang="en-US" sz="2200" b="1" dirty="0">
                <a:solidFill>
                  <a:schemeClr val="bg1"/>
                </a:solidFill>
                <a:latin typeface="Calibri" panose="020F0502020204030204" pitchFamily="34" charset="0"/>
                <a:cs typeface="Calibri" panose="020F0502020204030204" pitchFamily="34" charset="0"/>
              </a:rPr>
              <a:t>  7  If you endure chastening, God deals with you as with sons; for what son is there whom a father does not chasten? </a:t>
            </a:r>
          </a:p>
          <a:p>
            <a:pPr algn="just"/>
            <a:r>
              <a:rPr lang="en-US" sz="2200" b="1" dirty="0">
                <a:solidFill>
                  <a:schemeClr val="bg1"/>
                </a:solidFill>
                <a:latin typeface="Calibri" panose="020F0502020204030204" pitchFamily="34" charset="0"/>
                <a:cs typeface="Calibri" panose="020F0502020204030204" pitchFamily="34" charset="0"/>
              </a:rPr>
              <a:t>  8  But if you are without chastening, of which all have become partakers, then you are illegitimate and not sons. </a:t>
            </a:r>
          </a:p>
          <a:p>
            <a:pPr algn="just"/>
            <a:r>
              <a:rPr lang="en-US" sz="2200" b="1" dirty="0">
                <a:solidFill>
                  <a:schemeClr val="bg1"/>
                </a:solidFill>
                <a:latin typeface="Calibri" panose="020F0502020204030204" pitchFamily="34" charset="0"/>
                <a:cs typeface="Calibri" panose="020F0502020204030204" pitchFamily="34" charset="0"/>
              </a:rPr>
              <a:t>  9  Furthermore, we have had human fathers who corrected us, and we paid them respect. Shall we not much more readily be in subjection to the Father of spirits and live? </a:t>
            </a:r>
          </a:p>
          <a:p>
            <a:pPr algn="just"/>
            <a:r>
              <a:rPr lang="en-US" sz="2200" b="1" dirty="0">
                <a:solidFill>
                  <a:schemeClr val="bg1"/>
                </a:solidFill>
                <a:latin typeface="Calibri" panose="020F0502020204030204" pitchFamily="34" charset="0"/>
                <a:cs typeface="Calibri" panose="020F0502020204030204" pitchFamily="34" charset="0"/>
              </a:rPr>
              <a:t>  10  For they indeed for a few days chastened us as seemed best to them, but He for our profit, that we may be partakers of His holiness. </a:t>
            </a:r>
          </a:p>
          <a:p>
            <a:pPr algn="just"/>
            <a:r>
              <a:rPr lang="en-US" sz="2200" b="1" dirty="0">
                <a:solidFill>
                  <a:schemeClr val="bg1"/>
                </a:solidFill>
                <a:latin typeface="Calibri" panose="020F0502020204030204" pitchFamily="34" charset="0"/>
                <a:cs typeface="Calibri" panose="020F0502020204030204" pitchFamily="34" charset="0"/>
              </a:rPr>
              <a:t>  11  Now no chastening seems to be joyful for the present, but painful; nevertheless, afterward it yields the peaceable fruit of righteousness to those who have been trained by it. </a:t>
            </a:r>
          </a:p>
          <a:p>
            <a:pPr algn="just"/>
            <a:r>
              <a:rPr lang="en-US" sz="2200" b="1" dirty="0">
                <a:solidFill>
                  <a:schemeClr val="bg1"/>
                </a:solidFill>
                <a:latin typeface="Calibri" panose="020F0502020204030204" pitchFamily="34" charset="0"/>
                <a:cs typeface="Calibri" panose="020F0502020204030204" pitchFamily="34" charset="0"/>
              </a:rPr>
              <a:t>  12  Therefore . . .</a:t>
            </a:r>
          </a:p>
        </p:txBody>
      </p:sp>
      <p:sp>
        <p:nvSpPr>
          <p:cNvPr id="6" name="Text Box 3">
            <a:extLst>
              <a:ext uri="{FF2B5EF4-FFF2-40B4-BE49-F238E27FC236}">
                <a16:creationId xmlns:a16="http://schemas.microsoft.com/office/drawing/2014/main" id="{2F05B061-5A18-4168-8946-DE1F9AE21BA2}"/>
              </a:ext>
            </a:extLst>
          </p:cNvPr>
          <p:cNvSpPr txBox="1">
            <a:spLocks noChangeArrowheads="1"/>
          </p:cNvSpPr>
          <p:nvPr/>
        </p:nvSpPr>
        <p:spPr bwMode="auto">
          <a:xfrm>
            <a:off x="618849" y="1611084"/>
            <a:ext cx="3599190" cy="956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Chastening, HOW?</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  Like He did Jesus</a:t>
            </a:r>
          </a:p>
        </p:txBody>
      </p:sp>
    </p:spTree>
    <p:extLst>
      <p:ext uri="{BB962C8B-B14F-4D97-AF65-F5344CB8AC3E}">
        <p14:creationId xmlns:p14="http://schemas.microsoft.com/office/powerpoint/2010/main" val="1926580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509200"/>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6  For whom the Lord loves He chastens, and scourges every son whom He receives." </a:t>
            </a:r>
          </a:p>
          <a:p>
            <a:pPr algn="just"/>
            <a:r>
              <a:rPr lang="en-US" sz="2200" b="1" dirty="0">
                <a:solidFill>
                  <a:schemeClr val="bg1"/>
                </a:solidFill>
                <a:latin typeface="Calibri" panose="020F0502020204030204" pitchFamily="34" charset="0"/>
                <a:cs typeface="Calibri" panose="020F0502020204030204" pitchFamily="34" charset="0"/>
              </a:rPr>
              <a:t>  7  If you endure chastening, God deals with you as with sons; for what son is there whom a father does not chasten? </a:t>
            </a:r>
          </a:p>
          <a:p>
            <a:pPr algn="just"/>
            <a:r>
              <a:rPr lang="en-US" sz="2200" b="1" dirty="0">
                <a:solidFill>
                  <a:schemeClr val="bg1"/>
                </a:solidFill>
                <a:latin typeface="Calibri" panose="020F0502020204030204" pitchFamily="34" charset="0"/>
                <a:cs typeface="Calibri" panose="020F0502020204030204" pitchFamily="34" charset="0"/>
              </a:rPr>
              <a:t>  8  But if you are without chastening, of which all have become partakers, then you are illegitimate and not sons. </a:t>
            </a:r>
          </a:p>
          <a:p>
            <a:pPr algn="just"/>
            <a:r>
              <a:rPr lang="en-US" sz="2200" b="1" dirty="0">
                <a:solidFill>
                  <a:schemeClr val="bg1"/>
                </a:solidFill>
                <a:latin typeface="Calibri" panose="020F0502020204030204" pitchFamily="34" charset="0"/>
                <a:cs typeface="Calibri" panose="020F0502020204030204" pitchFamily="34" charset="0"/>
              </a:rPr>
              <a:t>  9  Furthermore, we have had human fathers who corrected us, and we paid them respect. Shall we not much more readily be in subjection to the Father of spirits and live? </a:t>
            </a:r>
          </a:p>
          <a:p>
            <a:pPr algn="just"/>
            <a:r>
              <a:rPr lang="en-US" sz="2200" b="1" dirty="0">
                <a:solidFill>
                  <a:schemeClr val="bg1"/>
                </a:solidFill>
                <a:latin typeface="Calibri" panose="020F0502020204030204" pitchFamily="34" charset="0"/>
                <a:cs typeface="Calibri" panose="020F0502020204030204" pitchFamily="34" charset="0"/>
              </a:rPr>
              <a:t>  10  For they indeed for a few days chastened us as seemed best to them, but He for our profit, that we may be partakers of His holiness. </a:t>
            </a:r>
          </a:p>
          <a:p>
            <a:pPr algn="just"/>
            <a:r>
              <a:rPr lang="en-US" sz="2200" b="1" dirty="0">
                <a:solidFill>
                  <a:schemeClr val="bg1"/>
                </a:solidFill>
                <a:latin typeface="Calibri" panose="020F0502020204030204" pitchFamily="34" charset="0"/>
                <a:cs typeface="Calibri" panose="020F0502020204030204" pitchFamily="34" charset="0"/>
              </a:rPr>
              <a:t>  11  Now no chastening seems to be joyful for the present, but painful; nevertheless, afterward it yields the peaceable fruit of righteousness to those who have been trained by it. </a:t>
            </a:r>
          </a:p>
          <a:p>
            <a:pPr algn="just"/>
            <a:r>
              <a:rPr lang="en-US" sz="2200" b="1" dirty="0">
                <a:solidFill>
                  <a:schemeClr val="bg1"/>
                </a:solidFill>
                <a:latin typeface="Calibri" panose="020F0502020204030204" pitchFamily="34" charset="0"/>
                <a:cs typeface="Calibri" panose="020F0502020204030204" pitchFamily="34" charset="0"/>
              </a:rPr>
              <a:t>  12  Therefore . . .</a:t>
            </a:r>
          </a:p>
        </p:txBody>
      </p:sp>
      <p:sp>
        <p:nvSpPr>
          <p:cNvPr id="6" name="Text Box 3">
            <a:extLst>
              <a:ext uri="{FF2B5EF4-FFF2-40B4-BE49-F238E27FC236}">
                <a16:creationId xmlns:a16="http://schemas.microsoft.com/office/drawing/2014/main" id="{2F05B061-5A18-4168-8946-DE1F9AE21BA2}"/>
              </a:ext>
            </a:extLst>
          </p:cNvPr>
          <p:cNvSpPr txBox="1">
            <a:spLocks noChangeArrowheads="1"/>
          </p:cNvSpPr>
          <p:nvPr/>
        </p:nvSpPr>
        <p:spPr bwMode="auto">
          <a:xfrm>
            <a:off x="618849" y="1611084"/>
            <a:ext cx="3599190" cy="1390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Chastening, HOW?</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Like He did Jesus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400" b="1" dirty="0">
                <a:solidFill>
                  <a:srgbClr val="FFFF00"/>
                </a:solidFill>
                <a:latin typeface="Calibri" panose="020F0502020204030204" pitchFamily="34" charset="0"/>
                <a:cs typeface="Calibri" panose="020F0502020204030204" pitchFamily="34" charset="0"/>
              </a:rPr>
              <a:t>Evil men scourged Him</a:t>
            </a:r>
          </a:p>
        </p:txBody>
      </p:sp>
    </p:spTree>
    <p:extLst>
      <p:ext uri="{BB962C8B-B14F-4D97-AF65-F5344CB8AC3E}">
        <p14:creationId xmlns:p14="http://schemas.microsoft.com/office/powerpoint/2010/main" val="801897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509200"/>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6  For whom the Lord loves He chastens, and scourges every son whom He receives." </a:t>
            </a:r>
          </a:p>
          <a:p>
            <a:pPr algn="just"/>
            <a:r>
              <a:rPr lang="en-US" sz="2200" b="1" dirty="0">
                <a:solidFill>
                  <a:schemeClr val="bg1"/>
                </a:solidFill>
                <a:latin typeface="Calibri" panose="020F0502020204030204" pitchFamily="34" charset="0"/>
                <a:cs typeface="Calibri" panose="020F0502020204030204" pitchFamily="34" charset="0"/>
              </a:rPr>
              <a:t>  7  If you endure chastening, God deals with you as with sons; for what son is there whom a father does not chasten? </a:t>
            </a:r>
          </a:p>
          <a:p>
            <a:pPr algn="just"/>
            <a:r>
              <a:rPr lang="en-US" sz="2200" b="1" dirty="0">
                <a:solidFill>
                  <a:schemeClr val="bg1"/>
                </a:solidFill>
                <a:latin typeface="Calibri" panose="020F0502020204030204" pitchFamily="34" charset="0"/>
                <a:cs typeface="Calibri" panose="020F0502020204030204" pitchFamily="34" charset="0"/>
              </a:rPr>
              <a:t>  8  But if you are without chastening, of which all have become partakers, then you are illegitimate and not sons. </a:t>
            </a:r>
          </a:p>
          <a:p>
            <a:pPr algn="just"/>
            <a:r>
              <a:rPr lang="en-US" sz="2200" b="1" dirty="0">
                <a:solidFill>
                  <a:schemeClr val="bg1"/>
                </a:solidFill>
                <a:latin typeface="Calibri" panose="020F0502020204030204" pitchFamily="34" charset="0"/>
                <a:cs typeface="Calibri" panose="020F0502020204030204" pitchFamily="34" charset="0"/>
              </a:rPr>
              <a:t>  9  Furthermore, we have had human fathers </a:t>
            </a:r>
            <a:r>
              <a:rPr lang="en-US" sz="2200" b="1" dirty="0">
                <a:solidFill>
                  <a:srgbClr val="FFFF00"/>
                </a:solidFill>
                <a:latin typeface="Calibri" panose="020F0502020204030204" pitchFamily="34" charset="0"/>
                <a:cs typeface="Calibri" panose="020F0502020204030204" pitchFamily="34" charset="0"/>
              </a:rPr>
              <a:t>who corrected us</a:t>
            </a:r>
            <a:r>
              <a:rPr lang="en-US" sz="2200" b="1" dirty="0">
                <a:solidFill>
                  <a:schemeClr val="bg1"/>
                </a:solidFill>
                <a:latin typeface="Calibri" panose="020F0502020204030204" pitchFamily="34" charset="0"/>
                <a:cs typeface="Calibri" panose="020F0502020204030204" pitchFamily="34" charset="0"/>
              </a:rPr>
              <a:t>, and we paid them respect. Shall we not much more readily be in subjection to the Father of spirits and live? </a:t>
            </a:r>
          </a:p>
          <a:p>
            <a:pPr algn="just"/>
            <a:r>
              <a:rPr lang="en-US" sz="2200" b="1" dirty="0">
                <a:solidFill>
                  <a:schemeClr val="bg1"/>
                </a:solidFill>
                <a:latin typeface="Calibri" panose="020F0502020204030204" pitchFamily="34" charset="0"/>
                <a:cs typeface="Calibri" panose="020F0502020204030204" pitchFamily="34" charset="0"/>
              </a:rPr>
              <a:t>  10  For they indeed for a few days chastened us as seemed best to them, but He for our profit, that we may be partakers of His holiness. </a:t>
            </a:r>
          </a:p>
          <a:p>
            <a:pPr algn="just"/>
            <a:r>
              <a:rPr lang="en-US" sz="2200" b="1" dirty="0">
                <a:solidFill>
                  <a:schemeClr val="bg1"/>
                </a:solidFill>
                <a:latin typeface="Calibri" panose="020F0502020204030204" pitchFamily="34" charset="0"/>
                <a:cs typeface="Calibri" panose="020F0502020204030204" pitchFamily="34" charset="0"/>
              </a:rPr>
              <a:t>  11  Now no chastening seems to be joyful for the present, but painful; nevertheless, afterward it yields the peaceable fruit of righteousness to those who have been trained by it. </a:t>
            </a:r>
          </a:p>
          <a:p>
            <a:pPr algn="just"/>
            <a:r>
              <a:rPr lang="en-US" sz="2200" b="1" dirty="0">
                <a:solidFill>
                  <a:schemeClr val="bg1"/>
                </a:solidFill>
                <a:latin typeface="Calibri" panose="020F0502020204030204" pitchFamily="34" charset="0"/>
                <a:cs typeface="Calibri" panose="020F0502020204030204" pitchFamily="34" charset="0"/>
              </a:rPr>
              <a:t>  12  Therefore . . .</a:t>
            </a:r>
          </a:p>
        </p:txBody>
      </p:sp>
      <p:sp>
        <p:nvSpPr>
          <p:cNvPr id="6" name="Text Box 3">
            <a:extLst>
              <a:ext uri="{FF2B5EF4-FFF2-40B4-BE49-F238E27FC236}">
                <a16:creationId xmlns:a16="http://schemas.microsoft.com/office/drawing/2014/main" id="{2F05B061-5A18-4168-8946-DE1F9AE21BA2}"/>
              </a:ext>
            </a:extLst>
          </p:cNvPr>
          <p:cNvSpPr txBox="1">
            <a:spLocks noChangeArrowheads="1"/>
          </p:cNvSpPr>
          <p:nvPr/>
        </p:nvSpPr>
        <p:spPr bwMode="auto">
          <a:xfrm>
            <a:off x="618849" y="1611084"/>
            <a:ext cx="3599190" cy="1823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Chastening, HOW?</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Like He did Jesus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Evil men scourged Him</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400" b="1" dirty="0">
                <a:solidFill>
                  <a:srgbClr val="FFFF00"/>
                </a:solidFill>
                <a:latin typeface="Calibri" panose="020F0502020204030204" pitchFamily="34" charset="0"/>
                <a:cs typeface="Calibri" panose="020F0502020204030204" pitchFamily="34" charset="0"/>
              </a:rPr>
              <a:t>He corrects us</a:t>
            </a:r>
          </a:p>
        </p:txBody>
      </p:sp>
    </p:spTree>
    <p:extLst>
      <p:ext uri="{BB962C8B-B14F-4D97-AF65-F5344CB8AC3E}">
        <p14:creationId xmlns:p14="http://schemas.microsoft.com/office/powerpoint/2010/main" val="3623132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509200"/>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6  For whom the Lord loves He chastens, and scourges every son whom He receives." </a:t>
            </a:r>
          </a:p>
          <a:p>
            <a:pPr algn="just"/>
            <a:r>
              <a:rPr lang="en-US" sz="2200" b="1" dirty="0">
                <a:solidFill>
                  <a:schemeClr val="bg1"/>
                </a:solidFill>
                <a:latin typeface="Calibri" panose="020F0502020204030204" pitchFamily="34" charset="0"/>
                <a:cs typeface="Calibri" panose="020F0502020204030204" pitchFamily="34" charset="0"/>
              </a:rPr>
              <a:t>  7  If you endure chastening, God deals with you as with sons; for what son is there whom a father does not chasten? </a:t>
            </a:r>
          </a:p>
          <a:p>
            <a:pPr algn="just"/>
            <a:r>
              <a:rPr lang="en-US" sz="2200" b="1" dirty="0">
                <a:solidFill>
                  <a:schemeClr val="bg1"/>
                </a:solidFill>
                <a:latin typeface="Calibri" panose="020F0502020204030204" pitchFamily="34" charset="0"/>
                <a:cs typeface="Calibri" panose="020F0502020204030204" pitchFamily="34" charset="0"/>
              </a:rPr>
              <a:t>  8  But if you are without chastening, of which all have become partakers, then you are illegitimate and not sons. </a:t>
            </a:r>
          </a:p>
          <a:p>
            <a:pPr algn="just"/>
            <a:r>
              <a:rPr lang="en-US" sz="2200" b="1" dirty="0">
                <a:solidFill>
                  <a:schemeClr val="bg1"/>
                </a:solidFill>
                <a:latin typeface="Calibri" panose="020F0502020204030204" pitchFamily="34" charset="0"/>
                <a:cs typeface="Calibri" panose="020F0502020204030204" pitchFamily="34" charset="0"/>
              </a:rPr>
              <a:t>  9  Furthermore, we have had human fathers who corrected us, and we paid them respect. Shall we not much more readily be in subjection to the Father of spirits </a:t>
            </a:r>
            <a:r>
              <a:rPr lang="en-US" sz="2200" b="1" dirty="0">
                <a:solidFill>
                  <a:srgbClr val="FFFF00"/>
                </a:solidFill>
                <a:latin typeface="Calibri" panose="020F0502020204030204" pitchFamily="34" charset="0"/>
                <a:cs typeface="Calibri" panose="020F0502020204030204" pitchFamily="34" charset="0"/>
              </a:rPr>
              <a:t>and live</a:t>
            </a:r>
            <a:r>
              <a:rPr lang="en-US" sz="2200" b="1" dirty="0">
                <a:solidFill>
                  <a:schemeClr val="bg1"/>
                </a:solidFill>
                <a:latin typeface="Calibri" panose="020F0502020204030204" pitchFamily="34" charset="0"/>
                <a:cs typeface="Calibri" panose="020F0502020204030204" pitchFamily="34" charset="0"/>
              </a:rPr>
              <a:t>? </a:t>
            </a:r>
          </a:p>
          <a:p>
            <a:pPr algn="just"/>
            <a:r>
              <a:rPr lang="en-US" sz="2200" b="1" dirty="0">
                <a:solidFill>
                  <a:schemeClr val="bg1"/>
                </a:solidFill>
                <a:latin typeface="Calibri" panose="020F0502020204030204" pitchFamily="34" charset="0"/>
                <a:cs typeface="Calibri" panose="020F0502020204030204" pitchFamily="34" charset="0"/>
              </a:rPr>
              <a:t>  10  For they indeed for a few days chastened us as seemed best to them, but He for our profit, that we may be </a:t>
            </a:r>
            <a:r>
              <a:rPr lang="en-US" sz="2200" b="1" dirty="0">
                <a:solidFill>
                  <a:srgbClr val="FFFF00"/>
                </a:solidFill>
                <a:latin typeface="Calibri" panose="020F0502020204030204" pitchFamily="34" charset="0"/>
                <a:cs typeface="Calibri" panose="020F0502020204030204" pitchFamily="34" charset="0"/>
              </a:rPr>
              <a:t>partakers of His holiness. </a:t>
            </a:r>
          </a:p>
          <a:p>
            <a:pPr algn="just"/>
            <a:r>
              <a:rPr lang="en-US" sz="2200" b="1" dirty="0">
                <a:solidFill>
                  <a:schemeClr val="bg1"/>
                </a:solidFill>
                <a:latin typeface="Calibri" panose="020F0502020204030204" pitchFamily="34" charset="0"/>
                <a:cs typeface="Calibri" panose="020F0502020204030204" pitchFamily="34" charset="0"/>
              </a:rPr>
              <a:t>  11  Now no chastening seems to be joyful for the present, but painful; nevertheless, afterward it yields the peaceable fruit of righteousness to those who have been trained by it. </a:t>
            </a:r>
          </a:p>
          <a:p>
            <a:pPr algn="just"/>
            <a:r>
              <a:rPr lang="en-US" sz="2200" b="1" dirty="0">
                <a:solidFill>
                  <a:schemeClr val="bg1"/>
                </a:solidFill>
                <a:latin typeface="Calibri" panose="020F0502020204030204" pitchFamily="34" charset="0"/>
                <a:cs typeface="Calibri" panose="020F0502020204030204" pitchFamily="34" charset="0"/>
              </a:rPr>
              <a:t>  12  Therefore . . .</a:t>
            </a:r>
          </a:p>
        </p:txBody>
      </p:sp>
      <p:sp>
        <p:nvSpPr>
          <p:cNvPr id="6" name="Text Box 3">
            <a:extLst>
              <a:ext uri="{FF2B5EF4-FFF2-40B4-BE49-F238E27FC236}">
                <a16:creationId xmlns:a16="http://schemas.microsoft.com/office/drawing/2014/main" id="{2F05B061-5A18-4168-8946-DE1F9AE21BA2}"/>
              </a:ext>
            </a:extLst>
          </p:cNvPr>
          <p:cNvSpPr txBox="1">
            <a:spLocks noChangeArrowheads="1"/>
          </p:cNvSpPr>
          <p:nvPr/>
        </p:nvSpPr>
        <p:spPr bwMode="auto">
          <a:xfrm>
            <a:off x="618849" y="1611084"/>
            <a:ext cx="3599190" cy="2257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Chastening, HOW?</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Like He did Jesus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Evil men scourged Him</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He corrects 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  He gives us life</a:t>
            </a:r>
          </a:p>
        </p:txBody>
      </p:sp>
    </p:spTree>
    <p:extLst>
      <p:ext uri="{BB962C8B-B14F-4D97-AF65-F5344CB8AC3E}">
        <p14:creationId xmlns:p14="http://schemas.microsoft.com/office/powerpoint/2010/main" val="3476758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509200"/>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6  For whom the Lord loves He chastens, and scourges every son whom He receives." </a:t>
            </a:r>
          </a:p>
          <a:p>
            <a:pPr algn="just"/>
            <a:r>
              <a:rPr lang="en-US" sz="2200" b="1" dirty="0">
                <a:solidFill>
                  <a:schemeClr val="bg1"/>
                </a:solidFill>
                <a:latin typeface="Calibri" panose="020F0502020204030204" pitchFamily="34" charset="0"/>
                <a:cs typeface="Calibri" panose="020F0502020204030204" pitchFamily="34" charset="0"/>
              </a:rPr>
              <a:t>  7  If you endure chastening, God deals with you as with sons; for what son is there whom a father does not chasten? </a:t>
            </a:r>
          </a:p>
          <a:p>
            <a:pPr algn="just"/>
            <a:r>
              <a:rPr lang="en-US" sz="2200" b="1" dirty="0">
                <a:solidFill>
                  <a:schemeClr val="bg1"/>
                </a:solidFill>
                <a:latin typeface="Calibri" panose="020F0502020204030204" pitchFamily="34" charset="0"/>
                <a:cs typeface="Calibri" panose="020F0502020204030204" pitchFamily="34" charset="0"/>
              </a:rPr>
              <a:t>  8  But if you are without chastening, of which all have become partakers, then you are illegitimate and not sons. </a:t>
            </a:r>
          </a:p>
          <a:p>
            <a:pPr algn="just"/>
            <a:r>
              <a:rPr lang="en-US" sz="2200" b="1" dirty="0">
                <a:solidFill>
                  <a:schemeClr val="bg1"/>
                </a:solidFill>
                <a:latin typeface="Calibri" panose="020F0502020204030204" pitchFamily="34" charset="0"/>
                <a:cs typeface="Calibri" panose="020F0502020204030204" pitchFamily="34" charset="0"/>
              </a:rPr>
              <a:t>  9  Furthermore, we have had human fathers who corrected us, and we paid them respect. Shall we not much more readily be in subjection to the Father of spirits and live? </a:t>
            </a:r>
          </a:p>
          <a:p>
            <a:pPr algn="just"/>
            <a:r>
              <a:rPr lang="en-US" sz="2200" b="1" dirty="0">
                <a:solidFill>
                  <a:schemeClr val="bg1"/>
                </a:solidFill>
                <a:latin typeface="Calibri" panose="020F0502020204030204" pitchFamily="34" charset="0"/>
                <a:cs typeface="Calibri" panose="020F0502020204030204" pitchFamily="34" charset="0"/>
              </a:rPr>
              <a:t>  10  For they indeed for a few days chastened us as seemed best to them, but He for our profit, that we may be partakers of His holiness. </a:t>
            </a:r>
          </a:p>
          <a:p>
            <a:pPr algn="just"/>
            <a:r>
              <a:rPr lang="en-US" sz="2200" b="1" dirty="0">
                <a:solidFill>
                  <a:schemeClr val="bg1"/>
                </a:solidFill>
                <a:latin typeface="Calibri" panose="020F0502020204030204" pitchFamily="34" charset="0"/>
                <a:cs typeface="Calibri" panose="020F0502020204030204" pitchFamily="34" charset="0"/>
              </a:rPr>
              <a:t>  11  Now no </a:t>
            </a:r>
            <a:r>
              <a:rPr lang="en-US" sz="2200" b="1" dirty="0">
                <a:solidFill>
                  <a:srgbClr val="FFFF00"/>
                </a:solidFill>
                <a:latin typeface="Calibri" panose="020F0502020204030204" pitchFamily="34" charset="0"/>
                <a:cs typeface="Calibri" panose="020F0502020204030204" pitchFamily="34" charset="0"/>
              </a:rPr>
              <a:t>chastening</a:t>
            </a:r>
            <a:r>
              <a:rPr lang="en-US" sz="2200" b="1" dirty="0">
                <a:solidFill>
                  <a:schemeClr val="bg1"/>
                </a:solidFill>
                <a:latin typeface="Calibri" panose="020F0502020204030204" pitchFamily="34" charset="0"/>
                <a:cs typeface="Calibri" panose="020F0502020204030204" pitchFamily="34" charset="0"/>
              </a:rPr>
              <a:t> seems to be joyful for the present, but painful; nevertheless, afterward it yields the peaceable fruit of righteousness to </a:t>
            </a:r>
            <a:r>
              <a:rPr lang="en-US" sz="2200" b="1" dirty="0">
                <a:solidFill>
                  <a:srgbClr val="FFFF00"/>
                </a:solidFill>
                <a:latin typeface="Calibri" panose="020F0502020204030204" pitchFamily="34" charset="0"/>
                <a:cs typeface="Calibri" panose="020F0502020204030204" pitchFamily="34" charset="0"/>
              </a:rPr>
              <a:t>those who have been trained by it</a:t>
            </a:r>
            <a:r>
              <a:rPr lang="en-US" sz="2200" b="1" dirty="0">
                <a:solidFill>
                  <a:schemeClr val="bg1"/>
                </a:solidFill>
                <a:latin typeface="Calibri" panose="020F0502020204030204" pitchFamily="34" charset="0"/>
                <a:cs typeface="Calibri" panose="020F0502020204030204" pitchFamily="34" charset="0"/>
              </a:rPr>
              <a:t>. </a:t>
            </a:r>
          </a:p>
          <a:p>
            <a:pPr algn="just"/>
            <a:r>
              <a:rPr lang="en-US" sz="2200" b="1" dirty="0">
                <a:solidFill>
                  <a:schemeClr val="bg1"/>
                </a:solidFill>
                <a:latin typeface="Calibri" panose="020F0502020204030204" pitchFamily="34" charset="0"/>
                <a:cs typeface="Calibri" panose="020F0502020204030204" pitchFamily="34" charset="0"/>
              </a:rPr>
              <a:t>  12  Therefore . . .</a:t>
            </a:r>
          </a:p>
        </p:txBody>
      </p:sp>
      <p:sp>
        <p:nvSpPr>
          <p:cNvPr id="6" name="Text Box 3">
            <a:extLst>
              <a:ext uri="{FF2B5EF4-FFF2-40B4-BE49-F238E27FC236}">
                <a16:creationId xmlns:a16="http://schemas.microsoft.com/office/drawing/2014/main" id="{2F05B061-5A18-4168-8946-DE1F9AE21BA2}"/>
              </a:ext>
            </a:extLst>
          </p:cNvPr>
          <p:cNvSpPr txBox="1">
            <a:spLocks noChangeArrowheads="1"/>
          </p:cNvSpPr>
          <p:nvPr/>
        </p:nvSpPr>
        <p:spPr bwMode="auto">
          <a:xfrm>
            <a:off x="618849" y="1611084"/>
            <a:ext cx="3599190" cy="269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Chastening, HOW?</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Like He did Jesus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Evil men scourged Him</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He corrects 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He gives us life</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400" b="1" dirty="0">
                <a:solidFill>
                  <a:srgbClr val="FFFF00"/>
                </a:solidFill>
                <a:latin typeface="Calibri" panose="020F0502020204030204" pitchFamily="34" charset="0"/>
                <a:cs typeface="Calibri" panose="020F0502020204030204" pitchFamily="34" charset="0"/>
              </a:rPr>
              <a:t>He trains us</a:t>
            </a:r>
          </a:p>
        </p:txBody>
      </p:sp>
    </p:spTree>
    <p:extLst>
      <p:ext uri="{BB962C8B-B14F-4D97-AF65-F5344CB8AC3E}">
        <p14:creationId xmlns:p14="http://schemas.microsoft.com/office/powerpoint/2010/main" val="2824306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3600" dirty="0">
                <a:solidFill>
                  <a:schemeClr val="bg1"/>
                </a:solidFill>
                <a:latin typeface="Cambria" panose="02040503050406030204" pitchFamily="18" charset="0"/>
                <a:ea typeface="Cambria" panose="02040503050406030204" pitchFamily="18" charset="0"/>
                <a:cs typeface="Calibri" panose="020F0502020204030204" pitchFamily="34" charset="0"/>
              </a:rPr>
              <a:t>Verses Using Same Greek Word</a:t>
            </a:r>
            <a:br>
              <a:rPr lang="en-US" sz="36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sz="3200" dirty="0">
                <a:solidFill>
                  <a:schemeClr val="bg1"/>
                </a:solidFill>
                <a:latin typeface="Cambria" panose="02040503050406030204" pitchFamily="18" charset="0"/>
                <a:ea typeface="Cambria" panose="02040503050406030204" pitchFamily="18" charset="0"/>
                <a:cs typeface="Calibri" panose="020F0502020204030204" pitchFamily="34" charset="0"/>
              </a:rPr>
              <a:t>found in Heb. 12:5, 6, 7, 8, 10, 11 </a:t>
            </a:r>
            <a:endParaRPr lang="en-US" sz="3600" dirty="0">
              <a:solidFill>
                <a:schemeClr val="bg1"/>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4532010"/>
          </a:xfrm>
          <a:prstGeom prst="rect">
            <a:avLst/>
          </a:prstGeom>
          <a:noFill/>
        </p:spPr>
        <p:txBody>
          <a:bodyPr wrap="square" rtlCol="0">
            <a:spAutoFit/>
          </a:bodyPr>
          <a:lstStyle/>
          <a:p>
            <a:pPr marL="457200" indent="-457200">
              <a:spcAft>
                <a:spcPts val="300"/>
              </a:spcAft>
              <a:buClr>
                <a:schemeClr val="bg1"/>
              </a:buClr>
              <a:buFont typeface="Arial" panose="020B0604020202020204" pitchFamily="34" charset="0"/>
              <a:buChar char="•"/>
            </a:pPr>
            <a:r>
              <a:rPr lang="en-US" altLang="en-US" sz="2600" b="1" dirty="0">
                <a:solidFill>
                  <a:schemeClr val="bg1"/>
                </a:solidFill>
                <a:latin typeface="Calibri" panose="020F0502020204030204" pitchFamily="34" charset="0"/>
                <a:cs typeface="Calibri" panose="020F0502020204030204" pitchFamily="34" charset="0"/>
              </a:rPr>
              <a:t>Acts 7:22—Moses was </a:t>
            </a:r>
            <a:r>
              <a:rPr lang="en-US" altLang="en-US" sz="2600" b="1" dirty="0">
                <a:solidFill>
                  <a:srgbClr val="FFFF00"/>
                </a:solidFill>
                <a:latin typeface="Calibri" panose="020F0502020204030204" pitchFamily="34" charset="0"/>
                <a:cs typeface="Calibri" panose="020F0502020204030204" pitchFamily="34" charset="0"/>
              </a:rPr>
              <a:t>trained</a:t>
            </a:r>
          </a:p>
          <a:p>
            <a:pPr marL="457200" indent="-457200">
              <a:spcAft>
                <a:spcPts val="300"/>
              </a:spcAft>
              <a:buClr>
                <a:schemeClr val="bg1"/>
              </a:buClr>
              <a:buFont typeface="Arial" panose="020B0604020202020204" pitchFamily="34" charset="0"/>
              <a:buChar char="•"/>
            </a:pPr>
            <a:r>
              <a:rPr lang="en-US" altLang="en-US" sz="2600" b="1" dirty="0">
                <a:solidFill>
                  <a:schemeClr val="bg1"/>
                </a:solidFill>
                <a:latin typeface="Calibri" panose="020F0502020204030204" pitchFamily="34" charset="0"/>
                <a:cs typeface="Calibri" panose="020F0502020204030204" pitchFamily="34" charset="0"/>
              </a:rPr>
              <a:t>Acts 22:3—Paul was </a:t>
            </a:r>
            <a:r>
              <a:rPr lang="en-US" altLang="en-US" sz="2600" b="1" dirty="0">
                <a:solidFill>
                  <a:srgbClr val="FFFF00"/>
                </a:solidFill>
                <a:latin typeface="Calibri" panose="020F0502020204030204" pitchFamily="34" charset="0"/>
                <a:cs typeface="Calibri" panose="020F0502020204030204" pitchFamily="34" charset="0"/>
              </a:rPr>
              <a:t>taught </a:t>
            </a:r>
            <a:r>
              <a:rPr lang="en-US" altLang="en-US" sz="2600" b="1" dirty="0">
                <a:solidFill>
                  <a:schemeClr val="bg1"/>
                </a:solidFill>
                <a:latin typeface="Calibri" panose="020F0502020204030204" pitchFamily="34" charset="0"/>
                <a:cs typeface="Calibri" panose="020F0502020204030204" pitchFamily="34" charset="0"/>
              </a:rPr>
              <a:t>by Gamaliel</a:t>
            </a:r>
          </a:p>
          <a:p>
            <a:pPr marL="457200" indent="-457200">
              <a:spcAft>
                <a:spcPts val="300"/>
              </a:spcAft>
              <a:buClr>
                <a:schemeClr val="bg1"/>
              </a:buClr>
              <a:buFont typeface="Arial" panose="020B0604020202020204" pitchFamily="34" charset="0"/>
              <a:buChar char="•"/>
            </a:pPr>
            <a:r>
              <a:rPr lang="en-US" altLang="en-US" sz="2600" b="1" dirty="0">
                <a:solidFill>
                  <a:schemeClr val="bg1"/>
                </a:solidFill>
                <a:latin typeface="Calibri" panose="020F0502020204030204" pitchFamily="34" charset="0"/>
                <a:cs typeface="Calibri" panose="020F0502020204030204" pitchFamily="34" charset="0"/>
              </a:rPr>
              <a:t>1 Cor. 11:32—we are </a:t>
            </a:r>
            <a:r>
              <a:rPr lang="en-US" altLang="en-US" sz="2600" b="1" dirty="0">
                <a:solidFill>
                  <a:srgbClr val="FFFF00"/>
                </a:solidFill>
                <a:latin typeface="Calibri" panose="020F0502020204030204" pitchFamily="34" charset="0"/>
                <a:cs typeface="Calibri" panose="020F0502020204030204" pitchFamily="34" charset="0"/>
              </a:rPr>
              <a:t>chastened</a:t>
            </a:r>
            <a:r>
              <a:rPr lang="en-US" altLang="en-US" sz="2600" b="1" dirty="0">
                <a:solidFill>
                  <a:schemeClr val="bg1"/>
                </a:solidFill>
                <a:latin typeface="Calibri" panose="020F0502020204030204" pitchFamily="34" charset="0"/>
                <a:cs typeface="Calibri" panose="020F0502020204030204" pitchFamily="34" charset="0"/>
              </a:rPr>
              <a:t> by our thoughts during Lord’s Supper</a:t>
            </a:r>
          </a:p>
          <a:p>
            <a:pPr marL="457200" indent="-457200">
              <a:spcAft>
                <a:spcPts val="300"/>
              </a:spcAft>
              <a:buClr>
                <a:schemeClr val="bg1"/>
              </a:buClr>
              <a:buFont typeface="Arial" panose="020B0604020202020204" pitchFamily="34" charset="0"/>
              <a:buChar char="•"/>
            </a:pPr>
            <a:r>
              <a:rPr lang="en-US" altLang="en-US" sz="2600" b="1" dirty="0">
                <a:solidFill>
                  <a:schemeClr val="bg1"/>
                </a:solidFill>
                <a:latin typeface="Calibri" panose="020F0502020204030204" pitchFamily="34" charset="0"/>
                <a:cs typeface="Calibri" panose="020F0502020204030204" pitchFamily="34" charset="0"/>
              </a:rPr>
              <a:t>Eph. 6:4—Fathers to </a:t>
            </a:r>
            <a:r>
              <a:rPr lang="en-US" altLang="en-US" sz="2600" b="1" dirty="0">
                <a:solidFill>
                  <a:srgbClr val="FFFF00"/>
                </a:solidFill>
                <a:latin typeface="Calibri" panose="020F0502020204030204" pitchFamily="34" charset="0"/>
                <a:cs typeface="Calibri" panose="020F0502020204030204" pitchFamily="34" charset="0"/>
              </a:rPr>
              <a:t>nurture </a:t>
            </a:r>
            <a:r>
              <a:rPr lang="en-US" altLang="en-US" sz="2600" b="1" dirty="0">
                <a:solidFill>
                  <a:schemeClr val="bg1"/>
                </a:solidFill>
                <a:latin typeface="Calibri" panose="020F0502020204030204" pitchFamily="34" charset="0"/>
                <a:cs typeface="Calibri" panose="020F0502020204030204" pitchFamily="34" charset="0"/>
              </a:rPr>
              <a:t>their children in the Lord</a:t>
            </a:r>
          </a:p>
          <a:p>
            <a:pPr marL="457200" indent="-457200">
              <a:spcAft>
                <a:spcPts val="300"/>
              </a:spcAft>
              <a:buClr>
                <a:schemeClr val="bg1"/>
              </a:buClr>
              <a:buFont typeface="Arial" panose="020B0604020202020204" pitchFamily="34" charset="0"/>
              <a:buChar char="•"/>
            </a:pPr>
            <a:r>
              <a:rPr lang="en-US" altLang="en-US" sz="2600" b="1" dirty="0">
                <a:solidFill>
                  <a:schemeClr val="bg1"/>
                </a:solidFill>
                <a:latin typeface="Calibri" panose="020F0502020204030204" pitchFamily="34" charset="0"/>
                <a:cs typeface="Calibri" panose="020F0502020204030204" pitchFamily="34" charset="0"/>
              </a:rPr>
              <a:t>1 Tim. 1:20—Those withdrawn from may </a:t>
            </a:r>
            <a:r>
              <a:rPr lang="en-US" altLang="en-US" sz="2600" b="1" dirty="0">
                <a:solidFill>
                  <a:srgbClr val="FFFF00"/>
                </a:solidFill>
                <a:latin typeface="Calibri" panose="020F0502020204030204" pitchFamily="34" charset="0"/>
                <a:cs typeface="Calibri" panose="020F0502020204030204" pitchFamily="34" charset="0"/>
              </a:rPr>
              <a:t>learn</a:t>
            </a:r>
            <a:r>
              <a:rPr lang="en-US" altLang="en-US" sz="2600" b="1" dirty="0">
                <a:solidFill>
                  <a:schemeClr val="bg1"/>
                </a:solidFill>
                <a:latin typeface="Calibri" panose="020F0502020204030204" pitchFamily="34" charset="0"/>
                <a:cs typeface="Calibri" panose="020F0502020204030204" pitchFamily="34" charset="0"/>
              </a:rPr>
              <a:t> not to sin</a:t>
            </a:r>
          </a:p>
          <a:p>
            <a:pPr marL="457200" indent="-457200">
              <a:spcAft>
                <a:spcPts val="300"/>
              </a:spcAft>
              <a:buClr>
                <a:schemeClr val="bg1"/>
              </a:buClr>
              <a:buFont typeface="Arial" panose="020B0604020202020204" pitchFamily="34" charset="0"/>
              <a:buChar char="•"/>
            </a:pPr>
            <a:r>
              <a:rPr lang="en-US" altLang="en-US" sz="2600" b="1" dirty="0">
                <a:solidFill>
                  <a:schemeClr val="bg1"/>
                </a:solidFill>
                <a:latin typeface="Calibri" panose="020F0502020204030204" pitchFamily="34" charset="0"/>
                <a:cs typeface="Calibri" panose="020F0502020204030204" pitchFamily="34" charset="0"/>
              </a:rPr>
              <a:t>2 Tim. 2:25—To meekly </a:t>
            </a:r>
            <a:r>
              <a:rPr lang="en-US" altLang="en-US" sz="2600" b="1" dirty="0">
                <a:solidFill>
                  <a:srgbClr val="FFFF00"/>
                </a:solidFill>
                <a:latin typeface="Calibri" panose="020F0502020204030204" pitchFamily="34" charset="0"/>
                <a:cs typeface="Calibri" panose="020F0502020204030204" pitchFamily="34" charset="0"/>
              </a:rPr>
              <a:t>instruct </a:t>
            </a:r>
            <a:r>
              <a:rPr lang="en-US" altLang="en-US" sz="2600" b="1" dirty="0">
                <a:solidFill>
                  <a:schemeClr val="bg1"/>
                </a:solidFill>
                <a:latin typeface="Calibri" panose="020F0502020204030204" pitchFamily="34" charset="0"/>
                <a:cs typeface="Calibri" panose="020F0502020204030204" pitchFamily="34" charset="0"/>
              </a:rPr>
              <a:t>those who oppose us</a:t>
            </a:r>
          </a:p>
          <a:p>
            <a:pPr marL="457200" indent="-457200">
              <a:spcAft>
                <a:spcPts val="300"/>
              </a:spcAft>
              <a:buClr>
                <a:schemeClr val="bg1"/>
              </a:buClr>
              <a:buFont typeface="Arial" panose="020B0604020202020204" pitchFamily="34" charset="0"/>
              <a:buChar char="•"/>
            </a:pPr>
            <a:r>
              <a:rPr lang="en-US" altLang="en-US" sz="2600" b="1" dirty="0">
                <a:solidFill>
                  <a:schemeClr val="bg1"/>
                </a:solidFill>
                <a:latin typeface="Calibri" panose="020F0502020204030204" pitchFamily="34" charset="0"/>
                <a:cs typeface="Calibri" panose="020F0502020204030204" pitchFamily="34" charset="0"/>
              </a:rPr>
              <a:t>2 Tim. 3:16-17—All scripture given for </a:t>
            </a:r>
            <a:r>
              <a:rPr lang="en-US" altLang="en-US" sz="2600" b="1" dirty="0">
                <a:solidFill>
                  <a:srgbClr val="FFFF00"/>
                </a:solidFill>
                <a:latin typeface="Calibri" panose="020F0502020204030204" pitchFamily="34" charset="0"/>
                <a:cs typeface="Calibri" panose="020F0502020204030204" pitchFamily="34" charset="0"/>
              </a:rPr>
              <a:t>instruction</a:t>
            </a:r>
            <a:r>
              <a:rPr lang="en-US" altLang="en-US" sz="2600" b="1" dirty="0">
                <a:solidFill>
                  <a:schemeClr val="bg1"/>
                </a:solidFill>
                <a:latin typeface="Calibri" panose="020F0502020204030204" pitchFamily="34" charset="0"/>
                <a:cs typeface="Calibri" panose="020F0502020204030204" pitchFamily="34" charset="0"/>
              </a:rPr>
              <a:t> in righteousness</a:t>
            </a:r>
          </a:p>
          <a:p>
            <a:pPr marL="457200" indent="-457200">
              <a:spcAft>
                <a:spcPts val="300"/>
              </a:spcAft>
              <a:buClr>
                <a:schemeClr val="bg1"/>
              </a:buClr>
              <a:buFont typeface="Arial" panose="020B0604020202020204" pitchFamily="34" charset="0"/>
              <a:buChar char="•"/>
            </a:pPr>
            <a:r>
              <a:rPr lang="en-US" altLang="en-US" sz="2600" b="1" dirty="0">
                <a:solidFill>
                  <a:schemeClr val="bg1"/>
                </a:solidFill>
                <a:latin typeface="Calibri" panose="020F0502020204030204" pitchFamily="34" charset="0"/>
                <a:cs typeface="Calibri" panose="020F0502020204030204" pitchFamily="34" charset="0"/>
              </a:rPr>
              <a:t>Tit. 2:12—Grace </a:t>
            </a:r>
            <a:r>
              <a:rPr lang="en-US" altLang="en-US" sz="2600" b="1" dirty="0">
                <a:solidFill>
                  <a:srgbClr val="FFFF00"/>
                </a:solidFill>
                <a:latin typeface="Calibri" panose="020F0502020204030204" pitchFamily="34" charset="0"/>
                <a:cs typeface="Calibri" panose="020F0502020204030204" pitchFamily="34" charset="0"/>
              </a:rPr>
              <a:t>teaches</a:t>
            </a:r>
            <a:r>
              <a:rPr lang="en-US" altLang="en-US" sz="2600" b="1" dirty="0">
                <a:solidFill>
                  <a:schemeClr val="bg1"/>
                </a:solidFill>
                <a:latin typeface="Calibri" panose="020F0502020204030204" pitchFamily="34" charset="0"/>
                <a:cs typeface="Calibri" panose="020F0502020204030204" pitchFamily="34" charset="0"/>
              </a:rPr>
              <a:t> us to deny worldly lusts</a:t>
            </a:r>
          </a:p>
          <a:p>
            <a:pPr marL="457200" indent="-457200">
              <a:spcAft>
                <a:spcPts val="300"/>
              </a:spcAft>
              <a:buClr>
                <a:schemeClr val="bg1"/>
              </a:buClr>
              <a:buFont typeface="Arial" panose="020B0604020202020204" pitchFamily="34" charset="0"/>
              <a:buChar char="•"/>
            </a:pPr>
            <a:endParaRPr lang="en-US" altLang="en-US" sz="2600" b="1" dirty="0">
              <a:solidFill>
                <a:schemeClr val="bg1"/>
              </a:solidFill>
              <a:latin typeface="Calibri" panose="020F0502020204030204" pitchFamily="34" charset="0"/>
              <a:cs typeface="Calibri" panose="020F0502020204030204" pitchFamily="34" charset="0"/>
            </a:endParaRPr>
          </a:p>
          <a:p>
            <a:pPr algn="ctr">
              <a:spcAft>
                <a:spcPts val="300"/>
              </a:spcAft>
              <a:buClr>
                <a:schemeClr val="bg1"/>
              </a:buClr>
            </a:pPr>
            <a:r>
              <a:rPr lang="en-US" altLang="en-US" sz="3200" b="1" i="1" dirty="0">
                <a:solidFill>
                  <a:srgbClr val="FFFF00"/>
                </a:solidFill>
                <a:latin typeface="Calibri" panose="020F0502020204030204" pitchFamily="34" charset="0"/>
                <a:cs typeface="Calibri" panose="020F0502020204030204" pitchFamily="34" charset="0"/>
              </a:rPr>
              <a:t>Do NOT Despise the Discipline of the Lord</a:t>
            </a:r>
            <a:endParaRPr lang="en-US" altLang="en-US" sz="26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3474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t>Let God Chasten You Tonight</a:t>
            </a:r>
            <a:endParaRPr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John 3:16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10:10</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sz="3200" dirty="0"/>
          </a:p>
          <a:p>
            <a:pPr marL="0" indent="0" algn="ctr">
              <a:lnSpc>
                <a:spcPct val="150000"/>
              </a:lnSpc>
              <a:spcBef>
                <a:spcPts val="200"/>
              </a:spcBef>
              <a:buSzPts val="3000"/>
              <a:buNone/>
            </a:pPr>
            <a:r>
              <a:rPr lang="en-US" sz="3200" b="1" i="1" dirty="0">
                <a:solidFill>
                  <a:srgbClr val="FFFF00"/>
                </a:solidFill>
              </a:rPr>
              <a:t>Added to His Church, His Kingdom, His Family, His One Body</a:t>
            </a:r>
            <a:endParaRPr sz="3200" i="1" dirty="0">
              <a:solidFill>
                <a:srgbClr val="FFFF00"/>
              </a:solidFill>
            </a:endParaRPr>
          </a:p>
          <a:p>
            <a:pPr marL="742950" lvl="1" indent="-285750">
              <a:lnSpc>
                <a:spcPct val="150000"/>
              </a:lnSpc>
              <a:spcBef>
                <a:spcPts val="200"/>
              </a:spcBef>
              <a:buSzPts val="3000"/>
            </a:pPr>
            <a:r>
              <a:rPr lang="en-US" sz="3200" dirty="0">
                <a:solidFill>
                  <a:schemeClr val="lt1"/>
                </a:solidFill>
              </a:rPr>
              <a:t>  Be Faithful					  	Rev. 2:10</a:t>
            </a:r>
            <a:endParaRPr sz="3200" dirty="0"/>
          </a:p>
        </p:txBody>
      </p:sp>
    </p:spTree>
    <p:extLst>
      <p:ext uri="{BB962C8B-B14F-4D97-AF65-F5344CB8AC3E}">
        <p14:creationId xmlns:p14="http://schemas.microsoft.com/office/powerpoint/2010/main" val="1628209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Introducing the Lesson</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3600986"/>
          </a:xfrm>
          <a:prstGeom prst="rect">
            <a:avLst/>
          </a:prstGeom>
          <a:noFill/>
        </p:spPr>
        <p:txBody>
          <a:bodyPr wrap="square" rtlCol="0">
            <a:spAutoFit/>
          </a:bodyPr>
          <a:lstStyle/>
          <a:p>
            <a:pPr marL="457200" indent="-457200">
              <a:spcAft>
                <a:spcPts val="3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Background of this study about chastening . . .</a:t>
            </a:r>
          </a:p>
          <a:p>
            <a:pPr marL="457200" indent="-457200">
              <a:spcAft>
                <a:spcPts val="3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Jews, started wonderfully well but adversity discouraged them</a:t>
            </a:r>
          </a:p>
          <a:p>
            <a:pPr marL="457200" indent="-457200">
              <a:spcAft>
                <a:spcPts val="3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The purpose of this book is to encourage them to remain faithful</a:t>
            </a:r>
          </a:p>
          <a:p>
            <a:pPr marL="285750">
              <a:spcAft>
                <a:spcPts val="300"/>
              </a:spcAft>
              <a:buClr>
                <a:schemeClr val="bg1"/>
              </a:buClr>
            </a:pPr>
            <a:r>
              <a:rPr lang="en-US" altLang="en-US" sz="2200" b="1" dirty="0">
                <a:solidFill>
                  <a:schemeClr val="bg1"/>
                </a:solidFill>
                <a:latin typeface="Calibri" panose="020F0502020204030204" pitchFamily="34" charset="0"/>
                <a:cs typeface="Calibri" panose="020F0502020204030204" pitchFamily="34" charset="0"/>
              </a:rPr>
              <a:t>   -  Faithful like those in the Old Testament—Hebrews chapter eleven</a:t>
            </a:r>
          </a:p>
          <a:p>
            <a:pPr marL="285750" lvl="1">
              <a:spcAft>
                <a:spcPts val="300"/>
              </a:spcAft>
              <a:buClr>
                <a:schemeClr val="bg1"/>
              </a:buClr>
            </a:pPr>
            <a:r>
              <a:rPr lang="en-US" altLang="en-US" sz="2200" b="1" dirty="0">
                <a:solidFill>
                  <a:schemeClr val="bg1"/>
                </a:solidFill>
                <a:latin typeface="Calibri" panose="020F0502020204030204" pitchFamily="34" charset="0"/>
                <a:cs typeface="Calibri" panose="020F0502020204030204" pitchFamily="34" charset="0"/>
              </a:rPr>
              <a:t>   -  For (figuratively) they are watching you—Heb. 12:1</a:t>
            </a:r>
          </a:p>
          <a:p>
            <a:pPr marL="285750" lvl="1">
              <a:spcAft>
                <a:spcPts val="300"/>
              </a:spcAft>
              <a:buClr>
                <a:schemeClr val="bg1"/>
              </a:buClr>
            </a:pPr>
            <a:r>
              <a:rPr lang="en-US" altLang="en-US" sz="2200" b="1" dirty="0">
                <a:solidFill>
                  <a:schemeClr val="bg1"/>
                </a:solidFill>
                <a:latin typeface="Calibri" panose="020F0502020204030204" pitchFamily="34" charset="0"/>
                <a:cs typeface="Calibri" panose="020F0502020204030204" pitchFamily="34" charset="0"/>
              </a:rPr>
              <a:t>   -  Their lives were not easy—look at closing verses of chapter eleven</a:t>
            </a:r>
          </a:p>
          <a:p>
            <a:pPr marL="285750" lvl="1">
              <a:spcAft>
                <a:spcPts val="300"/>
              </a:spcAft>
              <a:buClr>
                <a:schemeClr val="bg1"/>
              </a:buClr>
            </a:pPr>
            <a:r>
              <a:rPr lang="en-US" altLang="en-US" sz="2200" b="1" dirty="0">
                <a:solidFill>
                  <a:schemeClr val="bg1"/>
                </a:solidFill>
                <a:latin typeface="Calibri" panose="020F0502020204030204" pitchFamily="34" charset="0"/>
                <a:cs typeface="Calibri" panose="020F0502020204030204" pitchFamily="34" charset="0"/>
              </a:rPr>
              <a:t>   -  Even though so great; God waited for us so we can share the victory</a:t>
            </a:r>
            <a:endParaRPr lang="en-US" altLang="en-US" sz="2200" b="1" dirty="0">
              <a:solidFill>
                <a:srgbClr val="FFFF00"/>
              </a:solidFill>
              <a:latin typeface="Calibri" panose="020F0502020204030204" pitchFamily="34" charset="0"/>
              <a:cs typeface="Calibri" panose="020F0502020204030204" pitchFamily="34" charset="0"/>
            </a:endParaRPr>
          </a:p>
          <a:p>
            <a:pPr marL="457200" lvl="1" indent="-457200">
              <a:spcAft>
                <a:spcPts val="3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Having considered O.T. heroes,   Jews told to look at Jesus’ faithful endurance</a:t>
            </a:r>
          </a:p>
          <a:p>
            <a:pPr marL="285750" lvl="1">
              <a:spcAft>
                <a:spcPts val="300"/>
              </a:spcAft>
              <a:buClr>
                <a:schemeClr val="bg1"/>
              </a:buClr>
            </a:pPr>
            <a:endParaRPr lang="en-US" altLang="en-US" sz="24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3659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3599190" cy="956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Look at Jesus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400" b="1" dirty="0">
                <a:solidFill>
                  <a:srgbClr val="FFFF00"/>
                </a:solidFill>
                <a:latin typeface="Calibri" panose="020F0502020204030204" pitchFamily="34" charset="0"/>
                <a:cs typeface="Calibri" panose="020F0502020204030204" pitchFamily="34" charset="0"/>
              </a:rPr>
              <a:t>Endured the cross</a:t>
            </a:r>
          </a:p>
        </p:txBody>
      </p:sp>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611793"/>
          </a:xfrm>
          <a:prstGeom prst="rect">
            <a:avLst/>
          </a:prstGeom>
          <a:noFill/>
          <a:ln w="38100">
            <a:solidFill>
              <a:schemeClr val="bg1"/>
            </a:solidFill>
          </a:ln>
        </p:spPr>
        <p:txBody>
          <a:bodyPr wrap="square" rtlCol="0">
            <a:spAutoFit/>
          </a:bodyPr>
          <a:lstStyle/>
          <a:p>
            <a:pPr algn="just">
              <a:spcAft>
                <a:spcPts val="200"/>
              </a:spcAft>
              <a:tabLst>
                <a:tab pos="1425575" algn="l"/>
              </a:tabLst>
            </a:pPr>
            <a:r>
              <a:rPr lang="en-US" sz="2200" b="1" dirty="0">
                <a:solidFill>
                  <a:schemeClr val="bg1"/>
                </a:solidFill>
                <a:latin typeface="Calibri" panose="020F0502020204030204" pitchFamily="34" charset="0"/>
                <a:cs typeface="Calibri" panose="020F0502020204030204" pitchFamily="34" charset="0"/>
              </a:rPr>
              <a:t>  1  Therefore we also, since we are surrounded by so great a cloud of witnesses, let us lay aside every weight, and the sin which so easily ensnares us, and let us run with endurance the race that is set before us,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2 </a:t>
            </a:r>
            <a:r>
              <a:rPr lang="en-US" sz="2200" b="1" dirty="0">
                <a:solidFill>
                  <a:srgbClr val="FFFF00"/>
                </a:solidFill>
                <a:latin typeface="Calibri" panose="020F0502020204030204" pitchFamily="34" charset="0"/>
                <a:cs typeface="Calibri" panose="020F0502020204030204" pitchFamily="34" charset="0"/>
              </a:rPr>
              <a:t> looking unto Jesus</a:t>
            </a:r>
            <a:r>
              <a:rPr lang="en-US" sz="2200" b="1" dirty="0">
                <a:solidFill>
                  <a:schemeClr val="bg1"/>
                </a:solidFill>
                <a:latin typeface="Calibri" panose="020F0502020204030204" pitchFamily="34" charset="0"/>
                <a:cs typeface="Calibri" panose="020F0502020204030204" pitchFamily="34" charset="0"/>
              </a:rPr>
              <a:t>, the author and finisher of our faith, who for the joy that was set before Him </a:t>
            </a:r>
            <a:r>
              <a:rPr lang="en-US" sz="2200" b="1" dirty="0">
                <a:solidFill>
                  <a:srgbClr val="FFFF00"/>
                </a:solidFill>
                <a:latin typeface="Calibri" panose="020F0502020204030204" pitchFamily="34" charset="0"/>
                <a:cs typeface="Calibri" panose="020F0502020204030204" pitchFamily="34" charset="0"/>
              </a:rPr>
              <a:t>endured the cross, </a:t>
            </a:r>
            <a:r>
              <a:rPr lang="en-US" sz="2200" b="1" dirty="0">
                <a:solidFill>
                  <a:schemeClr val="bg1"/>
                </a:solidFill>
                <a:latin typeface="Calibri" panose="020F0502020204030204" pitchFamily="34" charset="0"/>
                <a:cs typeface="Calibri" panose="020F0502020204030204" pitchFamily="34" charset="0"/>
              </a:rPr>
              <a:t>despising the shame, and has sat down at the right hand of the throne of God.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3  For consider Him who endured such hostility from sinners against Himself, lest you become weary and discouraged in your souls.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4  You have not yet resisted to bloodshed, striving against sin.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5  And you have forgotten the exhortation which speaks to you as to sons: "My son, do not despise the chastening of the Lord, nor be discouraged when you are rebuked by Him; </a:t>
            </a:r>
          </a:p>
        </p:txBody>
      </p:sp>
    </p:spTree>
    <p:extLst>
      <p:ext uri="{BB962C8B-B14F-4D97-AF65-F5344CB8AC3E}">
        <p14:creationId xmlns:p14="http://schemas.microsoft.com/office/powerpoint/2010/main" val="30545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3599190" cy="1390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Look at Jesus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Endured the cross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400" b="1" dirty="0">
                <a:solidFill>
                  <a:srgbClr val="FFFF00"/>
                </a:solidFill>
                <a:latin typeface="Calibri" panose="020F0502020204030204" pitchFamily="34" charset="0"/>
                <a:cs typeface="Calibri" panose="020F0502020204030204" pitchFamily="34" charset="0"/>
              </a:rPr>
              <a:t>Hostility from sinners</a:t>
            </a:r>
          </a:p>
        </p:txBody>
      </p:sp>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611793"/>
          </a:xfrm>
          <a:prstGeom prst="rect">
            <a:avLst/>
          </a:prstGeom>
          <a:noFill/>
          <a:ln w="38100">
            <a:solidFill>
              <a:schemeClr val="bg1"/>
            </a:solidFill>
          </a:ln>
        </p:spPr>
        <p:txBody>
          <a:bodyPr wrap="square" rtlCol="0">
            <a:spAutoFit/>
          </a:bodyPr>
          <a:lstStyle/>
          <a:p>
            <a:pPr algn="just">
              <a:spcAft>
                <a:spcPts val="200"/>
              </a:spcAft>
              <a:tabLst>
                <a:tab pos="1425575" algn="l"/>
              </a:tabLst>
            </a:pPr>
            <a:r>
              <a:rPr lang="en-US" sz="2200" b="1" dirty="0">
                <a:solidFill>
                  <a:schemeClr val="bg1"/>
                </a:solidFill>
                <a:latin typeface="Calibri" panose="020F0502020204030204" pitchFamily="34" charset="0"/>
                <a:cs typeface="Calibri" panose="020F0502020204030204" pitchFamily="34" charset="0"/>
              </a:rPr>
              <a:t>  1  Therefore we also, since we are surrounded by so great a cloud of witnesses, let us lay aside every weight, and the sin which so easily ensnares us, and let us run with endurance the race that is set before us,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2 </a:t>
            </a:r>
            <a:r>
              <a:rPr lang="en-US" sz="2200" b="1" dirty="0">
                <a:solidFill>
                  <a:srgbClr val="FFFF00"/>
                </a:solidFill>
                <a:latin typeface="Calibri" panose="020F0502020204030204" pitchFamily="34" charset="0"/>
                <a:cs typeface="Calibri" panose="020F0502020204030204" pitchFamily="34" charset="0"/>
              </a:rPr>
              <a:t> looking unto Jesus</a:t>
            </a:r>
            <a:r>
              <a:rPr lang="en-US" sz="2200" b="1" dirty="0">
                <a:solidFill>
                  <a:schemeClr val="bg1"/>
                </a:solidFill>
                <a:latin typeface="Calibri" panose="020F0502020204030204" pitchFamily="34" charset="0"/>
                <a:cs typeface="Calibri" panose="020F0502020204030204" pitchFamily="34" charset="0"/>
              </a:rPr>
              <a:t>, the author and finisher of our faith, who for the joy that was set before Him endured the cross, despising the shame, and has sat down at the right hand of the throne of God.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3  For consider Him who </a:t>
            </a:r>
            <a:r>
              <a:rPr lang="en-US" sz="2200" b="1" dirty="0">
                <a:solidFill>
                  <a:srgbClr val="FFFF00"/>
                </a:solidFill>
                <a:latin typeface="Calibri" panose="020F0502020204030204" pitchFamily="34" charset="0"/>
                <a:cs typeface="Calibri" panose="020F0502020204030204" pitchFamily="34" charset="0"/>
              </a:rPr>
              <a:t>endured such hostility from sinners </a:t>
            </a:r>
            <a:r>
              <a:rPr lang="en-US" sz="2200" b="1" dirty="0">
                <a:solidFill>
                  <a:schemeClr val="bg1"/>
                </a:solidFill>
                <a:latin typeface="Calibri" panose="020F0502020204030204" pitchFamily="34" charset="0"/>
                <a:cs typeface="Calibri" panose="020F0502020204030204" pitchFamily="34" charset="0"/>
              </a:rPr>
              <a:t>against Himself, lest you become weary and discouraged in your souls.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4  You have not yet resisted to bloodshed, striving against sin.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5  And you have forgotten the exhortation which speaks to you as to sons: "My son, do not despise the chastening of the Lord, nor be discouraged when you are rebuked by Him; </a:t>
            </a:r>
          </a:p>
        </p:txBody>
      </p:sp>
    </p:spTree>
    <p:extLst>
      <p:ext uri="{BB962C8B-B14F-4D97-AF65-F5344CB8AC3E}">
        <p14:creationId xmlns:p14="http://schemas.microsoft.com/office/powerpoint/2010/main" val="1508363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3599190" cy="1823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Look at Jesus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Endured the cross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Hostility from sinners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  Despised the shame</a:t>
            </a:r>
          </a:p>
        </p:txBody>
      </p:sp>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611793"/>
          </a:xfrm>
          <a:prstGeom prst="rect">
            <a:avLst/>
          </a:prstGeom>
          <a:noFill/>
          <a:ln w="38100">
            <a:solidFill>
              <a:schemeClr val="bg1"/>
            </a:solidFill>
          </a:ln>
        </p:spPr>
        <p:txBody>
          <a:bodyPr wrap="square" rtlCol="0">
            <a:spAutoFit/>
          </a:bodyPr>
          <a:lstStyle/>
          <a:p>
            <a:pPr algn="just">
              <a:spcAft>
                <a:spcPts val="200"/>
              </a:spcAft>
              <a:tabLst>
                <a:tab pos="1425575" algn="l"/>
              </a:tabLst>
            </a:pPr>
            <a:r>
              <a:rPr lang="en-US" sz="2200" b="1" dirty="0">
                <a:solidFill>
                  <a:schemeClr val="bg1"/>
                </a:solidFill>
                <a:latin typeface="Calibri" panose="020F0502020204030204" pitchFamily="34" charset="0"/>
                <a:cs typeface="Calibri" panose="020F0502020204030204" pitchFamily="34" charset="0"/>
              </a:rPr>
              <a:t>  1  Therefore we also, since we are surrounded by so great a cloud of witnesses, let us lay aside every weight, and the sin which so easily ensnares us, and let us run with endurance the race that is set before us,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2 </a:t>
            </a:r>
            <a:r>
              <a:rPr lang="en-US" sz="2200" b="1" dirty="0">
                <a:solidFill>
                  <a:srgbClr val="FFFF00"/>
                </a:solidFill>
                <a:latin typeface="Calibri" panose="020F0502020204030204" pitchFamily="34" charset="0"/>
                <a:cs typeface="Calibri" panose="020F0502020204030204" pitchFamily="34" charset="0"/>
              </a:rPr>
              <a:t> looking unto Jesus</a:t>
            </a:r>
            <a:r>
              <a:rPr lang="en-US" sz="2200" b="1" dirty="0">
                <a:solidFill>
                  <a:schemeClr val="bg1"/>
                </a:solidFill>
                <a:latin typeface="Calibri" panose="020F0502020204030204" pitchFamily="34" charset="0"/>
                <a:cs typeface="Calibri" panose="020F0502020204030204" pitchFamily="34" charset="0"/>
              </a:rPr>
              <a:t>, the author and finisher of our faith, who for the joy that was set before Him endured the cross, </a:t>
            </a:r>
            <a:r>
              <a:rPr lang="en-US" sz="2200" b="1" dirty="0">
                <a:solidFill>
                  <a:srgbClr val="FFFF00"/>
                </a:solidFill>
                <a:latin typeface="Calibri" panose="020F0502020204030204" pitchFamily="34" charset="0"/>
                <a:cs typeface="Calibri" panose="020F0502020204030204" pitchFamily="34" charset="0"/>
              </a:rPr>
              <a:t>despising the shame</a:t>
            </a:r>
            <a:r>
              <a:rPr lang="en-US" sz="2200" b="1" dirty="0">
                <a:solidFill>
                  <a:schemeClr val="bg1"/>
                </a:solidFill>
                <a:latin typeface="Calibri" panose="020F0502020204030204" pitchFamily="34" charset="0"/>
                <a:cs typeface="Calibri" panose="020F0502020204030204" pitchFamily="34" charset="0"/>
              </a:rPr>
              <a:t>, and has sat down at the right hand of the throne of God.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3  For consider Him who endured such hostility from sinners against Himself, lest you become weary and discouraged in your souls.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4  You have not yet resisted to bloodshed, striving against sin.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5  And you have forgotten the exhortation which speaks to you as to sons: "My son, do not despise the chastening of the Lord, nor be discouraged when you are rebuked by Him; </a:t>
            </a:r>
          </a:p>
        </p:txBody>
      </p:sp>
    </p:spTree>
    <p:extLst>
      <p:ext uri="{BB962C8B-B14F-4D97-AF65-F5344CB8AC3E}">
        <p14:creationId xmlns:p14="http://schemas.microsoft.com/office/powerpoint/2010/main" val="3412513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3599190" cy="2257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Look at Jesus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Endured the cross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Hostility from sinners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Despised the shame</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400" b="1" dirty="0">
                <a:solidFill>
                  <a:srgbClr val="FFFF00"/>
                </a:solidFill>
                <a:latin typeface="Calibri" panose="020F0502020204030204" pitchFamily="34" charset="0"/>
                <a:cs typeface="Calibri" panose="020F0502020204030204" pitchFamily="34" charset="0"/>
              </a:rPr>
              <a:t>Look at His reward</a:t>
            </a:r>
          </a:p>
        </p:txBody>
      </p:sp>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611793"/>
          </a:xfrm>
          <a:prstGeom prst="rect">
            <a:avLst/>
          </a:prstGeom>
          <a:noFill/>
          <a:ln w="38100">
            <a:solidFill>
              <a:schemeClr val="bg1"/>
            </a:solidFill>
          </a:ln>
        </p:spPr>
        <p:txBody>
          <a:bodyPr wrap="square" rtlCol="0">
            <a:spAutoFit/>
          </a:bodyPr>
          <a:lstStyle/>
          <a:p>
            <a:pPr algn="just">
              <a:spcAft>
                <a:spcPts val="200"/>
              </a:spcAft>
              <a:tabLst>
                <a:tab pos="1425575" algn="l"/>
              </a:tabLst>
            </a:pPr>
            <a:r>
              <a:rPr lang="en-US" sz="2200" b="1" dirty="0">
                <a:solidFill>
                  <a:schemeClr val="bg1"/>
                </a:solidFill>
                <a:latin typeface="Calibri" panose="020F0502020204030204" pitchFamily="34" charset="0"/>
                <a:cs typeface="Calibri" panose="020F0502020204030204" pitchFamily="34" charset="0"/>
              </a:rPr>
              <a:t>  1  Therefore we also, since we are surrounded by so great a cloud of witnesses, let us lay aside every weight, and the sin which so easily ensnares us, and let us run with endurance the race that is set before us,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2 </a:t>
            </a:r>
            <a:r>
              <a:rPr lang="en-US" sz="2200" b="1" dirty="0">
                <a:solidFill>
                  <a:srgbClr val="FFFF00"/>
                </a:solidFill>
                <a:latin typeface="Calibri" panose="020F0502020204030204" pitchFamily="34" charset="0"/>
                <a:cs typeface="Calibri" panose="020F0502020204030204" pitchFamily="34" charset="0"/>
              </a:rPr>
              <a:t> looking unto Jesus</a:t>
            </a:r>
            <a:r>
              <a:rPr lang="en-US" sz="2200" b="1" dirty="0">
                <a:solidFill>
                  <a:schemeClr val="bg1"/>
                </a:solidFill>
                <a:latin typeface="Calibri" panose="020F0502020204030204" pitchFamily="34" charset="0"/>
                <a:cs typeface="Calibri" panose="020F0502020204030204" pitchFamily="34" charset="0"/>
              </a:rPr>
              <a:t>, the author and finisher of our faith, who for the joy that was set before Him endured the cross, despising the shame, and has </a:t>
            </a:r>
            <a:r>
              <a:rPr lang="en-US" sz="2200" b="1" dirty="0">
                <a:solidFill>
                  <a:srgbClr val="FFFF00"/>
                </a:solidFill>
                <a:latin typeface="Calibri" panose="020F0502020204030204" pitchFamily="34" charset="0"/>
                <a:cs typeface="Calibri" panose="020F0502020204030204" pitchFamily="34" charset="0"/>
              </a:rPr>
              <a:t>sat down at the right hand of the throne of God</a:t>
            </a:r>
            <a:r>
              <a:rPr lang="en-US" sz="2200" b="1" dirty="0">
                <a:solidFill>
                  <a:schemeClr val="bg1"/>
                </a:solidFill>
                <a:latin typeface="Calibri" panose="020F0502020204030204" pitchFamily="34" charset="0"/>
                <a:cs typeface="Calibri" panose="020F0502020204030204" pitchFamily="34" charset="0"/>
              </a:rPr>
              <a:t>.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3  For consider Him who endured such hostility from sinners against Himself, lest you become weary and discouraged in your souls.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4  You have not yet resisted to bloodshed, striving against sin.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5  And you have forgotten the exhortation which speaks to you as to sons: "My son, do not despise the chastening of the Lord, nor be discouraged when you are rebuked by Him; </a:t>
            </a:r>
          </a:p>
        </p:txBody>
      </p:sp>
    </p:spTree>
    <p:extLst>
      <p:ext uri="{BB962C8B-B14F-4D97-AF65-F5344CB8AC3E}">
        <p14:creationId xmlns:p14="http://schemas.microsoft.com/office/powerpoint/2010/main" val="4236066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3599190" cy="3059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Look at Jesus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Endured the cross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Hostility from sinners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Despised the shame</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Look at His reward</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400" b="1" dirty="0">
                <a:solidFill>
                  <a:srgbClr val="FFFF00"/>
                </a:solidFill>
                <a:latin typeface="Calibri" panose="020F0502020204030204" pitchFamily="34" charset="0"/>
                <a:cs typeface="Calibri" panose="020F0502020204030204" pitchFamily="34" charset="0"/>
              </a:rPr>
              <a:t>Consider Him, to under-   stand your life</a:t>
            </a:r>
          </a:p>
        </p:txBody>
      </p:sp>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611793"/>
          </a:xfrm>
          <a:prstGeom prst="rect">
            <a:avLst/>
          </a:prstGeom>
          <a:noFill/>
          <a:ln w="38100">
            <a:solidFill>
              <a:schemeClr val="bg1"/>
            </a:solidFill>
          </a:ln>
        </p:spPr>
        <p:txBody>
          <a:bodyPr wrap="square" rtlCol="0">
            <a:spAutoFit/>
          </a:bodyPr>
          <a:lstStyle/>
          <a:p>
            <a:pPr algn="just">
              <a:spcAft>
                <a:spcPts val="200"/>
              </a:spcAft>
              <a:tabLst>
                <a:tab pos="1425575" algn="l"/>
              </a:tabLst>
            </a:pPr>
            <a:r>
              <a:rPr lang="en-US" sz="2200" b="1" dirty="0">
                <a:solidFill>
                  <a:schemeClr val="bg1"/>
                </a:solidFill>
                <a:latin typeface="Calibri" panose="020F0502020204030204" pitchFamily="34" charset="0"/>
                <a:cs typeface="Calibri" panose="020F0502020204030204" pitchFamily="34" charset="0"/>
              </a:rPr>
              <a:t>  1  Therefore we also, since we are surrounded by so great a cloud of witnesses, let us lay aside every weight, and the sin which so easily ensnares us, and let us run with endurance the race that is set before us,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2 </a:t>
            </a:r>
            <a:r>
              <a:rPr lang="en-US" sz="2200" b="1" dirty="0">
                <a:solidFill>
                  <a:srgbClr val="FFFF00"/>
                </a:solidFill>
                <a:latin typeface="Calibri" panose="020F0502020204030204" pitchFamily="34" charset="0"/>
                <a:cs typeface="Calibri" panose="020F0502020204030204" pitchFamily="34" charset="0"/>
              </a:rPr>
              <a:t> looking unto Jesus</a:t>
            </a:r>
            <a:r>
              <a:rPr lang="en-US" sz="2200" b="1" dirty="0">
                <a:solidFill>
                  <a:schemeClr val="bg1"/>
                </a:solidFill>
                <a:latin typeface="Calibri" panose="020F0502020204030204" pitchFamily="34" charset="0"/>
                <a:cs typeface="Calibri" panose="020F0502020204030204" pitchFamily="34" charset="0"/>
              </a:rPr>
              <a:t>, the author and finisher of our faith, who for the joy that was set before Him endured the cross, despising the shame, and has sat down at the right hand of the throne of God.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3 </a:t>
            </a:r>
            <a:r>
              <a:rPr lang="en-US" sz="2200" b="1" dirty="0">
                <a:solidFill>
                  <a:srgbClr val="FFFF00"/>
                </a:solidFill>
                <a:latin typeface="Calibri" panose="020F0502020204030204" pitchFamily="34" charset="0"/>
                <a:cs typeface="Calibri" panose="020F0502020204030204" pitchFamily="34" charset="0"/>
              </a:rPr>
              <a:t> For consider Him </a:t>
            </a:r>
            <a:r>
              <a:rPr lang="en-US" sz="2200" b="1" dirty="0">
                <a:solidFill>
                  <a:schemeClr val="bg1"/>
                </a:solidFill>
                <a:latin typeface="Calibri" panose="020F0502020204030204" pitchFamily="34" charset="0"/>
                <a:cs typeface="Calibri" panose="020F0502020204030204" pitchFamily="34" charset="0"/>
              </a:rPr>
              <a:t>who endured such hostility from sinners against Himself, </a:t>
            </a:r>
            <a:r>
              <a:rPr lang="en-US" sz="2200" b="1" dirty="0">
                <a:solidFill>
                  <a:srgbClr val="FFFF00"/>
                </a:solidFill>
                <a:latin typeface="Calibri" panose="020F0502020204030204" pitchFamily="34" charset="0"/>
                <a:cs typeface="Calibri" panose="020F0502020204030204" pitchFamily="34" charset="0"/>
              </a:rPr>
              <a:t>lest you become weary and discouraged in your souls</a:t>
            </a:r>
            <a:r>
              <a:rPr lang="en-US" sz="2200" b="1" dirty="0">
                <a:solidFill>
                  <a:schemeClr val="bg1"/>
                </a:solidFill>
                <a:latin typeface="Calibri" panose="020F0502020204030204" pitchFamily="34" charset="0"/>
                <a:cs typeface="Calibri" panose="020F0502020204030204" pitchFamily="34" charset="0"/>
              </a:rPr>
              <a:t>.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4  You have not yet resisted to bloodshed, striving against sin.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5  And you have forgotten the exhortation which speaks to you as to sons: "My son, do not despise the chastening of the Lord, nor be discouraged when you are rebuked by Him; </a:t>
            </a:r>
          </a:p>
        </p:txBody>
      </p:sp>
    </p:spTree>
    <p:extLst>
      <p:ext uri="{BB962C8B-B14F-4D97-AF65-F5344CB8AC3E}">
        <p14:creationId xmlns:p14="http://schemas.microsoft.com/office/powerpoint/2010/main" val="2661051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3599190"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2800" b="1" dirty="0">
                <a:solidFill>
                  <a:srgbClr val="FFFF00"/>
                </a:solidFill>
                <a:latin typeface="Calibri" panose="020F0502020204030204" pitchFamily="34" charset="0"/>
                <a:cs typeface="Calibri" panose="020F0502020204030204" pitchFamily="34" charset="0"/>
              </a:rPr>
              <a:t>Look at Jesus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Endured the cross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Hostility from sinners</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Despised the shame</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Look at His reward</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Consider Him, to under-   stand your life</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400" b="1" dirty="0">
                <a:solidFill>
                  <a:srgbClr val="FFFF00"/>
                </a:solidFill>
                <a:latin typeface="Calibri" panose="020F0502020204030204" pitchFamily="34" charset="0"/>
                <a:cs typeface="Calibri" panose="020F0502020204030204" pitchFamily="34" charset="0"/>
              </a:rPr>
              <a:t>He resisted and died, striving against sin</a:t>
            </a:r>
          </a:p>
        </p:txBody>
      </p:sp>
      <p:sp>
        <p:nvSpPr>
          <p:cNvPr id="5" name="TextBox 4">
            <a:extLst>
              <a:ext uri="{FF2B5EF4-FFF2-40B4-BE49-F238E27FC236}">
                <a16:creationId xmlns:a16="http://schemas.microsoft.com/office/drawing/2014/main" id="{E0AA3DAD-44FD-4C89-92E7-32D5CD80101D}"/>
              </a:ext>
            </a:extLst>
          </p:cNvPr>
          <p:cNvSpPr txBox="1"/>
          <p:nvPr/>
        </p:nvSpPr>
        <p:spPr>
          <a:xfrm>
            <a:off x="4424516" y="629259"/>
            <a:ext cx="7305961" cy="5611793"/>
          </a:xfrm>
          <a:prstGeom prst="rect">
            <a:avLst/>
          </a:prstGeom>
          <a:noFill/>
          <a:ln w="38100">
            <a:solidFill>
              <a:schemeClr val="bg1"/>
            </a:solidFill>
          </a:ln>
        </p:spPr>
        <p:txBody>
          <a:bodyPr wrap="square" rtlCol="0">
            <a:spAutoFit/>
          </a:bodyPr>
          <a:lstStyle/>
          <a:p>
            <a:pPr algn="just">
              <a:spcAft>
                <a:spcPts val="200"/>
              </a:spcAft>
              <a:tabLst>
                <a:tab pos="1425575" algn="l"/>
              </a:tabLst>
            </a:pPr>
            <a:r>
              <a:rPr lang="en-US" sz="2200" b="1" dirty="0">
                <a:solidFill>
                  <a:schemeClr val="bg1"/>
                </a:solidFill>
                <a:latin typeface="Calibri" panose="020F0502020204030204" pitchFamily="34" charset="0"/>
                <a:cs typeface="Calibri" panose="020F0502020204030204" pitchFamily="34" charset="0"/>
              </a:rPr>
              <a:t>  1  Therefore we also, since we are surrounded by so great a cloud of witnesses, let us lay aside every weight, and the sin which so easily ensnares us, and let us run with endurance the race that is set before us,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2 </a:t>
            </a:r>
            <a:r>
              <a:rPr lang="en-US" sz="2200" b="1" dirty="0">
                <a:solidFill>
                  <a:srgbClr val="FFFF00"/>
                </a:solidFill>
                <a:latin typeface="Calibri" panose="020F0502020204030204" pitchFamily="34" charset="0"/>
                <a:cs typeface="Calibri" panose="020F0502020204030204" pitchFamily="34" charset="0"/>
              </a:rPr>
              <a:t> looking unto Jesus</a:t>
            </a:r>
            <a:r>
              <a:rPr lang="en-US" sz="2200" b="1" dirty="0">
                <a:solidFill>
                  <a:schemeClr val="bg1"/>
                </a:solidFill>
                <a:latin typeface="Calibri" panose="020F0502020204030204" pitchFamily="34" charset="0"/>
                <a:cs typeface="Calibri" panose="020F0502020204030204" pitchFamily="34" charset="0"/>
              </a:rPr>
              <a:t>, the author and finisher of our faith, who for the joy that was set before Him endured the cross, despising the shame, and has sat down at the right hand of the throne of God.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3  For consider Him who endured such hostility from sinners against Himself, lest you become weary and discouraged in your souls.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4  </a:t>
            </a:r>
            <a:r>
              <a:rPr lang="en-US" sz="2200" b="1" dirty="0">
                <a:solidFill>
                  <a:srgbClr val="FFFF00"/>
                </a:solidFill>
                <a:latin typeface="Calibri" panose="020F0502020204030204" pitchFamily="34" charset="0"/>
                <a:cs typeface="Calibri" panose="020F0502020204030204" pitchFamily="34" charset="0"/>
              </a:rPr>
              <a:t>You have not yet resisted to bloodshed, striving against sin.</a:t>
            </a:r>
            <a:r>
              <a:rPr lang="en-US" sz="2200" b="1" dirty="0">
                <a:solidFill>
                  <a:schemeClr val="bg1"/>
                </a:solidFill>
                <a:latin typeface="Calibri" panose="020F0502020204030204" pitchFamily="34" charset="0"/>
                <a:cs typeface="Calibri" panose="020F0502020204030204" pitchFamily="34" charset="0"/>
              </a:rPr>
              <a:t> </a:t>
            </a:r>
          </a:p>
          <a:p>
            <a:pPr algn="just">
              <a:spcAft>
                <a:spcPts val="200"/>
              </a:spcAft>
            </a:pPr>
            <a:r>
              <a:rPr lang="en-US" sz="2200" b="1" dirty="0">
                <a:solidFill>
                  <a:schemeClr val="bg1"/>
                </a:solidFill>
                <a:latin typeface="Calibri" panose="020F0502020204030204" pitchFamily="34" charset="0"/>
                <a:cs typeface="Calibri" panose="020F0502020204030204" pitchFamily="34" charset="0"/>
              </a:rPr>
              <a:t>  5  And you have forgotten the exhortation which speaks to you as to sons: "My son, do not despise the chastening of the Lord, nor be discouraged when you are rebuked by Him; </a:t>
            </a:r>
          </a:p>
        </p:txBody>
      </p:sp>
    </p:spTree>
    <p:extLst>
      <p:ext uri="{BB962C8B-B14F-4D97-AF65-F5344CB8AC3E}">
        <p14:creationId xmlns:p14="http://schemas.microsoft.com/office/powerpoint/2010/main" val="239130415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870</Words>
  <Application>Microsoft Office PowerPoint</Application>
  <PresentationFormat>Widescreen</PresentationFormat>
  <Paragraphs>278</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Cambria</vt:lpstr>
      <vt:lpstr>Office Theme</vt:lpstr>
      <vt:lpstr>God Chastens You, HOW?</vt:lpstr>
      <vt:lpstr>Text—Heb. 12:1-6</vt:lpstr>
      <vt:lpstr>Introducing the Lesson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Introducing the Lesson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Verses Using Same Greek Word found in Heb. 12:5, 6, 7, 8, 10, 11 </vt:lpstr>
      <vt:lpstr>Let God Chasten You Tonight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292</cp:revision>
  <cp:lastPrinted>2019-04-07T11:03:11Z</cp:lastPrinted>
  <dcterms:modified xsi:type="dcterms:W3CDTF">2019-07-22T00:37:04Z</dcterms:modified>
</cp:coreProperties>
</file>