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C"/>
    <a:srgbClr val="1C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3EDB-C7CC-4DD0-AFFC-815FCC093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3BCC-4FF1-4B85-A05D-AF41A92A1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2BB56-CADF-4F98-A1CD-9C5A9587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B70C-70CA-40F5-9B9E-FAD366FF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1A186-EB8F-400A-AAC0-4E8D028BF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9E4F30B5-08E7-48D9-BC1A-96EBF6B71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9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AB098-5E68-4DAE-BE1F-10410E31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7B715-6BE3-46BE-BB5A-766CD93E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B4229-FE3C-4F20-8075-D8F7D2D9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0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1516-1D5E-4315-A05C-32007E7D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D3C0-D006-4337-BA43-BAD12D98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C5CFF-22E7-4430-ABC5-09C27238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5B982-0724-4369-B234-6CA08BA6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8EAE0-7788-476D-9DCB-2CE199FE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7D8CB-A792-43B1-AA09-32F839C8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8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3645-B92E-4CEB-911D-C1329D13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2E323-8E48-4547-A9B2-98C51C6A3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C839-8F14-4152-8D91-1494BFAE7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D92F-58C3-4CCB-B99B-04918573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0AD30-93A8-4F98-81EF-F312B458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BB71-51A9-47D3-B7D5-4B55E766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417F-06C9-481B-9A49-A94D5044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6C34C-7B1F-424D-BFD1-1BF07121A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6B42B-EC69-48CE-9BF5-FA204277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57793-63C5-4221-AB75-3E0AE02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3CABE-8784-45C9-854F-A8ED5210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5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BEBB5-011D-4304-82F5-3A2FBD74B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58AD9-64C9-4E87-8CC0-03B5B9E5A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4262-D3D7-4D91-A829-03CE889F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8B943-2742-434E-933F-5C32726D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2BBB-7496-443D-A0F4-6870FBF6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CB7074-5CB5-4FC8-A27D-F637005EB7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7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08B107-8D42-4958-A5B5-D959F2F0E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88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8E62E2-4B53-442D-B031-4E4802C5C7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749756" cy="4351338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5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some water&#10;&#10;Description automatically generated">
            <a:extLst>
              <a:ext uri="{FF2B5EF4-FFF2-40B4-BE49-F238E27FC236}">
                <a16:creationId xmlns:a16="http://schemas.microsoft.com/office/drawing/2014/main" id="{CBF02246-F488-434F-9FD9-113438513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59BB3-0AFA-4929-ADCF-53A6CAC22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2"/>
            <a:ext cx="11749756" cy="5536577"/>
          </a:xfrm>
        </p:spPr>
        <p:txBody>
          <a:bodyPr/>
          <a:lstStyle>
            <a:lvl1pPr>
              <a:defRPr b="1">
                <a:solidFill>
                  <a:srgbClr val="1C305C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1C305C"/>
                </a:solidFill>
              </a:defRPr>
            </a:lvl2pPr>
            <a:lvl3pPr>
              <a:defRPr b="1">
                <a:solidFill>
                  <a:srgbClr val="1C305C"/>
                </a:solidFill>
              </a:defRPr>
            </a:lvl3pPr>
            <a:lvl4pPr>
              <a:defRPr b="1">
                <a:solidFill>
                  <a:srgbClr val="1C305C"/>
                </a:solidFill>
              </a:defRPr>
            </a:lvl4pPr>
            <a:lvl5pPr>
              <a:defRPr b="1">
                <a:solidFill>
                  <a:srgbClr val="1C3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28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C7C0-2E05-4590-A7EE-7D14DDEB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0F049-B2DB-4FE5-B92D-4753BEA6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06DC-57B4-40BF-B0AD-598DD97C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BEED2-82C8-4F78-A2F5-EBEB061A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0D452-3CCF-4B9C-947D-CA6F95BB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9DB9-7FFC-42D5-8C57-455CC84F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EC41-B8C5-4BC2-B4C9-7A11DC951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24C85-636D-416B-8CD5-656B96186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EA314-B88C-4F97-A043-4EE7DFAC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9BD40-1216-4480-AE4A-86869002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8C411-AA78-47EF-9F67-1C7453DB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5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7F9B-4B3F-4B36-BA79-7E0CFCF2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A3C03-A815-4C6D-94A9-E9E25776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B309D-7759-4706-9882-98DC063FA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3DB88-9B53-4AEB-A1E0-2EAB1506B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200EE-CE31-4761-879F-D6D13EB43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BE3BDA-7F85-4764-8916-D9471744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0551E-A066-4908-AB6E-8839E622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A289-0491-45A5-9CC0-0456E06B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8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63F5-A0E8-4510-AA89-161A015A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EC75EC-20B1-4320-AA4F-CC794C21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27A72-0AE4-412E-A965-9476599D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CBA55-04F6-4445-B415-682A628F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7945A-A4EE-4D85-A903-2701598F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9A9E5-E373-4427-B7D6-543D3BDD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025A7-9502-4F20-8770-293C05EAD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3CEE-CF67-4019-944E-B61715ABC87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6661D-C35A-43A6-9B30-DC802FFE5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123D-F6A0-4C86-B448-66B2EB41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7572-9FBD-4C32-968E-09597C755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B53558-506F-42E6-940A-7B425A2A5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D8B09A-A579-41EA-83CD-E72A35A67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3298" r="29516" b="82366"/>
          <a:stretch/>
        </p:blipFill>
        <p:spPr>
          <a:xfrm>
            <a:off x="747252" y="226142"/>
            <a:ext cx="7846142" cy="983226"/>
          </a:xfrm>
          <a:prstGeom prst="rect">
            <a:avLst/>
          </a:prstGeom>
        </p:spPr>
      </p:pic>
      <p:pic>
        <p:nvPicPr>
          <p:cNvPr id="11" name="Picture 10" descr="A screenshot of text&#10;&#10;Description automatically generated">
            <a:extLst>
              <a:ext uri="{FF2B5EF4-FFF2-40B4-BE49-F238E27FC236}">
                <a16:creationId xmlns:a16="http://schemas.microsoft.com/office/drawing/2014/main" id="{79D8D982-EE8C-4E47-A0F5-721343C4A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2"/>
          <a:stretch/>
        </p:blipFill>
        <p:spPr>
          <a:xfrm>
            <a:off x="0" y="2054830"/>
            <a:ext cx="12192000" cy="4803169"/>
          </a:xfrm>
          <a:prstGeom prst="rect">
            <a:avLst/>
          </a:prstGeom>
        </p:spPr>
      </p:pic>
      <p:pic>
        <p:nvPicPr>
          <p:cNvPr id="12" name="Picture 11" descr="A drawing of a person&#10;&#10;Description automatically generated">
            <a:extLst>
              <a:ext uri="{FF2B5EF4-FFF2-40B4-BE49-F238E27FC236}">
                <a16:creationId xmlns:a16="http://schemas.microsoft.com/office/drawing/2014/main" id="{F82EB588-BB0A-4642-9DFB-48BBE564AD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4" t="66237" r="40081" b="25304"/>
          <a:stretch/>
        </p:blipFill>
        <p:spPr>
          <a:xfrm>
            <a:off x="6007510" y="4542503"/>
            <a:ext cx="1297858" cy="5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 dirty="0"/>
              <a:t>“Seek first…the righteousness of God” (Matt. 6:33)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 dirty="0"/>
              <a:t>“In all your ways acknowledge Him” (Prov. 3:5-6)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 dirty="0"/>
              <a:t>“Do all in the name of the Lord Jesus” (Col. 3:17)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 dirty="0"/>
              <a:t>“Bring them up in the training and admonition </a:t>
            </a:r>
            <a:r>
              <a:rPr lang="en-US" i="1" u="sng" dirty="0"/>
              <a:t>of the Lord</a:t>
            </a:r>
            <a:r>
              <a:rPr lang="en-US" i="1" dirty="0"/>
              <a:t>” (Eph. 6:4)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 dirty="0"/>
              <a:t>“Love the Lord your God with all your heart, with all your soul,</a:t>
            </a:r>
            <a:br>
              <a:rPr lang="en-US" i="1" dirty="0"/>
            </a:br>
            <a:r>
              <a:rPr lang="en-US" i="1" dirty="0"/>
              <a:t>and with all your mind” (Matt. 22:37)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i="1" dirty="0"/>
              <a:t>“Oh, how I love Your law! It is my meditation all the day” (Psa. 119:97)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4774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Genuinely love God, love righteousness, love doing right, love the Bible!</a:t>
            </a:r>
            <a:endParaRPr lang="en-US" sz="4000" dirty="0"/>
          </a:p>
          <a:p>
            <a:pPr>
              <a:lnSpc>
                <a:spcPct val="95000"/>
              </a:lnSpc>
            </a:pPr>
            <a:r>
              <a:rPr lang="en-US" dirty="0"/>
              <a:t>Make it clear that your home follows and obeys what the Bible says</a:t>
            </a:r>
            <a:endParaRPr lang="en-US" sz="4000" dirty="0"/>
          </a:p>
          <a:p>
            <a:pPr>
              <a:lnSpc>
                <a:spcPct val="95000"/>
              </a:lnSpc>
            </a:pPr>
            <a:r>
              <a:rPr lang="en-US" dirty="0"/>
              <a:t>Do so without compromise, without complaint and without shame</a:t>
            </a:r>
            <a:endParaRPr lang="en-US" sz="4000" dirty="0"/>
          </a:p>
          <a:p>
            <a:pPr>
              <a:lnSpc>
                <a:spcPct val="95000"/>
              </a:lnSpc>
            </a:pPr>
            <a:r>
              <a:rPr lang="en-US" dirty="0"/>
              <a:t>This cannot be done without teaching your kids:</a:t>
            </a:r>
            <a:endParaRPr lang="en-US" sz="4000" dirty="0"/>
          </a:p>
          <a:p>
            <a:pPr lvl="1">
              <a:lnSpc>
                <a:spcPct val="95000"/>
              </a:lnSpc>
            </a:pPr>
            <a:r>
              <a:rPr lang="en-US" dirty="0"/>
              <a:t>Reading the Bible to them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Reading Bible stories to them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Reading the Bible with them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Discussing Bible topics in everyday life</a:t>
            </a:r>
            <a:endParaRPr lang="en-US" sz="3600" dirty="0"/>
          </a:p>
          <a:p>
            <a:pPr lvl="1">
              <a:lnSpc>
                <a:spcPct val="95000"/>
              </a:lnSpc>
            </a:pPr>
            <a:r>
              <a:rPr lang="en-US" dirty="0"/>
              <a:t>Instilling knowledge of and faith in God’s truth</a:t>
            </a:r>
          </a:p>
          <a:p>
            <a:pPr>
              <a:lnSpc>
                <a:spcPct val="95000"/>
              </a:lnSpc>
            </a:pPr>
            <a:r>
              <a:rPr lang="en-US" dirty="0"/>
              <a:t>The Bible should be a natural part of our homes</a:t>
            </a:r>
          </a:p>
        </p:txBody>
      </p:sp>
    </p:spTree>
    <p:extLst>
      <p:ext uri="{BB962C8B-B14F-4D97-AF65-F5344CB8AC3E}">
        <p14:creationId xmlns:p14="http://schemas.microsoft.com/office/powerpoint/2010/main" val="419106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95200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000"/>
              </a:spcAft>
              <a:buNone/>
            </a:pPr>
            <a:r>
              <a:rPr lang="en-US" i="1" dirty="0"/>
              <a:t>“Seek first the kingdom of God” (Matt. 6:33)</a:t>
            </a:r>
            <a:endParaRPr lang="en-US" sz="4000" i="1" dirty="0"/>
          </a:p>
          <a:p>
            <a:pPr marL="0" indent="0" algn="ctr">
              <a:lnSpc>
                <a:spcPct val="100000"/>
              </a:lnSpc>
              <a:spcAft>
                <a:spcPts val="2000"/>
              </a:spcAft>
              <a:buNone/>
            </a:pPr>
            <a:r>
              <a:rPr lang="en-US" i="1" dirty="0"/>
              <a:t>“The head of the church…</a:t>
            </a:r>
            <a:br>
              <a:rPr lang="en-US" i="1" dirty="0"/>
            </a:br>
            <a:r>
              <a:rPr lang="en-US" i="1" dirty="0"/>
              <a:t>in all things [must] have the preeminence” (Col. 1:18)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6555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94" y="1321423"/>
            <a:ext cx="1195200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Prioritize it on your calendar (Acts 2:42, 44; 14:27; 20:7; Heb. 10:25; 1 Cor. 16:2)</a:t>
            </a:r>
            <a:endParaRPr lang="en-US" sz="4000" dirty="0"/>
          </a:p>
          <a:p>
            <a:pPr lvl="1"/>
            <a:r>
              <a:rPr lang="en-US" dirty="0"/>
              <a:t>Be heavily involved in the church</a:t>
            </a:r>
            <a:endParaRPr lang="en-US" sz="3600" dirty="0"/>
          </a:p>
          <a:p>
            <a:r>
              <a:rPr lang="en-US" dirty="0"/>
              <a:t>Prioritize it in your heart (Eph. 5:2; Phil. 1:7-8; 4:1)</a:t>
            </a:r>
            <a:endParaRPr lang="en-US" sz="4000" dirty="0"/>
          </a:p>
          <a:p>
            <a:pPr lvl="1"/>
            <a:r>
              <a:rPr lang="en-US" dirty="0"/>
              <a:t>Genuinely love the church and everything about it</a:t>
            </a:r>
            <a:endParaRPr lang="en-US" sz="3600" dirty="0"/>
          </a:p>
          <a:p>
            <a:r>
              <a:rPr lang="en-US" dirty="0"/>
              <a:t>Prioritize it in your relationships (Rom. 12:4-5; 1 Pet. 1:22; 3:8; 4:8-9)</a:t>
            </a:r>
            <a:endParaRPr lang="en-US" sz="4000" dirty="0"/>
          </a:p>
          <a:p>
            <a:pPr lvl="1"/>
            <a:r>
              <a:rPr lang="en-US" dirty="0"/>
              <a:t>Intentionally and strategically build relationships with others in the church</a:t>
            </a:r>
            <a:endParaRPr lang="en-US" sz="3600" dirty="0"/>
          </a:p>
          <a:p>
            <a:r>
              <a:rPr lang="en-US" dirty="0"/>
              <a:t>Prioritize it in your service (Gal. 5:13; 6:10; Rom. 12:10; Jas. 1:27)</a:t>
            </a:r>
            <a:endParaRPr lang="en-US" sz="4000" dirty="0"/>
          </a:p>
          <a:p>
            <a:pPr lvl="1"/>
            <a:r>
              <a:rPr lang="en-US" dirty="0"/>
              <a:t>Genuinely love serving others and make it a characteristic of your family</a:t>
            </a:r>
            <a:endParaRPr lang="en-US" sz="3600" dirty="0"/>
          </a:p>
          <a:p>
            <a:r>
              <a:rPr lang="en-US" dirty="0"/>
              <a:t>Be genuine about the church being your family’s #1 priority—NOT for show</a:t>
            </a:r>
            <a:endParaRPr lang="en-US" sz="4000" dirty="0"/>
          </a:p>
          <a:p>
            <a:r>
              <a:rPr lang="en-US" dirty="0"/>
              <a:t>Be consistent in the church being your family’s #1 priority—NOT when convenient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582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BEE2B5-D4DE-4147-ADC7-C5DF9CAB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Believe Jesus is God’s Son – John 20:30-31</a:t>
            </a:r>
          </a:p>
          <a:p>
            <a:r>
              <a:rPr lang="en-US" sz="3600" dirty="0"/>
              <a:t>Repent of your sins and turn to God – Acts 17:30</a:t>
            </a:r>
          </a:p>
          <a:p>
            <a:r>
              <a:rPr lang="en-US" sz="3600" dirty="0"/>
              <a:t>Confess your faith in Jesus Christ – Romans 10:10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Be immersed into Christ – Galatians 3:27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will forgive all of your sins at that moment – Acts 2:38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Himself will add you to His church – Acts 2:47</a:t>
            </a:r>
          </a:p>
          <a:p>
            <a:pPr lvl="1"/>
            <a:r>
              <a:rPr lang="en-US" sz="3200" dirty="0">
                <a:effectLst>
                  <a:glow rad="50800">
                    <a:schemeClr val="bg1"/>
                  </a:glow>
                </a:effectLst>
              </a:rPr>
              <a:t>God will register you in heaven – Hebrews 12:23</a:t>
            </a:r>
          </a:p>
          <a:p>
            <a:r>
              <a:rPr lang="en-US" sz="3600" dirty="0">
                <a:effectLst>
                  <a:glow rad="50800">
                    <a:schemeClr val="bg1"/>
                  </a:glow>
                </a:effectLst>
              </a:rPr>
              <a:t>Faithfully obey your Father in heaven – Matthew 7:21</a:t>
            </a:r>
          </a:p>
        </p:txBody>
      </p:sp>
    </p:spTree>
    <p:extLst>
      <p:ext uri="{BB962C8B-B14F-4D97-AF65-F5344CB8AC3E}">
        <p14:creationId xmlns:p14="http://schemas.microsoft.com/office/powerpoint/2010/main" val="20435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405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</cp:revision>
  <dcterms:created xsi:type="dcterms:W3CDTF">2019-07-20T13:39:40Z</dcterms:created>
  <dcterms:modified xsi:type="dcterms:W3CDTF">2019-07-21T15:53:43Z</dcterms:modified>
</cp:coreProperties>
</file>