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3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0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C93E5-FE78-4067-B434-A2A9B7E423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FAE0B7-6FF7-4DC9-A799-DEDB435C94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A25AAD-AEBB-4CE5-8A62-5E4CE3B9D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5D393-3737-4E83-B170-BC95F4F006F5}" type="datetimeFigureOut">
              <a:rPr lang="en-US" smtClean="0"/>
              <a:t>7/7/2019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DF4A9B-AF52-4A22-B806-F23C83CC6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BF943D-A45D-465A-8246-0A0EDC90C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D5188-B8E2-4113-8230-5F97E7B783A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building&#10;&#10;Description automatically generated">
            <a:extLst>
              <a:ext uri="{FF2B5EF4-FFF2-40B4-BE49-F238E27FC236}">
                <a16:creationId xmlns:a16="http://schemas.microsoft.com/office/drawing/2014/main" id="{83A5ACA0-FF30-4BAD-9995-94E3E30D9C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984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BBD27-5AAA-42C6-A1EF-A7E14E53C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DAC361-AF3D-4BBE-B76F-7592FFADE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33F0D6-4A5D-4A91-A0BB-25B0F8F64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5D393-3737-4E83-B170-BC95F4F006F5}" type="datetimeFigureOut">
              <a:rPr lang="en-US" smtClean="0"/>
              <a:t>7/7/2019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8648A-CC32-4848-8A2C-009D2D07B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D0E343-4795-449A-BCF8-462427DD2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D5188-B8E2-4113-8230-5F97E7B78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178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9E368-80EC-4BCB-B5A8-4F0FCBB80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AAFBB-0482-4321-BA69-FFB13EB38B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938CE3-0165-4842-A5CE-3938AB752C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1B006-1628-4067-B1AD-E98B1CDFD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5D393-3737-4E83-B170-BC95F4F006F5}" type="datetimeFigureOut">
              <a:rPr lang="en-US" smtClean="0"/>
              <a:t>7/7/2019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CE1F5F-8A9C-40DE-80CC-758F8F3CD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991450-C899-4E10-A24C-8C4C7448B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D5188-B8E2-4113-8230-5F97E7B78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0629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AB477-CF6F-4469-86FE-C0F86C746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C239-80F3-4B8E-834A-98A91AE30D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F033A4-DA18-4F06-82BE-B5A829A48F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6DD5C3-204A-4449-8D50-C4C6803306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9BA00D-C490-4479-ADFB-E18213E314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27D2C4-0763-4155-B882-FB099C0DE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5D393-3737-4E83-B170-BC95F4F006F5}" type="datetimeFigureOut">
              <a:rPr lang="en-US" smtClean="0"/>
              <a:t>7/7/2019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91EB9B-BFE6-4DDE-9A50-4111CF9B6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BBA2B5-631A-4A1E-8A54-2CB31A10D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D5188-B8E2-4113-8230-5F97E7B78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1700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B7B2F-47D4-48FE-BF90-90086D5CC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E5F219-A2E5-480B-809F-173B4B363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5D393-3737-4E83-B170-BC95F4F006F5}" type="datetimeFigureOut">
              <a:rPr lang="en-US" smtClean="0"/>
              <a:t>7/7/2019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826FE8-946D-4932-B283-136231D10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AC328-8989-4BBF-880D-EBFE61ABD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D5188-B8E2-4113-8230-5F97E7B78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0755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98887E-7C7D-4FB1-BA19-7B5E15E42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5D393-3737-4E83-B170-BC95F4F006F5}" type="datetimeFigureOut">
              <a:rPr lang="en-US" smtClean="0"/>
              <a:t>7/7/2019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0877B7-6215-467E-BE77-1989D5969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4AD7A6-6672-45F6-9239-AC35904E0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D5188-B8E2-4113-8230-5F97E7B78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230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3EEFC-AC3C-4220-9B50-940788674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9C028-C519-442C-9C3D-E29013EEC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EAE4A0-0EEC-49D8-8E2E-1E2462AED1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45A86E-774C-4C30-A74C-E835E89B3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5D393-3737-4E83-B170-BC95F4F006F5}" type="datetimeFigureOut">
              <a:rPr lang="en-US" smtClean="0"/>
              <a:t>7/7/2019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0BEB31-053A-444C-9FB5-46D1FA7E4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3A6B0F-704A-4FB7-8D96-CFEEC97D7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D5188-B8E2-4113-8230-5F97E7B78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543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87AAC-FEBA-42B2-984E-313BCA2A9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D8FE32-5E77-4C92-B2FA-F0E2DB0218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6BDC0A-29C2-4555-A62F-02CEA9CB0D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A4E8B0-B222-4C26-88F2-46C6E16E2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5D393-3737-4E83-B170-BC95F4F006F5}" type="datetimeFigureOut">
              <a:rPr lang="en-US" smtClean="0"/>
              <a:t>7/7/2019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EDB5AF-F146-45A6-A671-A816FE065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6B0931-1008-4E2C-8BC6-6FDCB3177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D5188-B8E2-4113-8230-5F97E7B78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3634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3865A-7C16-44A4-9A3A-F91B5BFA8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84D1D9-DDFF-40B7-9771-88677094F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FBE559-FB30-4273-93B7-D98B1A003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5D393-3737-4E83-B170-BC95F4F006F5}" type="datetimeFigureOut">
              <a:rPr lang="en-US" smtClean="0"/>
              <a:t>7/7/2019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61BDF5-CA61-4511-9042-6F487BB80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0BDAA2-874B-4E64-87E2-602A66D52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D5188-B8E2-4113-8230-5F97E7B78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8726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600E68-0E74-4ABE-919E-39E81CD199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56C0ED-6172-44E4-AA1A-103D2215A9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91FEC7-2CE6-40EC-AA58-85EA7F730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5D393-3737-4E83-B170-BC95F4F006F5}" type="datetimeFigureOut">
              <a:rPr lang="en-US" smtClean="0"/>
              <a:t>7/7/2019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59D10-F89A-4CE5-94F3-B128C85A5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D0D7A8-302C-4B9B-A74F-3108314D0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D5188-B8E2-4113-8230-5F97E7B78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212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brick building&#10;&#10;Description automatically generated">
            <a:extLst>
              <a:ext uri="{FF2B5EF4-FFF2-40B4-BE49-F238E27FC236}">
                <a16:creationId xmlns:a16="http://schemas.microsoft.com/office/drawing/2014/main" id="{84EF7DA4-3623-4613-BB34-8329DE51E8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463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brick building&#10;&#10;Description automatically generated">
            <a:extLst>
              <a:ext uri="{FF2B5EF4-FFF2-40B4-BE49-F238E27FC236}">
                <a16:creationId xmlns:a16="http://schemas.microsoft.com/office/drawing/2014/main" id="{8B53A97E-0D5E-4B47-8047-A75D198531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C3945-6122-49FC-AB3D-145BDBEF5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819" y="2133273"/>
            <a:ext cx="11630114" cy="4643541"/>
          </a:xfrm>
        </p:spPr>
        <p:txBody>
          <a:bodyPr>
            <a:normAutofit/>
          </a:bodyPr>
          <a:lstStyle>
            <a:lvl1pPr marL="339725" indent="-339725">
              <a:defRPr sz="3000"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 marL="801688" indent="-344488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>
              <a:defRPr sz="2400"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1556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brick building&#10;&#10;Description automatically generated">
            <a:extLst>
              <a:ext uri="{FF2B5EF4-FFF2-40B4-BE49-F238E27FC236}">
                <a16:creationId xmlns:a16="http://schemas.microsoft.com/office/drawing/2014/main" id="{CE3D2836-2E28-4F07-A5DA-DD8B0AC1CE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C3945-6122-49FC-AB3D-145BDBEF5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819" y="2133273"/>
            <a:ext cx="11630114" cy="4643541"/>
          </a:xfrm>
        </p:spPr>
        <p:txBody>
          <a:bodyPr>
            <a:normAutofit/>
          </a:bodyPr>
          <a:lstStyle>
            <a:lvl1pPr marL="339725" indent="-339725">
              <a:defRPr sz="3000"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 marL="801688" indent="-344488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>
              <a:defRPr sz="2400"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9615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brick building&#10;&#10;Description automatically generated">
            <a:extLst>
              <a:ext uri="{FF2B5EF4-FFF2-40B4-BE49-F238E27FC236}">
                <a16:creationId xmlns:a16="http://schemas.microsoft.com/office/drawing/2014/main" id="{1C8AE69F-ACA5-426A-853D-2FC7988845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C3945-6122-49FC-AB3D-145BDBEF5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819" y="2133273"/>
            <a:ext cx="11630114" cy="4643541"/>
          </a:xfrm>
        </p:spPr>
        <p:txBody>
          <a:bodyPr>
            <a:normAutofit/>
          </a:bodyPr>
          <a:lstStyle>
            <a:lvl1pPr marL="339725" indent="-339725">
              <a:defRPr sz="3000"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 marL="801688" indent="-344488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>
              <a:defRPr sz="2400"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258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brick building&#10;&#10;Description automatically generated">
            <a:extLst>
              <a:ext uri="{FF2B5EF4-FFF2-40B4-BE49-F238E27FC236}">
                <a16:creationId xmlns:a16="http://schemas.microsoft.com/office/drawing/2014/main" id="{F59027E0-715B-4B87-8FED-F4F96AC9C7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C3945-6122-49FC-AB3D-145BDBEF5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819" y="2133273"/>
            <a:ext cx="11630114" cy="4643541"/>
          </a:xfrm>
        </p:spPr>
        <p:txBody>
          <a:bodyPr>
            <a:normAutofit/>
          </a:bodyPr>
          <a:lstStyle>
            <a:lvl1pPr marL="339725" indent="-339725">
              <a:defRPr sz="3000"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 marL="801688" indent="-344488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>
              <a:defRPr sz="2400"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5009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brick building&#10;&#10;Description automatically generated">
            <a:extLst>
              <a:ext uri="{FF2B5EF4-FFF2-40B4-BE49-F238E27FC236}">
                <a16:creationId xmlns:a16="http://schemas.microsoft.com/office/drawing/2014/main" id="{114F5044-C896-4F14-AABE-CEC2CA9A72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C3945-6122-49FC-AB3D-145BDBEF5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819" y="2133273"/>
            <a:ext cx="11630114" cy="4643541"/>
          </a:xfrm>
        </p:spPr>
        <p:txBody>
          <a:bodyPr>
            <a:normAutofit/>
          </a:bodyPr>
          <a:lstStyle>
            <a:lvl1pPr marL="339725" indent="-339725">
              <a:defRPr sz="3000"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 marL="801688" indent="-344488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>
              <a:defRPr sz="2400"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242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6318F432-DB83-496D-917B-8E70445925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78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brick building&#10;&#10;Description automatically generated">
            <a:extLst>
              <a:ext uri="{FF2B5EF4-FFF2-40B4-BE49-F238E27FC236}">
                <a16:creationId xmlns:a16="http://schemas.microsoft.com/office/drawing/2014/main" id="{0BC1335D-7905-47AD-9049-AFD6CF56ED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C3945-6122-49FC-AB3D-145BDBEF5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013" y="2393879"/>
            <a:ext cx="11273920" cy="4382935"/>
          </a:xfrm>
        </p:spPr>
        <p:txBody>
          <a:bodyPr>
            <a:normAutofit/>
          </a:bodyPr>
          <a:lstStyle>
            <a:lvl1pPr marL="339725" indent="-339725">
              <a:defRPr sz="3000"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 marL="801688" indent="-344488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>
              <a:defRPr sz="2400"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6342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9707CE-EF3C-48BC-9A98-08C637887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BF16A3-B693-451E-ABEB-0CC24B0EE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04F131-DE71-4E3A-838E-A6051A2BB5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5D393-3737-4E83-B170-BC95F4F006F5}" type="datetimeFigureOut">
              <a:rPr lang="en-US" smtClean="0"/>
              <a:t>7/7/2019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96C616-EF4A-433C-B0EF-9046ED0466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31438-7707-4698-BC97-A787D402F1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D5188-B8E2-4113-8230-5F97E7B78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06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4" r:id="rId3"/>
    <p:sldLayoutId id="2147483660" r:id="rId4"/>
    <p:sldLayoutId id="2147483661" r:id="rId5"/>
    <p:sldLayoutId id="2147483662" r:id="rId6"/>
    <p:sldLayoutId id="2147483663" r:id="rId7"/>
    <p:sldLayoutId id="2147483665" r:id="rId8"/>
    <p:sldLayoutId id="2147483666" r:id="rId9"/>
    <p:sldLayoutId id="2147483651" r:id="rId10"/>
    <p:sldLayoutId id="2147483652" r:id="rId11"/>
    <p:sldLayoutId id="2147483653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283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4510897-F66B-4BB3-B1BA-42CBE2BA7336}"/>
              </a:ext>
            </a:extLst>
          </p:cNvPr>
          <p:cNvSpPr txBox="1"/>
          <p:nvPr/>
        </p:nvSpPr>
        <p:spPr>
          <a:xfrm>
            <a:off x="431800" y="1082211"/>
            <a:ext cx="1050290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A Christian who lives with integrity will:</a:t>
            </a:r>
          </a:p>
          <a:p>
            <a:pPr marL="1028700" indent="-685800">
              <a:spcAft>
                <a:spcPts val="600"/>
              </a:spcAft>
              <a:buFont typeface="+mj-lt"/>
              <a:buAutoNum type="arabicPeriod"/>
            </a:pPr>
            <a:r>
              <a:rPr lang="en-US" sz="2800" b="1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Tell the truth, always  </a:t>
            </a:r>
          </a:p>
          <a:p>
            <a:pPr marL="1028700" indent="-685800">
              <a:spcAft>
                <a:spcPts val="600"/>
              </a:spcAft>
              <a:buFont typeface="+mj-lt"/>
              <a:buAutoNum type="arabicPeriod"/>
            </a:pPr>
            <a:r>
              <a:rPr lang="en-US" sz="2800" b="1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Be honest in his dealings with all people</a:t>
            </a:r>
          </a:p>
          <a:p>
            <a:pPr marL="1028700" indent="-685800">
              <a:spcAft>
                <a:spcPts val="600"/>
              </a:spcAft>
              <a:buFont typeface="+mj-lt"/>
              <a:buAutoNum type="arabicPeriod"/>
            </a:pPr>
            <a:r>
              <a:rPr lang="en-US" sz="2800" b="1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Pay his debts  </a:t>
            </a:r>
          </a:p>
          <a:p>
            <a:pPr marL="1028700" indent="-685800">
              <a:spcAft>
                <a:spcPts val="600"/>
              </a:spcAft>
              <a:buFont typeface="+mj-lt"/>
              <a:buAutoNum type="arabicPeriod"/>
            </a:pPr>
            <a:r>
              <a:rPr lang="en-US" sz="2800" b="1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Keep his promises</a:t>
            </a:r>
          </a:p>
          <a:p>
            <a:pPr marL="1028700" indent="-685800">
              <a:spcAft>
                <a:spcPts val="600"/>
              </a:spcAft>
              <a:buFont typeface="+mj-lt"/>
              <a:buAutoNum type="arabicPeriod"/>
            </a:pPr>
            <a:r>
              <a:rPr lang="en-US" sz="2800" b="1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Give a full day’s work for a full day’s pay</a:t>
            </a:r>
          </a:p>
          <a:p>
            <a:pPr marL="1028700" indent="-685800">
              <a:spcAft>
                <a:spcPts val="600"/>
              </a:spcAft>
              <a:buFont typeface="+mj-lt"/>
              <a:buAutoNum type="arabicPeriod"/>
            </a:pPr>
            <a:r>
              <a:rPr lang="en-US" sz="2800" b="1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Admit his mistakes  </a:t>
            </a:r>
          </a:p>
          <a:p>
            <a:pPr marL="1028700" indent="-685800">
              <a:spcAft>
                <a:spcPts val="600"/>
              </a:spcAft>
              <a:buFont typeface="+mj-lt"/>
              <a:buAutoNum type="arabicPeriod"/>
            </a:pPr>
            <a:r>
              <a:rPr lang="en-US" sz="2800" b="1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Strive to be what he claims to be</a:t>
            </a:r>
          </a:p>
          <a:p>
            <a:pPr marL="1028700" indent="-685800">
              <a:spcAft>
                <a:spcPts val="600"/>
              </a:spcAft>
              <a:buFont typeface="+mj-lt"/>
              <a:buAutoNum type="arabicPeriod"/>
            </a:pPr>
            <a:r>
              <a:rPr lang="en-US" sz="2800" b="1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Do right regardless of the who, what, where and when</a:t>
            </a:r>
          </a:p>
          <a:p>
            <a:pPr marL="1028700" indent="-685800">
              <a:spcAft>
                <a:spcPts val="600"/>
              </a:spcAft>
              <a:buFont typeface="+mj-lt"/>
              <a:buAutoNum type="arabicPeriod"/>
            </a:pPr>
            <a:r>
              <a:rPr lang="en-US" sz="2800" b="1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Behave the same (like Jesus) in private and in public</a:t>
            </a:r>
          </a:p>
          <a:p>
            <a:pPr marL="1028700" indent="-685800">
              <a:spcAft>
                <a:spcPts val="600"/>
              </a:spcAft>
              <a:buFont typeface="+mj-lt"/>
              <a:buAutoNum type="arabicPeriod"/>
            </a:pPr>
            <a:r>
              <a:rPr lang="en-US" sz="2800" b="1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Guard his heart from the deceitfulness of temptation and sin</a:t>
            </a:r>
          </a:p>
        </p:txBody>
      </p:sp>
    </p:spTree>
    <p:extLst>
      <p:ext uri="{BB962C8B-B14F-4D97-AF65-F5344CB8AC3E}">
        <p14:creationId xmlns:p14="http://schemas.microsoft.com/office/powerpoint/2010/main" val="63972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AB02F45-472C-4B75-8D46-5BBEC93D46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Believe Jesus is God’s Son – Acts 16:31</a:t>
            </a:r>
          </a:p>
          <a:p>
            <a:r>
              <a:rPr lang="en-US" dirty="0"/>
              <a:t>Repent of your sins and turn to God – Acts 3:19</a:t>
            </a:r>
          </a:p>
          <a:p>
            <a:r>
              <a:rPr lang="en-US" dirty="0"/>
              <a:t>Confess your faith in Jesus Christ – Romans 19:9</a:t>
            </a:r>
          </a:p>
          <a:p>
            <a:r>
              <a:rPr lang="en-US" dirty="0"/>
              <a:t>Be immersed into Christ – Romans 6:3</a:t>
            </a:r>
          </a:p>
          <a:p>
            <a:pPr lvl="1"/>
            <a:r>
              <a:rPr lang="en-US" dirty="0"/>
              <a:t>God will forgive all of your sins – Acts 2:38</a:t>
            </a:r>
          </a:p>
          <a:p>
            <a:pPr lvl="1"/>
            <a:r>
              <a:rPr lang="en-US" dirty="0"/>
              <a:t>God will add you to His church – Acts 2:47</a:t>
            </a:r>
          </a:p>
          <a:p>
            <a:pPr lvl="1"/>
            <a:r>
              <a:rPr lang="en-US" dirty="0"/>
              <a:t>God will register you in heaven – Hebrews 12:23</a:t>
            </a:r>
          </a:p>
          <a:p>
            <a:r>
              <a:rPr lang="en-US" dirty="0"/>
              <a:t>Serve the Lord faithfully – 1 Corinthians 15:58 </a:t>
            </a:r>
          </a:p>
        </p:txBody>
      </p:sp>
    </p:spTree>
    <p:extLst>
      <p:ext uri="{BB962C8B-B14F-4D97-AF65-F5344CB8AC3E}">
        <p14:creationId xmlns:p14="http://schemas.microsoft.com/office/powerpoint/2010/main" val="386744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ign on a brick building&#10;&#10;Description automatically generated">
            <a:extLst>
              <a:ext uri="{FF2B5EF4-FFF2-40B4-BE49-F238E27FC236}">
                <a16:creationId xmlns:a16="http://schemas.microsoft.com/office/drawing/2014/main" id="{87B5132D-A32C-4703-8C03-0547BB45DF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" t="18317" r="91168" b="23863"/>
          <a:stretch/>
        </p:blipFill>
        <p:spPr>
          <a:xfrm>
            <a:off x="153824" y="1256232"/>
            <a:ext cx="922946" cy="39652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181CA2-ADC6-45D3-B5D4-B0F648CA3A65}"/>
              </a:ext>
            </a:extLst>
          </p:cNvPr>
          <p:cNvSpPr txBox="1"/>
          <p:nvPr/>
        </p:nvSpPr>
        <p:spPr>
          <a:xfrm>
            <a:off x="1484671" y="1474839"/>
            <a:ext cx="995024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400"/>
              </a:spcAft>
            </a:pPr>
            <a:r>
              <a:rPr lang="en-US" sz="4400" b="1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INTEGRITY:</a:t>
            </a:r>
          </a:p>
          <a:p>
            <a:pPr algn="ctr">
              <a:spcAft>
                <a:spcPts val="2400"/>
              </a:spcAft>
            </a:pPr>
            <a:r>
              <a:rPr lang="en-US" sz="3600" b="1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“A firm adherence to moral and ethical principles”</a:t>
            </a:r>
          </a:p>
          <a:p>
            <a:pPr algn="ctr">
              <a:spcAft>
                <a:spcPts val="2400"/>
              </a:spcAft>
            </a:pPr>
            <a:r>
              <a:rPr lang="en-US" sz="3600" b="1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“Involves a person doing the right thing, according to a moral compass that does not waver”</a:t>
            </a:r>
          </a:p>
          <a:p>
            <a:pPr algn="ctr">
              <a:spcAft>
                <a:spcPts val="2400"/>
              </a:spcAft>
            </a:pPr>
            <a:r>
              <a:rPr lang="en-US" sz="4000" b="1" i="1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A Christian must be a person of integrity!</a:t>
            </a:r>
          </a:p>
        </p:txBody>
      </p:sp>
    </p:spTree>
    <p:extLst>
      <p:ext uri="{BB962C8B-B14F-4D97-AF65-F5344CB8AC3E}">
        <p14:creationId xmlns:p14="http://schemas.microsoft.com/office/powerpoint/2010/main" val="354908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8006A2C-541E-4E3A-8693-6B1D9F3F88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person of integrity is motivated by God’s steadfast love </a:t>
            </a:r>
            <a:br>
              <a:rPr lang="en-US" dirty="0"/>
            </a:br>
            <a:r>
              <a:rPr lang="en-US" dirty="0"/>
              <a:t>(v. 3a; 2 Cor. 5:14; Rom. 2:4; 1 John 4:19)</a:t>
            </a:r>
          </a:p>
          <a:p>
            <a:r>
              <a:rPr lang="en-US" dirty="0"/>
              <a:t>A person of integrity is motivated by God’s steadfast truth </a:t>
            </a:r>
            <a:br>
              <a:rPr lang="en-US" dirty="0"/>
            </a:br>
            <a:r>
              <a:rPr lang="en-US" dirty="0"/>
              <a:t>(v. 3b; 3 John 3-4; 2 John 9; Jas. 4:17)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64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8006A2C-541E-4E3A-8693-6B1D9F3F88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818" y="2133273"/>
            <a:ext cx="11798181" cy="4643541"/>
          </a:xfrm>
        </p:spPr>
        <p:txBody>
          <a:bodyPr/>
          <a:lstStyle/>
          <a:p>
            <a:r>
              <a:rPr lang="en-US" dirty="0"/>
              <a:t>A person of integrity trusts in God without wavering</a:t>
            </a:r>
            <a:br>
              <a:rPr lang="en-US" dirty="0"/>
            </a:br>
            <a:r>
              <a:rPr lang="en-US" dirty="0"/>
              <a:t>(v. 1; Rom. 4:20-21; Prov. 3:5-6)</a:t>
            </a:r>
          </a:p>
          <a:p>
            <a:r>
              <a:rPr lang="en-US" dirty="0"/>
              <a:t>A person of integrity invites God to thoroughly examine him </a:t>
            </a:r>
            <a:br>
              <a:rPr lang="en-US" dirty="0"/>
            </a:br>
            <a:r>
              <a:rPr lang="en-US" dirty="0"/>
              <a:t>(v. 2a; Psa. 139:23-24; </a:t>
            </a:r>
            <a:r>
              <a:rPr lang="en-US" dirty="0" err="1"/>
              <a:t>Ecc</a:t>
            </a:r>
            <a:r>
              <a:rPr lang="en-US" dirty="0"/>
              <a:t>. 12:13-14)</a:t>
            </a:r>
          </a:p>
          <a:p>
            <a:r>
              <a:rPr lang="en-US" dirty="0"/>
              <a:t>A person of integrity wants his thoughts and desires to align with God (v. 2b; Rom. 12:2; Jas. 4:15; Psa. 19:14)</a:t>
            </a:r>
          </a:p>
        </p:txBody>
      </p:sp>
    </p:spTree>
    <p:extLst>
      <p:ext uri="{BB962C8B-B14F-4D97-AF65-F5344CB8AC3E}">
        <p14:creationId xmlns:p14="http://schemas.microsoft.com/office/powerpoint/2010/main" val="399051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8006A2C-541E-4E3A-8693-6B1D9F3F88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person of integrity “hates” and does not associate with:</a:t>
            </a:r>
          </a:p>
          <a:p>
            <a:pPr lvl="1"/>
            <a:r>
              <a:rPr lang="en-US" dirty="0"/>
              <a:t>Those given to lying (v. 4a)</a:t>
            </a:r>
          </a:p>
          <a:p>
            <a:pPr lvl="1"/>
            <a:r>
              <a:rPr lang="en-US" dirty="0"/>
              <a:t>Those given to hypocrisy (v. 4b)</a:t>
            </a:r>
          </a:p>
          <a:p>
            <a:pPr lvl="1"/>
            <a:r>
              <a:rPr lang="en-US" dirty="0"/>
              <a:t>Those who plan evil deeds (v. 5a)</a:t>
            </a:r>
          </a:p>
          <a:p>
            <a:pPr lvl="1"/>
            <a:r>
              <a:rPr lang="en-US" dirty="0"/>
              <a:t>Those given to wickedness (v. 5b)</a:t>
            </a:r>
          </a:p>
        </p:txBody>
      </p:sp>
    </p:spTree>
    <p:extLst>
      <p:ext uri="{BB962C8B-B14F-4D97-AF65-F5344CB8AC3E}">
        <p14:creationId xmlns:p14="http://schemas.microsoft.com/office/powerpoint/2010/main" val="354068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8006A2C-541E-4E3A-8693-6B1D9F3F88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818" y="2133273"/>
            <a:ext cx="11798181" cy="4643541"/>
          </a:xfrm>
        </p:spPr>
        <p:txBody>
          <a:bodyPr>
            <a:normAutofit/>
          </a:bodyPr>
          <a:lstStyle/>
          <a:p>
            <a:r>
              <a:rPr lang="en-US" dirty="0"/>
              <a:t>A person of integrity refuses all evil associations because:</a:t>
            </a:r>
          </a:p>
          <a:p>
            <a:pPr lvl="1"/>
            <a:r>
              <a:rPr lang="en-US" sz="2600" dirty="0"/>
              <a:t>He hates evil (Psa. 97:10)</a:t>
            </a:r>
          </a:p>
          <a:p>
            <a:pPr lvl="1"/>
            <a:r>
              <a:rPr lang="en-US" sz="2600" dirty="0"/>
              <a:t>He hates hatred for the Lord (Psa. 139:21-22)</a:t>
            </a:r>
          </a:p>
          <a:p>
            <a:pPr lvl="1"/>
            <a:r>
              <a:rPr lang="en-US" sz="2600" dirty="0"/>
              <a:t>He knows that the company he keeps will influence him (1 Cor. 15:33)</a:t>
            </a:r>
          </a:p>
          <a:p>
            <a:pPr lvl="1"/>
            <a:r>
              <a:rPr lang="en-US" sz="2600" dirty="0"/>
              <a:t>He knows that the company he keeps will identify him (John 18:26; Acts 4:13)</a:t>
            </a:r>
          </a:p>
          <a:p>
            <a:pPr lvl="1"/>
            <a:r>
              <a:rPr lang="en-US" sz="2600" dirty="0"/>
              <a:t>He knows that friendship with the world is enmity with God (Jas. 4:4)</a:t>
            </a:r>
          </a:p>
          <a:p>
            <a:pPr lvl="1"/>
            <a:r>
              <a:rPr lang="en-US" sz="2600" dirty="0"/>
              <a:t>He knows he is to avoid fellowship with all who love evil (Psa. 1:1; Eph. 5:7-11)</a:t>
            </a:r>
          </a:p>
          <a:p>
            <a:pPr lvl="1"/>
            <a:r>
              <a:rPr lang="en-US" sz="2600" dirty="0"/>
              <a:t>He knows he can’t be indifferent toward error &amp; be right with God (Gal. 1:6-9)</a:t>
            </a:r>
          </a:p>
        </p:txBody>
      </p:sp>
    </p:spTree>
    <p:extLst>
      <p:ext uri="{BB962C8B-B14F-4D97-AF65-F5344CB8AC3E}">
        <p14:creationId xmlns:p14="http://schemas.microsoft.com/office/powerpoint/2010/main" val="2779292533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8006A2C-541E-4E3A-8693-6B1D9F3F88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819" y="2133273"/>
            <a:ext cx="11688590" cy="4643541"/>
          </a:xfrm>
        </p:spPr>
        <p:txBody>
          <a:bodyPr>
            <a:normAutofit/>
          </a:bodyPr>
          <a:lstStyle/>
          <a:p>
            <a:r>
              <a:rPr lang="en-US" sz="2900" dirty="0"/>
              <a:t>A person of integrity devotes himself to purity </a:t>
            </a:r>
            <a:br>
              <a:rPr lang="en-US" sz="2900" dirty="0"/>
            </a:br>
            <a:r>
              <a:rPr lang="en-US" sz="2900" dirty="0"/>
              <a:t>(v. 6a; Matt. 5:8; Tit. 2:11-14; 1 Pet. 1:15-16; Psa. 51:7)</a:t>
            </a:r>
          </a:p>
          <a:p>
            <a:r>
              <a:rPr lang="en-US" sz="2900" dirty="0"/>
              <a:t>A person of integrity prefers the presence of God over the world </a:t>
            </a:r>
            <a:br>
              <a:rPr lang="en-US" sz="2900" dirty="0"/>
            </a:br>
            <a:r>
              <a:rPr lang="en-US" sz="2900" dirty="0"/>
              <a:t>(v. 6b; 1 John 2:15-17; John 17:14-16)</a:t>
            </a:r>
          </a:p>
          <a:p>
            <a:r>
              <a:rPr lang="en-US" sz="2900" dirty="0"/>
              <a:t>A person of integrity loves to assemble with the church to worship God </a:t>
            </a:r>
            <a:br>
              <a:rPr lang="en-US" sz="2900" dirty="0"/>
            </a:br>
            <a:r>
              <a:rPr lang="en-US" sz="2900" dirty="0"/>
              <a:t>(v. 8; Psa. 42:1-2; 84:2; 122:1; Heb. 10:25)</a:t>
            </a:r>
          </a:p>
          <a:p>
            <a:r>
              <a:rPr lang="en-US" sz="2900" dirty="0"/>
              <a:t>A person of integrity longs to promote the greatness of God among men </a:t>
            </a:r>
            <a:br>
              <a:rPr lang="en-US" sz="2900" dirty="0"/>
            </a:br>
            <a:r>
              <a:rPr lang="en-US" sz="2900" dirty="0"/>
              <a:t>(v. 7; Rom. 1:16; Psa. 145; 2 Cor. 4:13)</a:t>
            </a:r>
          </a:p>
        </p:txBody>
      </p:sp>
    </p:spTree>
    <p:extLst>
      <p:ext uri="{BB962C8B-B14F-4D97-AF65-F5344CB8AC3E}">
        <p14:creationId xmlns:p14="http://schemas.microsoft.com/office/powerpoint/2010/main" val="160147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8006A2C-541E-4E3A-8693-6B1D9F3F88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900" dirty="0"/>
              <a:t>A person of integrity does not want to be counted with the wicked</a:t>
            </a:r>
            <a:br>
              <a:rPr lang="en-US" sz="2900" dirty="0"/>
            </a:br>
            <a:r>
              <a:rPr lang="en-US" sz="2900" dirty="0"/>
              <a:t>(v. 9-10; Psa. 28; Matt. 25:31-46)</a:t>
            </a:r>
          </a:p>
          <a:p>
            <a:r>
              <a:rPr lang="en-US" sz="2900" dirty="0"/>
              <a:t>A person of integrity is more interested in God’s verdict than man’s </a:t>
            </a:r>
            <a:br>
              <a:rPr lang="en-US" sz="2900" dirty="0"/>
            </a:br>
            <a:r>
              <a:rPr lang="en-US" sz="2900" dirty="0"/>
              <a:t>(v. 9-10; Gal. 1:10; John 8:29)</a:t>
            </a:r>
          </a:p>
          <a:p>
            <a:r>
              <a:rPr lang="en-US" sz="2900" dirty="0"/>
              <a:t>A person of integrity intends to persevere in his integrity with God’s help (v. 11; Heb. 13:5-6; Psa. 62:5-8; 2 Pet. 2:9)</a:t>
            </a:r>
          </a:p>
          <a:p>
            <a:r>
              <a:rPr lang="en-US" sz="2900" dirty="0"/>
              <a:t>A person of integrity stands on God’s solid ground and straight path </a:t>
            </a:r>
            <a:br>
              <a:rPr lang="en-US" sz="2900" dirty="0"/>
            </a:br>
            <a:r>
              <a:rPr lang="en-US" sz="2900" dirty="0"/>
              <a:t>(v. 12a; Col. 1:23; 2:7-8; Matt. 7:13-14)</a:t>
            </a:r>
          </a:p>
          <a:p>
            <a:r>
              <a:rPr lang="en-US" sz="2900" dirty="0"/>
              <a:t>A person of integrity wants to be gathered with the righteous </a:t>
            </a:r>
            <a:br>
              <a:rPr lang="en-US" sz="2900" dirty="0"/>
            </a:br>
            <a:r>
              <a:rPr lang="en-US" sz="2900" dirty="0"/>
              <a:t>(v. 12b; Psa. 99:1-3; Acts 20:6-7;  Rev. 15:3-4)</a:t>
            </a:r>
          </a:p>
        </p:txBody>
      </p:sp>
    </p:spTree>
    <p:extLst>
      <p:ext uri="{BB962C8B-B14F-4D97-AF65-F5344CB8AC3E}">
        <p14:creationId xmlns:p14="http://schemas.microsoft.com/office/powerpoint/2010/main" val="127357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842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401</Words>
  <Application>Microsoft Office PowerPoint</Application>
  <PresentationFormat>Widescreen</PresentationFormat>
  <Paragraphs>50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16</cp:revision>
  <dcterms:created xsi:type="dcterms:W3CDTF">2019-07-02T22:54:06Z</dcterms:created>
  <dcterms:modified xsi:type="dcterms:W3CDTF">2019-07-07T20:24:01Z</dcterms:modified>
</cp:coreProperties>
</file>