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6" r:id="rId7"/>
    <p:sldId id="260" r:id="rId8"/>
    <p:sldId id="267" r:id="rId9"/>
    <p:sldId id="261" r:id="rId10"/>
    <p:sldId id="268" r:id="rId11"/>
    <p:sldId id="262" r:id="rId12"/>
    <p:sldId id="269" r:id="rId13"/>
    <p:sldId id="270" r:id="rId14"/>
    <p:sldId id="263" r:id="rId15"/>
    <p:sldId id="271" r:id="rId16"/>
    <p:sldId id="272" r:id="rId17"/>
    <p:sldId id="274" r:id="rId18"/>
    <p:sldId id="276" r:id="rId19"/>
    <p:sldId id="264" r:id="rId20"/>
    <p:sldId id="273" r:id="rId21"/>
    <p:sldId id="275" r:id="rId22"/>
    <p:sldId id="277" r:id="rId23"/>
    <p:sldId id="265" r:id="rId24"/>
    <p:sldId id="279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F0B5-F5B7-4574-B1BA-CB77CC368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4992E-AFA3-407A-807C-2DDBD5848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C77A1-3F4B-485A-B68E-C127F47F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A3D98-3D51-4028-A1E5-F8D99D93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7AA2-91EB-45A0-8FB9-6AB70E011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ook, text, sitting&#10;&#10;Description automatically generated">
            <a:extLst>
              <a:ext uri="{FF2B5EF4-FFF2-40B4-BE49-F238E27FC236}">
                <a16:creationId xmlns:a16="http://schemas.microsoft.com/office/drawing/2014/main" id="{8D23313C-C58F-4795-9B55-01A8A29F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272E-4019-471D-A1A6-C8268ACF7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34AF2-BA4A-4E23-BE0A-2E8CC4E1D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AAB16-B672-4553-85AF-D6D3C1814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4F08A-973A-4A09-9332-BF0B48DAF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C9B45-912A-42B4-B25C-8100BFBB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CD28A-49BF-4107-BB80-CEEC1403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0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3676-F0AF-4768-951D-44AA0575B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47A13-BFC4-4B49-A608-53A3935ED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D715F-C603-4232-AC1C-2BEE1211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EF88B-C1CC-4426-A3DE-5BBF9A438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ACC18-125E-4E16-9DA7-A75B78D4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6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F0EFF-C3A9-41A8-A6B4-8A2C1954F1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0FDDE-D10F-40DB-BCAC-8921D092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63C7-07A7-4D5E-A2CF-35A2DEBA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6A305-F046-4203-A476-E7815B06C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F94DD-4F78-406A-8542-2B8C0C0BA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5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848733-7940-497B-8399-18FD0BFA62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25E36-9188-454B-BB0A-9F252525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1099"/>
            <a:ext cx="10515600" cy="1325563"/>
          </a:xfrm>
        </p:spPr>
        <p:txBody>
          <a:bodyPr>
            <a:noAutofit/>
          </a:bodyPr>
          <a:lstStyle>
            <a:lvl1pPr algn="ctr">
              <a:defRPr sz="6600" b="1">
                <a:ln w="19050">
                  <a:solidFill>
                    <a:schemeClr val="bg1"/>
                  </a:solidFill>
                </a:ln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E43C2-0C94-45C6-9471-B08BC6770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75" y="3093708"/>
            <a:ext cx="10515600" cy="4351338"/>
          </a:xfrm>
        </p:spPr>
        <p:txBody>
          <a:bodyPr>
            <a:normAutofit/>
          </a:bodyPr>
          <a:lstStyle>
            <a:lvl1pPr>
              <a:defRPr sz="3200" b="1">
                <a:ln w="12700">
                  <a:solidFill>
                    <a:schemeClr val="bg1"/>
                  </a:solidFill>
                </a:ln>
              </a:defRPr>
            </a:lvl1pPr>
            <a:lvl2pPr>
              <a:defRPr sz="2800" b="1">
                <a:ln w="12700">
                  <a:solidFill>
                    <a:schemeClr val="bg1"/>
                  </a:solidFill>
                </a:ln>
              </a:defRPr>
            </a:lvl2pPr>
            <a:lvl3pPr>
              <a:defRPr sz="2400" b="1">
                <a:ln w="12700">
                  <a:solidFill>
                    <a:schemeClr val="bg1"/>
                  </a:solidFill>
                </a:ln>
              </a:defRPr>
            </a:lvl3pPr>
            <a:lvl4pPr>
              <a:defRPr sz="2000" b="1">
                <a:ln w="12700">
                  <a:solidFill>
                    <a:schemeClr val="bg1"/>
                  </a:solidFill>
                </a:ln>
              </a:defRPr>
            </a:lvl4pPr>
            <a:lvl5pPr>
              <a:defRPr sz="2000" b="1">
                <a:ln w="12700"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995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443916C-7E25-4A2D-BCB5-5275AA8B9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E43C2-0C94-45C6-9471-B08BC6770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94" y="2168675"/>
            <a:ext cx="11563576" cy="4476674"/>
          </a:xfrm>
        </p:spPr>
        <p:txBody>
          <a:bodyPr>
            <a:normAutofit/>
          </a:bodyPr>
          <a:lstStyle>
            <a:lvl1pPr>
              <a:defRPr sz="3200" b="1">
                <a:ln w="12700">
                  <a:solidFill>
                    <a:schemeClr val="bg1"/>
                  </a:solidFill>
                </a:ln>
              </a:defRPr>
            </a:lvl1pPr>
            <a:lvl2pPr marL="574675" indent="-228600">
              <a:buFont typeface="Calibri" panose="020F0502020204030204" pitchFamily="34" charset="0"/>
              <a:buChar char="−"/>
              <a:defRPr sz="2800" b="1">
                <a:ln w="12700">
                  <a:solidFill>
                    <a:schemeClr val="bg1"/>
                  </a:solidFill>
                </a:ln>
              </a:defRPr>
            </a:lvl2pPr>
            <a:lvl3pPr>
              <a:defRPr sz="2400" b="1">
                <a:ln w="12700">
                  <a:solidFill>
                    <a:schemeClr val="bg1"/>
                  </a:solidFill>
                </a:ln>
              </a:defRPr>
            </a:lvl3pPr>
            <a:lvl4pPr>
              <a:defRPr sz="2000" b="1">
                <a:ln w="12700">
                  <a:solidFill>
                    <a:schemeClr val="bg1"/>
                  </a:solidFill>
                </a:ln>
              </a:defRPr>
            </a:lvl4pPr>
            <a:lvl5pPr>
              <a:defRPr sz="2000" b="1">
                <a:ln w="12700"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067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5A8E-DF63-40F3-BD44-7731CDD2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D9E07-8469-4E33-8A73-0C8C84FEB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A6972-5641-4E76-8E78-E82BC80A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B5250-614A-49CC-9ED4-2F3B57CF6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81561-425F-4E55-8317-73DCD94C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8F630-B356-49AB-961F-C7275B1F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B119F-F161-4CC3-833C-D7A30FAB2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E42F9-0A67-48F0-8F5C-8944F610A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F3C0D-4888-459E-A04F-F280764C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6FFF2-A8F1-4A4C-9240-F7F9AA115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7AAD9-FC9C-42AF-9576-C008426D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1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4E79-2BF2-493F-943A-2C4DB959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1087E-D0AC-42E2-838D-BEC80BFF5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BDB3D-A178-4201-B7FA-F1FBF9832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6A4CE-76BD-497E-BFCB-DBB4B2966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9AE5B-538C-4D75-AB6A-2FD05891E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B3171-7E7E-4B44-B195-5AB3BC4A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862069-D244-4A44-BFA1-8D242574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1E617C-88A9-4DC0-A2D4-21DBEB78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7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A0B7-E6DF-4782-9874-ADAEB8D6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FC3FD-760E-403C-A572-460C0DE6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A32BA-EA2C-4BDA-AD2D-E80D9C6D6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5E67E-321C-4D67-8343-ECD3F783C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28330B-4B49-4604-A14C-C477F5A41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2ADA7-EA4A-416C-908F-30651E10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3717F-6702-4A30-BA29-027F5D9A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30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34A5-F273-4169-9BD4-84D5C213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D959-C219-435D-A43B-D634135B3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C6573-E10B-4CC7-98C3-260E5FB92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15263-7881-4CA1-BD85-4F1F1F477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A16CB-28FA-47B4-82A4-CFAD3F8B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59689-F219-481B-A9C2-1676022A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2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3CEDD-D79A-48CA-AFE7-B864ECC9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C0CE1-9A14-4940-A727-1E0D2E9AF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40278-D201-4070-8067-6921B6A5A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43A28-C100-4337-9C0C-E45C4ABC87BA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5DA9-6A45-4C79-B231-BBB1619DF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B3B32-9E6D-44BC-92F0-612D8A5B6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466DF-0944-4736-92F3-A16B71C2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485ED409-10ED-4BA7-8B50-07F83CD2E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95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1.37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1863-D79B-477E-BB08-24AD8AD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766918"/>
            <a:ext cx="10515600" cy="477847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7200" dirty="0"/>
              <a:t>Relocation:</a:t>
            </a:r>
            <a:br>
              <a:rPr lang="en-US" sz="7200" dirty="0"/>
            </a:br>
            <a:r>
              <a:rPr lang="en-US" sz="7200" dirty="0"/>
              <a:t>To Overcome One’s Past and Secure God’s Gift, One Must Change Where He Is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71A6CA-5898-4CC9-9361-B8B33D27AA77}"/>
              </a:ext>
            </a:extLst>
          </p:cNvPr>
          <p:cNvGrpSpPr/>
          <p:nvPr/>
        </p:nvGrpSpPr>
        <p:grpSpPr>
          <a:xfrm>
            <a:off x="8876198" y="4791420"/>
            <a:ext cx="2096600" cy="1556080"/>
            <a:chOff x="3546209" y="6705600"/>
            <a:chExt cx="1940191" cy="1556080"/>
          </a:xfrm>
          <a:effectLst>
            <a:glow rad="63500">
              <a:schemeClr val="bg1"/>
            </a:glow>
          </a:effectLst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3B70946-368E-410A-87F2-4056860DDF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1" y="6705600"/>
              <a:ext cx="914399" cy="1524000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6ADC7AD-39AA-4C14-AA79-27BA4A5F6A2C}"/>
                </a:ext>
              </a:extLst>
            </p:cNvPr>
            <p:cNvCxnSpPr>
              <a:cxnSpLocks/>
            </p:cNvCxnSpPr>
            <p:nvPr/>
          </p:nvCxnSpPr>
          <p:spPr>
            <a:xfrm>
              <a:off x="3546209" y="6705600"/>
              <a:ext cx="1025791" cy="1524000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42A89D-34C6-43A8-B093-E5D9149A501F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85" y="8109280"/>
              <a:ext cx="1" cy="152400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706769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3E0D61A-A896-4862-B394-2A3C24AA9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0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4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A8E2F18-2973-4DB4-9473-DAF519BB7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" y="-3192602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1.25E-6 -0.9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1863-D79B-477E-BB08-24AD8AD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766918"/>
            <a:ext cx="10515600" cy="477847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7200" dirty="0"/>
              <a:t>Celebration:</a:t>
            </a:r>
            <a:br>
              <a:rPr lang="en-US" sz="7200" dirty="0"/>
            </a:br>
            <a:r>
              <a:rPr lang="en-US" sz="7200" dirty="0"/>
              <a:t>When By God’s Grace One Enters into Christ, He Finds All Spiritual Blessings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5EECEE-6235-4BFD-ACCE-3C18CD33E1DB}"/>
              </a:ext>
            </a:extLst>
          </p:cNvPr>
          <p:cNvSpPr/>
          <p:nvPr/>
        </p:nvSpPr>
        <p:spPr>
          <a:xfrm>
            <a:off x="1648326" y="4018547"/>
            <a:ext cx="8602579" cy="1034716"/>
          </a:xfrm>
          <a:prstGeom prst="roundRect">
            <a:avLst>
              <a:gd name="adj" fmla="val 50000"/>
            </a:avLst>
          </a:prstGeom>
          <a:noFill/>
          <a:ln w="101600">
            <a:solidFill>
              <a:schemeClr val="tx1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1147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B27945D9-8369-4F25-9C50-8F28A80C2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93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99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4F255ABE-620A-4EA9-AD2B-3D511EB07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233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92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9206 L 0 -1.379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06A2E4F2-4180-44D9-9A37-CA83FCB6F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3" y="-9491848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0881E40-15C9-40A6-8F78-03C7C331B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7" y="-9446127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4.58333E-6 0.89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89815 L 4.58333E-6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1863-D79B-477E-BB08-24AD8AD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766918"/>
            <a:ext cx="10515600" cy="5718103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7200" dirty="0"/>
              <a:t>Operation:</a:t>
            </a:r>
            <a:br>
              <a:rPr lang="en-US" sz="7200" dirty="0"/>
            </a:br>
            <a:r>
              <a:rPr lang="en-US" sz="7200" dirty="0"/>
              <a:t>The Means By/Through Which One Leaves His Past Sins Behind and Enters into Christ Is Clear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BCD9BD-AF72-4620-BBB9-CAEBEF75B6E3}"/>
              </a:ext>
            </a:extLst>
          </p:cNvPr>
          <p:cNvSpPr/>
          <p:nvPr/>
        </p:nvSpPr>
        <p:spPr>
          <a:xfrm>
            <a:off x="5787189" y="2117558"/>
            <a:ext cx="4716379" cy="1058779"/>
          </a:xfrm>
          <a:prstGeom prst="rect">
            <a:avLst/>
          </a:prstGeom>
          <a:noFill/>
          <a:ln w="101600">
            <a:solidFill>
              <a:schemeClr val="tx1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6911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EABC-BBF9-462F-BACE-CF84162E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49" y="1144183"/>
            <a:ext cx="11887756" cy="1325563"/>
          </a:xfrm>
        </p:spPr>
        <p:txBody>
          <a:bodyPr/>
          <a:lstStyle/>
          <a:p>
            <a:r>
              <a:rPr lang="en-US" sz="4800" dirty="0"/>
              <a:t>The Human Composition of the Lord’s Church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5BB5B-E1A0-489C-ADB2-9E1E287F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80" y="2536853"/>
            <a:ext cx="11523453" cy="4016046"/>
          </a:xfrm>
        </p:spPr>
        <p:txBody>
          <a:bodyPr/>
          <a:lstStyle/>
          <a:p>
            <a:pPr marL="571500" indent="-571500">
              <a:spcAft>
                <a:spcPts val="2900"/>
              </a:spcAft>
              <a:buFont typeface="+mj-lt"/>
              <a:buAutoNum type="romanUcPeriod"/>
            </a:pPr>
            <a:r>
              <a:rPr lang="en-US" dirty="0"/>
              <a:t>Those Once Lost, Now </a:t>
            </a:r>
            <a:r>
              <a:rPr lang="en-US" u="sng" dirty="0"/>
              <a:t>Saved</a:t>
            </a:r>
            <a:r>
              <a:rPr lang="en-US" dirty="0"/>
              <a:t> in </a:t>
            </a:r>
            <a:r>
              <a:rPr lang="en-US" u="sng" dirty="0"/>
              <a:t>Christ</a:t>
            </a:r>
            <a:r>
              <a:rPr lang="en-US" dirty="0"/>
              <a:t> (2:1-10)</a:t>
            </a:r>
          </a:p>
          <a:p>
            <a:pPr marL="571500" indent="-571500">
              <a:spcAft>
                <a:spcPts val="2900"/>
              </a:spcAft>
              <a:buFont typeface="+mj-lt"/>
              <a:buAutoNum type="romanUcPeriod"/>
            </a:pPr>
            <a:r>
              <a:rPr lang="en-US" dirty="0"/>
              <a:t>Those Once Estranged, Now </a:t>
            </a:r>
            <a:r>
              <a:rPr lang="en-US" u="sng" dirty="0"/>
              <a:t>Reconciled</a:t>
            </a:r>
            <a:r>
              <a:rPr lang="en-US" dirty="0"/>
              <a:t> in </a:t>
            </a:r>
            <a:r>
              <a:rPr lang="en-US" u="sng" dirty="0"/>
              <a:t>One Body</a:t>
            </a:r>
            <a:r>
              <a:rPr lang="en-US" dirty="0"/>
              <a:t> (2:11-22)</a:t>
            </a:r>
          </a:p>
        </p:txBody>
      </p:sp>
    </p:spTree>
    <p:extLst>
      <p:ext uri="{BB962C8B-B14F-4D97-AF65-F5344CB8AC3E}">
        <p14:creationId xmlns:p14="http://schemas.microsoft.com/office/powerpoint/2010/main" val="2928627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09675F6-67DE-4129-9CB9-971B155FB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3271" r="3979" b="4026"/>
          <a:stretch/>
        </p:blipFill>
        <p:spPr>
          <a:xfrm>
            <a:off x="0" y="-1"/>
            <a:ext cx="12106275" cy="1593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0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4.375E-6 -1.06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D30B461E-7067-4E10-BEDD-31415F569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27"/>
          <a:stretch/>
        </p:blipFill>
        <p:spPr>
          <a:xfrm>
            <a:off x="16936" y="67731"/>
            <a:ext cx="12192000" cy="7495120"/>
          </a:xfrm>
          <a:prstGeom prst="rect">
            <a:avLst/>
          </a:prstGeom>
        </p:spPr>
      </p:pic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7DE99CEB-838A-4C39-90DF-323A47007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33459" r="57638" b="60543"/>
          <a:stretch/>
        </p:blipFill>
        <p:spPr>
          <a:xfrm>
            <a:off x="3210790" y="5379605"/>
            <a:ext cx="1964267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013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DEF1540B-9474-4B40-A634-B0FBCE5C4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3272" r="3979" b="3270"/>
          <a:stretch/>
        </p:blipFill>
        <p:spPr>
          <a:xfrm>
            <a:off x="0" y="-3284223"/>
            <a:ext cx="12192000" cy="16176174"/>
          </a:xfrm>
          <a:prstGeom prst="rect">
            <a:avLst/>
          </a:prstGeom>
        </p:spPr>
      </p:pic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1AA5839E-66A4-47AE-84B8-64699438C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3403093"/>
            <a:ext cx="12325350" cy="16269461"/>
          </a:xfrm>
          <a:prstGeom prst="rect">
            <a:avLst/>
          </a:prstGeom>
        </p:spPr>
      </p:pic>
      <p:pic>
        <p:nvPicPr>
          <p:cNvPr id="6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EEC4A3FD-2917-4BA8-ABB4-69D985D9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25805" r="67567" b="65578"/>
          <a:stretch/>
        </p:blipFill>
        <p:spPr>
          <a:xfrm>
            <a:off x="448234" y="787025"/>
            <a:ext cx="3426033" cy="14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5919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1863-D79B-477E-BB08-24AD8AD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766918"/>
            <a:ext cx="10515600" cy="477847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7200" dirty="0"/>
              <a:t>Intention:</a:t>
            </a:r>
            <a:br>
              <a:rPr lang="en-US" sz="7200" dirty="0"/>
            </a:br>
            <a:r>
              <a:rPr lang="en-US" sz="7200" dirty="0"/>
              <a:t>The Reason for Which</a:t>
            </a:r>
            <a:br>
              <a:rPr lang="en-US" sz="7200" dirty="0"/>
            </a:br>
            <a:r>
              <a:rPr lang="en-US" sz="7200" dirty="0"/>
              <a:t>God Saved Us in Christ Jesus Is Clear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8FB18B1-146B-4DF9-89A7-E2784094E9CB}"/>
              </a:ext>
            </a:extLst>
          </p:cNvPr>
          <p:cNvCxnSpPr>
            <a:cxnSpLocks/>
          </p:cNvCxnSpPr>
          <p:nvPr/>
        </p:nvCxnSpPr>
        <p:spPr>
          <a:xfrm>
            <a:off x="3352614" y="3080698"/>
            <a:ext cx="4520377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 w="lg" len="lg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19329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1289C91-6EC0-4607-A08E-436629554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651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3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E3762616-5087-4835-A7A8-01A3E3F1F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2145" r="3072" b="3948"/>
          <a:stretch/>
        </p:blipFill>
        <p:spPr>
          <a:xfrm>
            <a:off x="3536029" y="0"/>
            <a:ext cx="511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491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53632E-6D74-4610-BE28-6BAA571B0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46" y="2094243"/>
            <a:ext cx="11111023" cy="4689325"/>
          </a:xfrm>
        </p:spPr>
        <p:txBody>
          <a:bodyPr>
            <a:normAutofit/>
          </a:bodyPr>
          <a:lstStyle/>
          <a:p>
            <a:pPr marL="339725" indent="-339725"/>
            <a:r>
              <a:rPr lang="en-US" sz="3600" dirty="0">
                <a:effectLst>
                  <a:glow rad="38100">
                    <a:schemeClr val="bg1"/>
                  </a:glow>
                </a:effectLst>
              </a:rPr>
              <a:t>Believe Jesus is God’s Son – John 8:24</a:t>
            </a:r>
          </a:p>
          <a:p>
            <a:pPr marL="339725" indent="-339725"/>
            <a:r>
              <a:rPr lang="en-US" sz="3600" dirty="0">
                <a:effectLst>
                  <a:glow rad="38100">
                    <a:schemeClr val="bg1"/>
                  </a:glow>
                </a:effectLst>
              </a:rPr>
              <a:t>Repent of your sins and turn to God – Luke 13:3</a:t>
            </a:r>
          </a:p>
          <a:p>
            <a:pPr marL="339725" indent="-339725"/>
            <a:r>
              <a:rPr lang="en-US" sz="3600" dirty="0">
                <a:effectLst>
                  <a:glow rad="38100">
                    <a:schemeClr val="bg1"/>
                  </a:glow>
                </a:effectLst>
              </a:rPr>
              <a:t>Confess your faith in Jesus Christ – Romans 10:9</a:t>
            </a:r>
          </a:p>
          <a:p>
            <a:pPr marL="339725" indent="-339725"/>
            <a:r>
              <a:rPr lang="en-US" sz="3600" dirty="0">
                <a:effectLst>
                  <a:glow rad="38100">
                    <a:schemeClr val="bg1"/>
                  </a:glow>
                </a:effectLst>
              </a:rPr>
              <a:t>Be immersed into Christ – Romans 6:3</a:t>
            </a:r>
          </a:p>
          <a:p>
            <a:pPr marL="796925" lvl="1" indent="-344488"/>
            <a:r>
              <a:rPr lang="en-US" sz="3200" dirty="0">
                <a:effectLst>
                  <a:glow rad="38100">
                    <a:schemeClr val="bg1"/>
                  </a:glow>
                </a:effectLst>
              </a:rPr>
              <a:t>God will forgive all of your sins – Acts 2:38</a:t>
            </a:r>
          </a:p>
          <a:p>
            <a:pPr marL="796925" lvl="1" indent="-344488"/>
            <a:r>
              <a:rPr lang="en-US" sz="3200" dirty="0">
                <a:effectLst>
                  <a:glow rad="38100">
                    <a:schemeClr val="bg1"/>
                  </a:glow>
                </a:effectLst>
              </a:rPr>
              <a:t>God will add you to His church – Acts 2:47</a:t>
            </a:r>
          </a:p>
          <a:p>
            <a:pPr marL="796925" lvl="1" indent="-344488"/>
            <a:r>
              <a:rPr lang="en-US" sz="3200" dirty="0">
                <a:effectLst>
                  <a:glow rad="38100">
                    <a:schemeClr val="bg1"/>
                  </a:glow>
                </a:effectLst>
              </a:rPr>
              <a:t>God will register you in heaven – Hebrews 12:23</a:t>
            </a:r>
          </a:p>
          <a:p>
            <a:pPr marL="339725" indent="-339725"/>
            <a:r>
              <a:rPr lang="en-US" sz="3600" dirty="0">
                <a:effectLst>
                  <a:glow rad="38100">
                    <a:schemeClr val="bg1"/>
                  </a:glow>
                </a:effectLst>
              </a:rPr>
              <a:t>Walk and work faithfully for the Lord – Ephesians 2:10</a:t>
            </a:r>
          </a:p>
        </p:txBody>
      </p:sp>
    </p:spTree>
    <p:extLst>
      <p:ext uri="{BB962C8B-B14F-4D97-AF65-F5344CB8AC3E}">
        <p14:creationId xmlns:p14="http://schemas.microsoft.com/office/powerpoint/2010/main" val="373928382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1863-D79B-477E-BB08-24AD8AD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766918"/>
            <a:ext cx="10515600" cy="477847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7200" dirty="0"/>
              <a:t>Reflection:</a:t>
            </a:r>
            <a:br>
              <a:rPr lang="en-US" sz="7200" dirty="0"/>
            </a:br>
            <a:r>
              <a:rPr lang="en-US" sz="7200" dirty="0">
                <a:effectLst/>
              </a:rPr>
              <a:t>Every Christian Has a Past Before Christ &amp; </a:t>
            </a:r>
            <a:br>
              <a:rPr lang="en-US" sz="7200" dirty="0">
                <a:effectLst/>
              </a:rPr>
            </a:br>
            <a:r>
              <a:rPr lang="en-US" sz="7200" dirty="0">
                <a:effectLst/>
              </a:rPr>
              <a:t>Before His Church</a:t>
            </a:r>
            <a:endParaRPr lang="en-US" sz="72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D7CF9A-44CC-4B99-AF07-B595964FB80C}"/>
              </a:ext>
            </a:extLst>
          </p:cNvPr>
          <p:cNvCxnSpPr>
            <a:cxnSpLocks/>
          </p:cNvCxnSpPr>
          <p:nvPr/>
        </p:nvCxnSpPr>
        <p:spPr>
          <a:xfrm flipH="1">
            <a:off x="6483803" y="3091331"/>
            <a:ext cx="4340141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 w="lg" len="lg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01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3C5EA1D-DE17-48EF-9211-57B6F36BB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2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1.08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1863-D79B-477E-BB08-24AD8AD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766918"/>
            <a:ext cx="10515600" cy="477847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7200" dirty="0"/>
              <a:t>Separation:</a:t>
            </a:r>
            <a:br>
              <a:rPr lang="en-US" sz="7200" dirty="0"/>
            </a:br>
            <a:r>
              <a:rPr lang="en-US" sz="7200" dirty="0"/>
              <a:t>Life Before Christ &amp;</a:t>
            </a:r>
            <a:br>
              <a:rPr lang="en-US" sz="7200" dirty="0"/>
            </a:br>
            <a:r>
              <a:rPr lang="en-US" sz="7200" dirty="0"/>
              <a:t>Before His Church Was Dark &amp; Doomed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B0B5BDA-1793-4E31-ACE0-40E6C48AD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43" y="4937865"/>
            <a:ext cx="5993405" cy="34631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58494137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975C71DA-DD44-484F-AF99-0385C87FD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8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1.06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1863-D79B-477E-BB08-24AD8AD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766918"/>
            <a:ext cx="10515600" cy="477847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7200" dirty="0"/>
              <a:t>Transition:</a:t>
            </a:r>
            <a:br>
              <a:rPr lang="en-US" sz="7200" dirty="0"/>
            </a:br>
            <a:r>
              <a:rPr lang="en-US" sz="7200" dirty="0"/>
              <a:t>One’s Past Does Not Have to Remain His Present or His Future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1113150B-51FE-49E5-B6FA-F092B0892BC0}"/>
              </a:ext>
            </a:extLst>
          </p:cNvPr>
          <p:cNvSpPr/>
          <p:nvPr/>
        </p:nvSpPr>
        <p:spPr>
          <a:xfrm>
            <a:off x="794084" y="4211053"/>
            <a:ext cx="2430379" cy="2430379"/>
          </a:xfrm>
          <a:prstGeom prst="diamond">
            <a:avLst/>
          </a:prstGeom>
          <a:noFill/>
          <a:ln w="101600">
            <a:solidFill>
              <a:schemeClr val="tx1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942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E4AD4ED-54E6-4850-A72D-C8CA4A234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92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1.07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1863-D79B-477E-BB08-24AD8AD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766918"/>
            <a:ext cx="10515600" cy="477847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7200" dirty="0"/>
              <a:t>Intervention:</a:t>
            </a:r>
            <a:br>
              <a:rPr lang="en-US" sz="7200" dirty="0"/>
            </a:br>
            <a:r>
              <a:rPr lang="en-US" sz="7200" dirty="0"/>
              <a:t>Only Because of </a:t>
            </a:r>
            <a:br>
              <a:rPr lang="en-US" sz="7200" dirty="0"/>
            </a:br>
            <a:r>
              <a:rPr lang="en-US" sz="7200" dirty="0"/>
              <a:t>God &amp; Christ </a:t>
            </a:r>
            <a:br>
              <a:rPr lang="en-US" sz="7200" dirty="0"/>
            </a:br>
            <a:r>
              <a:rPr lang="en-US" sz="7200" dirty="0"/>
              <a:t>Can Our Past Be Overcome</a:t>
            </a:r>
          </a:p>
        </p:txBody>
      </p:sp>
      <p:pic>
        <p:nvPicPr>
          <p:cNvPr id="5" name="Picture 4" descr="A close up of a necklace&#10;&#10;Description automatically generated">
            <a:extLst>
              <a:ext uri="{FF2B5EF4-FFF2-40B4-BE49-F238E27FC236}">
                <a16:creationId xmlns:a16="http://schemas.microsoft.com/office/drawing/2014/main" id="{E284337A-6D51-4213-A16B-47F3991DF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471">
            <a:off x="2739144" y="2963711"/>
            <a:ext cx="6202899" cy="125478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42629407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120</Words>
  <Application>Microsoft Office PowerPoint</Application>
  <PresentationFormat>Widescreen</PresentationFormat>
  <Paragraphs>19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The Human Composition of the Lord’s Church</vt:lpstr>
      <vt:lpstr>Reflection: Every Christian Has a Past Before Christ &amp;  Before His Church</vt:lpstr>
      <vt:lpstr>PowerPoint Presentation</vt:lpstr>
      <vt:lpstr>Separation: Life Before Christ &amp; Before His Church Was Dark &amp; Doomed</vt:lpstr>
      <vt:lpstr>PowerPoint Presentation</vt:lpstr>
      <vt:lpstr>Transition: One’s Past Does Not Have to Remain His Present or His Future</vt:lpstr>
      <vt:lpstr>PowerPoint Presentation</vt:lpstr>
      <vt:lpstr>Intervention: Only Because of  God &amp; Christ  Can Our Past Be Overcome</vt:lpstr>
      <vt:lpstr>PowerPoint Presentation</vt:lpstr>
      <vt:lpstr>Relocation: To Overcome One’s Past and Secure God’s Gift, One Must Change Where He Is</vt:lpstr>
      <vt:lpstr>PowerPoint Presentation</vt:lpstr>
      <vt:lpstr>PowerPoint Presentation</vt:lpstr>
      <vt:lpstr>Celebration: When By God’s Grace One Enters into Christ, He Finds All Spiritual Blessings</vt:lpstr>
      <vt:lpstr>PowerPoint Presentation</vt:lpstr>
      <vt:lpstr>PowerPoint Presentation</vt:lpstr>
      <vt:lpstr>PowerPoint Presentation</vt:lpstr>
      <vt:lpstr>PowerPoint Presentation</vt:lpstr>
      <vt:lpstr>Operation: The Means By/Through Which One Leaves His Past Sins Behind and Enters into Christ Is Clear</vt:lpstr>
      <vt:lpstr>PowerPoint Presentation</vt:lpstr>
      <vt:lpstr>PowerPoint Presentation</vt:lpstr>
      <vt:lpstr>PowerPoint Presentation</vt:lpstr>
      <vt:lpstr>Intention: The Reason for Which God Saved Us in Christ Jesus Is Clear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30</cp:revision>
  <dcterms:created xsi:type="dcterms:W3CDTF">2019-06-22T19:05:40Z</dcterms:created>
  <dcterms:modified xsi:type="dcterms:W3CDTF">2019-06-23T21:54:54Z</dcterms:modified>
</cp:coreProperties>
</file>