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87" r:id="rId5"/>
    <p:sldId id="285" r:id="rId6"/>
    <p:sldId id="260" r:id="rId7"/>
    <p:sldId id="288" r:id="rId8"/>
    <p:sldId id="263" r:id="rId9"/>
    <p:sldId id="289" r:id="rId10"/>
    <p:sldId id="262" r:id="rId11"/>
    <p:sldId id="290" r:id="rId12"/>
    <p:sldId id="264" r:id="rId13"/>
    <p:sldId id="291" r:id="rId14"/>
    <p:sldId id="266" r:id="rId15"/>
    <p:sldId id="261" r:id="rId16"/>
    <p:sldId id="292" r:id="rId17"/>
    <p:sldId id="265" r:id="rId18"/>
    <p:sldId id="267" r:id="rId19"/>
    <p:sldId id="268" r:id="rId20"/>
    <p:sldId id="269" r:id="rId21"/>
    <p:sldId id="273" r:id="rId22"/>
    <p:sldId id="275" r:id="rId23"/>
    <p:sldId id="274" r:id="rId24"/>
    <p:sldId id="276" r:id="rId25"/>
    <p:sldId id="283" r:id="rId26"/>
    <p:sldId id="284"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1835"/>
    <a:srgbClr val="E51738"/>
    <a:srgbClr val="E318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BDC4-70AB-4A37-B530-F6C7DDAC4C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7ADE58-93E2-4822-B81A-89CB15DE12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D187BB-74EE-4608-B696-4967BD70D020}"/>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5" name="Footer Placeholder 4">
            <a:extLst>
              <a:ext uri="{FF2B5EF4-FFF2-40B4-BE49-F238E27FC236}">
                <a16:creationId xmlns:a16="http://schemas.microsoft.com/office/drawing/2014/main" id="{23A901F5-76C0-4986-B532-6FACB40F5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D5EB9-E596-47E5-A468-1F6AC30E0F93}"/>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2149335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CD64A-BF1A-4C22-9BF6-04AED1C863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4CFCB3-5775-44A2-BE91-C1B4A95466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B2D81-30E8-4B0B-9F0D-E188E7270658}"/>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5" name="Footer Placeholder 4">
            <a:extLst>
              <a:ext uri="{FF2B5EF4-FFF2-40B4-BE49-F238E27FC236}">
                <a16:creationId xmlns:a16="http://schemas.microsoft.com/office/drawing/2014/main" id="{8EEA7596-6496-4ACE-949C-E29114835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4E031-769C-4478-9FC4-D235EB9B369C}"/>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49405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5542EE-BBE7-4F97-B0D5-FA31FD0DBB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A41F35-7AFE-43A0-8C6A-FD90B3CC07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90D92-96D2-41FD-8060-07A07E95DC52}"/>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5" name="Footer Placeholder 4">
            <a:extLst>
              <a:ext uri="{FF2B5EF4-FFF2-40B4-BE49-F238E27FC236}">
                <a16:creationId xmlns:a16="http://schemas.microsoft.com/office/drawing/2014/main" id="{5CDFE114-BB67-4083-88EC-1C4BCB9D6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558F65-487C-4516-8FF7-F69348FDC36D}"/>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26956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0B38-F151-46B3-8ABE-3A80269B34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AA2F6B-459A-439D-B345-F2249D038B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B4A69-C221-4921-9294-ED11B80C6791}"/>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5" name="Footer Placeholder 4">
            <a:extLst>
              <a:ext uri="{FF2B5EF4-FFF2-40B4-BE49-F238E27FC236}">
                <a16:creationId xmlns:a16="http://schemas.microsoft.com/office/drawing/2014/main" id="{9BAC8BAD-CC1F-4AD1-AB14-3F181A43C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B425-511F-42D5-87E7-BBC471B9DD50}"/>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137520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3B553-CA39-4B66-94EE-43EA397766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60C6CA-C537-45F5-B67E-BD23C1EFF0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2DD487-04A1-45BB-B859-2A8B7C2D9149}"/>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5" name="Footer Placeholder 4">
            <a:extLst>
              <a:ext uri="{FF2B5EF4-FFF2-40B4-BE49-F238E27FC236}">
                <a16:creationId xmlns:a16="http://schemas.microsoft.com/office/drawing/2014/main" id="{D76BC987-430A-4FF5-AD97-DB078D39E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11B57-7487-4408-9A83-19F8333F212C}"/>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3026851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1A1AE-EDCC-4ECD-8AC0-44DA2F6B53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ABB097-63C4-4678-A591-4DDF9F4C79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21702B-C91E-4045-AC53-21E32598E9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5A16FE-52EB-4D62-90F4-97B474B0799C}"/>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6" name="Footer Placeholder 5">
            <a:extLst>
              <a:ext uri="{FF2B5EF4-FFF2-40B4-BE49-F238E27FC236}">
                <a16:creationId xmlns:a16="http://schemas.microsoft.com/office/drawing/2014/main" id="{72002785-D232-48FC-BBB9-A8DCF904F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38D466-C347-4EED-8AC5-147744E7AD14}"/>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127604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9B38-CA7C-43BF-8B65-6778415517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5C5E74-1D63-4288-82A2-8563351810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0419D-70C6-4261-87A7-139732C38A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7D757-AB1C-4916-91D8-BCD703B91F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1D783-05DD-4551-B7E3-885384EB74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D4800F-A200-4C01-9EC0-178C3941FE2C}"/>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8" name="Footer Placeholder 7">
            <a:extLst>
              <a:ext uri="{FF2B5EF4-FFF2-40B4-BE49-F238E27FC236}">
                <a16:creationId xmlns:a16="http://schemas.microsoft.com/office/drawing/2014/main" id="{48EC6603-8FA0-4D26-9D78-F6FD6B4E34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4EC0D0-977E-4C3F-8EF6-0B7A3F1FF0B9}"/>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401960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73EA-46AF-4797-9B1E-5B2804B885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B7FC07-1B5A-4D76-8DB2-813CB2B14E1A}"/>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4" name="Footer Placeholder 3">
            <a:extLst>
              <a:ext uri="{FF2B5EF4-FFF2-40B4-BE49-F238E27FC236}">
                <a16:creationId xmlns:a16="http://schemas.microsoft.com/office/drawing/2014/main" id="{C1FCB51B-2C12-4C06-8023-3CCB81752D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64A02C-38E6-47BA-8B1E-0DF11D32B97B}"/>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2112744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8364D4-B88A-46CD-A58D-3BAC4A8A91C7}"/>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3" name="Footer Placeholder 2">
            <a:extLst>
              <a:ext uri="{FF2B5EF4-FFF2-40B4-BE49-F238E27FC236}">
                <a16:creationId xmlns:a16="http://schemas.microsoft.com/office/drawing/2014/main" id="{D4026CD8-B9FA-442E-A6C4-6E9320D250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D1FCCF-5331-418A-A71C-87904ABD3BA8}"/>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165652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0A368-9EA6-41A0-813C-D018F7C24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B9B4B-7788-4FAE-992A-FD682D97E1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BE5382-6B34-47AA-BCFE-91B47ADF58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93F9DB-9D47-403F-9EF6-F068456EEC6B}"/>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6" name="Footer Placeholder 5">
            <a:extLst>
              <a:ext uri="{FF2B5EF4-FFF2-40B4-BE49-F238E27FC236}">
                <a16:creationId xmlns:a16="http://schemas.microsoft.com/office/drawing/2014/main" id="{7F7A1DBB-A92E-41F5-87F7-CB20A3EEAC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B5310-0B29-463B-9CAF-FB8FBBF51CEA}"/>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151718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F0B7F-1695-4228-AFC9-DD4172C1A3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0C78A3-9CB2-4106-AC46-36CDD2BE10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3F46F3-3EE1-4EFB-8560-B7FE112AE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9F76F-340F-4B58-AA05-84A488901DD9}"/>
              </a:ext>
            </a:extLst>
          </p:cNvPr>
          <p:cNvSpPr>
            <a:spLocks noGrp="1"/>
          </p:cNvSpPr>
          <p:nvPr>
            <p:ph type="dt" sz="half" idx="10"/>
          </p:nvPr>
        </p:nvSpPr>
        <p:spPr/>
        <p:txBody>
          <a:bodyPr/>
          <a:lstStyle/>
          <a:p>
            <a:fld id="{A56B27CC-ED14-454C-AE7E-7D9969AF6C16}" type="datetimeFigureOut">
              <a:rPr lang="en-US" smtClean="0"/>
              <a:t>6/10/2019</a:t>
            </a:fld>
            <a:endParaRPr lang="en-US"/>
          </a:p>
        </p:txBody>
      </p:sp>
      <p:sp>
        <p:nvSpPr>
          <p:cNvPr id="6" name="Footer Placeholder 5">
            <a:extLst>
              <a:ext uri="{FF2B5EF4-FFF2-40B4-BE49-F238E27FC236}">
                <a16:creationId xmlns:a16="http://schemas.microsoft.com/office/drawing/2014/main" id="{55706399-7AE3-4304-B369-FA57571B8C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D4E30F-FEF3-4A04-9736-32C507174339}"/>
              </a:ext>
            </a:extLst>
          </p:cNvPr>
          <p:cNvSpPr>
            <a:spLocks noGrp="1"/>
          </p:cNvSpPr>
          <p:nvPr>
            <p:ph type="sldNum" sz="quarter" idx="12"/>
          </p:nvPr>
        </p:nvSpPr>
        <p:spPr/>
        <p:txBody>
          <a:bodyPr/>
          <a:lstStyle/>
          <a:p>
            <a:fld id="{5AE2D2C5-FE2B-47FB-8EFA-0C377EDCFC64}" type="slidenum">
              <a:rPr lang="en-US" smtClean="0"/>
              <a:t>‹#›</a:t>
            </a:fld>
            <a:endParaRPr lang="en-US"/>
          </a:p>
        </p:txBody>
      </p:sp>
    </p:spTree>
    <p:extLst>
      <p:ext uri="{BB962C8B-B14F-4D97-AF65-F5344CB8AC3E}">
        <p14:creationId xmlns:p14="http://schemas.microsoft.com/office/powerpoint/2010/main" val="305298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B1ECE8-56F3-4BE3-9EEE-318433A549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D77546-E979-4E0E-975E-3FA79087F3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6804D-F902-471E-B22F-EC9E821A30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B27CC-ED14-454C-AE7E-7D9969AF6C16}" type="datetimeFigureOut">
              <a:rPr lang="en-US" smtClean="0"/>
              <a:t>6/10/2019</a:t>
            </a:fld>
            <a:endParaRPr lang="en-US"/>
          </a:p>
        </p:txBody>
      </p:sp>
      <p:sp>
        <p:nvSpPr>
          <p:cNvPr id="5" name="Footer Placeholder 4">
            <a:extLst>
              <a:ext uri="{FF2B5EF4-FFF2-40B4-BE49-F238E27FC236}">
                <a16:creationId xmlns:a16="http://schemas.microsoft.com/office/drawing/2014/main" id="{D518E225-1495-4C21-A931-000D50D1DB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0483EA-4454-4D92-8044-17E9AA0AB8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2D2C5-FE2B-47FB-8EFA-0C377EDCFC64}" type="slidenum">
              <a:rPr lang="en-US" smtClean="0"/>
              <a:t>‹#›</a:t>
            </a:fld>
            <a:endParaRPr lang="en-US"/>
          </a:p>
        </p:txBody>
      </p:sp>
    </p:spTree>
    <p:extLst>
      <p:ext uri="{BB962C8B-B14F-4D97-AF65-F5344CB8AC3E}">
        <p14:creationId xmlns:p14="http://schemas.microsoft.com/office/powerpoint/2010/main" val="198868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4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180D96-9A74-4DBD-9A10-3FDF336E07D4}"/>
              </a:ext>
            </a:extLst>
          </p:cNvPr>
          <p:cNvSpPr txBox="1"/>
          <p:nvPr/>
        </p:nvSpPr>
        <p:spPr>
          <a:xfrm>
            <a:off x="2328495" y="-171689"/>
            <a:ext cx="7535006" cy="1862048"/>
          </a:xfrm>
          <a:prstGeom prst="rect">
            <a:avLst/>
          </a:prstGeom>
          <a:noFill/>
        </p:spPr>
        <p:txBody>
          <a:bodyPr wrap="square" rtlCol="0">
            <a:spAutoFit/>
          </a:bodyPr>
          <a:lstStyle/>
          <a:p>
            <a:r>
              <a:rPr lang="en-US" sz="11500"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rPr>
              <a:t>GENERATION</a:t>
            </a:r>
            <a:r>
              <a:rPr lang="en-US" sz="11500" dirty="0">
                <a:ln w="28575">
                  <a:solidFill>
                    <a:schemeClr val="tx1"/>
                  </a:solidFill>
                </a:ln>
                <a:solidFill>
                  <a:schemeClr val="bg1"/>
                </a:solidFill>
                <a:latin typeface="Impact" panose="020B0806030902050204" pitchFamily="34" charset="0"/>
              </a:rPr>
              <a:t> </a:t>
            </a:r>
          </a:p>
        </p:txBody>
      </p:sp>
      <p:sp>
        <p:nvSpPr>
          <p:cNvPr id="3" name="TextBox 2">
            <a:extLst>
              <a:ext uri="{FF2B5EF4-FFF2-40B4-BE49-F238E27FC236}">
                <a16:creationId xmlns:a16="http://schemas.microsoft.com/office/drawing/2014/main" id="{32362935-700F-484D-A773-9F863DF4BD37}"/>
              </a:ext>
            </a:extLst>
          </p:cNvPr>
          <p:cNvSpPr txBox="1"/>
          <p:nvPr/>
        </p:nvSpPr>
        <p:spPr>
          <a:xfrm>
            <a:off x="806491" y="5171532"/>
            <a:ext cx="10579014" cy="1862048"/>
          </a:xfrm>
          <a:prstGeom prst="rect">
            <a:avLst/>
          </a:prstGeom>
          <a:noFill/>
        </p:spPr>
        <p:txBody>
          <a:bodyPr wrap="square" rtlCol="0">
            <a:spAutoFit/>
          </a:bodyPr>
          <a:lstStyle/>
          <a:p>
            <a:r>
              <a:rPr lang="en-US" sz="11500"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rPr>
              <a:t>AN INTRODUCTION</a:t>
            </a:r>
            <a:r>
              <a:rPr lang="en-US" sz="11500" dirty="0">
                <a:ln w="28575">
                  <a:solidFill>
                    <a:schemeClr val="tx1"/>
                  </a:solidFill>
                </a:ln>
                <a:solidFill>
                  <a:schemeClr val="bg1"/>
                </a:solidFill>
                <a:latin typeface="Impact" panose="020B0806030902050204" pitchFamily="34" charset="0"/>
              </a:rPr>
              <a:t> </a:t>
            </a:r>
          </a:p>
        </p:txBody>
      </p:sp>
    </p:spTree>
    <p:extLst>
      <p:ext uri="{BB962C8B-B14F-4D97-AF65-F5344CB8AC3E}">
        <p14:creationId xmlns:p14="http://schemas.microsoft.com/office/powerpoint/2010/main" val="1670771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endParaRPr lang="en-US" dirty="0">
              <a:ln>
                <a:solidFill>
                  <a:schemeClr val="tx1"/>
                </a:solidFill>
              </a:ln>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fontScale="47500" lnSpcReduction="20000"/>
          </a:bodyPr>
          <a:lstStyle/>
          <a:p>
            <a:pPr marL="0" indent="0">
              <a:buNone/>
            </a:pPr>
            <a:r>
              <a:rPr lang="en-US" sz="7600" b="1" dirty="0"/>
              <a:t>Generation X (Born 1965-80; age 39-54)</a:t>
            </a:r>
          </a:p>
          <a:p>
            <a:r>
              <a:rPr lang="en-US" sz="7000" dirty="0"/>
              <a:t>The “latch-key kids” grew up street-smart but isolated (Punky Brewster), often with divorced or career-driven parents</a:t>
            </a:r>
          </a:p>
          <a:p>
            <a:r>
              <a:rPr lang="en-US" sz="7000" dirty="0"/>
              <a:t>Cynical of many major institutions, which failed their parents, or them, during their formative years.</a:t>
            </a:r>
          </a:p>
          <a:p>
            <a:r>
              <a:rPr lang="en-US" sz="7000" dirty="0"/>
              <a:t>Raised in the transition phase of written based knowledge to digital knowledge archives.</a:t>
            </a:r>
          </a:p>
          <a:p>
            <a:r>
              <a:rPr lang="en-US" sz="7000" dirty="0"/>
              <a:t>This generation averages 7 career changes in their lifetime. </a:t>
            </a:r>
          </a:p>
          <a:p>
            <a:r>
              <a:rPr lang="en-US" sz="7000" dirty="0"/>
              <a:t>AIDS begins to spread and is first lethal infectious disease which was not subjected to any quarantine.</a:t>
            </a:r>
          </a:p>
        </p:txBody>
      </p:sp>
    </p:spTree>
    <p:extLst>
      <p:ext uri="{BB962C8B-B14F-4D97-AF65-F5344CB8AC3E}">
        <p14:creationId xmlns:p14="http://schemas.microsoft.com/office/powerpoint/2010/main" val="279284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endParaRPr lang="en-US" dirty="0">
              <a:ln>
                <a:solidFill>
                  <a:schemeClr val="tx1"/>
                </a:solidFill>
              </a:ln>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fontScale="40000" lnSpcReduction="20000"/>
          </a:bodyPr>
          <a:lstStyle/>
          <a:p>
            <a:pPr marL="0" indent="0">
              <a:buNone/>
            </a:pPr>
            <a:r>
              <a:rPr lang="en-US" sz="9000" b="1" dirty="0"/>
              <a:t>Generation X (Born 1965-80; age 39-54)	</a:t>
            </a:r>
            <a:r>
              <a:rPr lang="en-US" sz="9000" b="1" i="1" dirty="0"/>
              <a:t>Continued</a:t>
            </a:r>
          </a:p>
          <a:p>
            <a:r>
              <a:rPr lang="en-US" sz="8600" dirty="0"/>
              <a:t>Individual rights prevailing over the common good, especially for any type of minority.</a:t>
            </a:r>
          </a:p>
          <a:p>
            <a:r>
              <a:rPr lang="en-US" sz="8600" dirty="0"/>
              <a:t>School problems were about drugs. (D.A.R.E. Est. 1983)</a:t>
            </a:r>
          </a:p>
          <a:p>
            <a:r>
              <a:rPr lang="en-US" sz="8600" dirty="0"/>
              <a:t>Late to marry (after cohabitation) and quick to divorce leaving  many single parents.</a:t>
            </a:r>
          </a:p>
          <a:p>
            <a:r>
              <a:rPr lang="en-US" sz="8600" dirty="0"/>
              <a:t>Buy now pay later, and most are in credit card debt.</a:t>
            </a:r>
          </a:p>
          <a:p>
            <a:r>
              <a:rPr lang="en-US" sz="8600" dirty="0"/>
              <a:t>Short on loyalty &amp; wary of commitment; all values are relative, must tolerate all peoples.</a:t>
            </a:r>
          </a:p>
          <a:p>
            <a:r>
              <a:rPr lang="en-US" sz="8600" dirty="0"/>
              <a:t>Self-absorbed and suspicious of all organization.</a:t>
            </a:r>
          </a:p>
        </p:txBody>
      </p:sp>
    </p:spTree>
    <p:extLst>
      <p:ext uri="{BB962C8B-B14F-4D97-AF65-F5344CB8AC3E}">
        <p14:creationId xmlns:p14="http://schemas.microsoft.com/office/powerpoint/2010/main" val="2435074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endParaRPr lang="en-US" dirty="0">
              <a:ln>
                <a:solidFill>
                  <a:schemeClr val="tx1"/>
                </a:solidFill>
              </a:ln>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0" indent="0">
              <a:buNone/>
            </a:pPr>
            <a:r>
              <a:rPr lang="en-US" sz="3600" b="1" dirty="0"/>
              <a:t>Millennials – Gen Y (Born 1981-94; age 38-25)</a:t>
            </a:r>
          </a:p>
          <a:p>
            <a:r>
              <a:rPr lang="en-US" dirty="0"/>
              <a:t>Aka “The 9/11 Generation” “Echo Boomers”.</a:t>
            </a:r>
          </a:p>
          <a:p>
            <a:r>
              <a:rPr lang="en-US" dirty="0"/>
              <a:t>They are nurtured by omnipresent parents (helicopter), optimistic, and focused.</a:t>
            </a:r>
          </a:p>
          <a:p>
            <a:r>
              <a:rPr lang="en-US" dirty="0"/>
              <a:t>Falling crime rates. Falling teen pregnancy rates. But with school safety problems; they have to live with the thought that they could be shot at school, they learned early that the world is not a safe place.</a:t>
            </a:r>
          </a:p>
          <a:p>
            <a:r>
              <a:rPr lang="en-US" dirty="0"/>
              <a:t>They schedule everything (but may not show up) and feel enormous academic pressure.</a:t>
            </a:r>
          </a:p>
        </p:txBody>
      </p:sp>
    </p:spTree>
    <p:extLst>
      <p:ext uri="{BB962C8B-B14F-4D97-AF65-F5344CB8AC3E}">
        <p14:creationId xmlns:p14="http://schemas.microsoft.com/office/powerpoint/2010/main" val="1973780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endParaRPr lang="en-US" dirty="0">
              <a:ln>
                <a:solidFill>
                  <a:schemeClr val="tx1"/>
                </a:solidFill>
              </a:ln>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0" indent="0">
              <a:buNone/>
            </a:pPr>
            <a:r>
              <a:rPr lang="en-US" sz="3600" b="1" dirty="0"/>
              <a:t>Millennials – Gen Y (Born 1981-94; age 38-25)	</a:t>
            </a:r>
            <a:r>
              <a:rPr lang="en-US" sz="3600" b="1" i="1" dirty="0"/>
              <a:t>Continued</a:t>
            </a:r>
          </a:p>
          <a:p>
            <a:r>
              <a:rPr lang="en-US" dirty="0"/>
              <a:t>Prefer digital literacy as they grew up in a digital environment. Have never known a world without computers! They get all their information and most of their socialization from the Internet.</a:t>
            </a:r>
          </a:p>
          <a:p>
            <a:r>
              <a:rPr lang="en-US" dirty="0"/>
              <a:t>With unlimited access to information tend to be assertive with strong views, with varied reasoning skills.</a:t>
            </a:r>
          </a:p>
          <a:p>
            <a:r>
              <a:rPr lang="en-US" dirty="0"/>
              <a:t>Envision the world as a 24/7 place; want fast and immediate processing.</a:t>
            </a:r>
          </a:p>
          <a:p>
            <a:r>
              <a:rPr lang="en-US" dirty="0"/>
              <a:t>They have been told over and over again that they are special, and they expect the world to treat them that way.</a:t>
            </a:r>
          </a:p>
          <a:p>
            <a:r>
              <a:rPr lang="en-US" dirty="0"/>
              <a:t>They do not live to work, they prefer a more relaxed work environment with a lot of hand holding and accolades.</a:t>
            </a:r>
          </a:p>
        </p:txBody>
      </p:sp>
    </p:spTree>
    <p:extLst>
      <p:ext uri="{BB962C8B-B14F-4D97-AF65-F5344CB8AC3E}">
        <p14:creationId xmlns:p14="http://schemas.microsoft.com/office/powerpoint/2010/main" val="23565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Gen Z </a:t>
            </a:r>
            <a:r>
              <a:rPr lang="en-US" sz="5400" dirty="0">
                <a:effectLst>
                  <a:outerShdw blurRad="38100" dist="38100" dir="2700000" algn="tl">
                    <a:srgbClr val="000000">
                      <a:alpha val="43137"/>
                    </a:srgbClr>
                  </a:outerShdw>
                </a:effectLst>
                <a:latin typeface="Impact" panose="020B0806030902050204" pitchFamily="34" charset="0"/>
              </a:rPr>
              <a:t>(Born 1995-2010; age 9 to 24)</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r>
              <a:rPr lang="en-US" dirty="0"/>
              <a:t>A lot of debate about the actual date range.</a:t>
            </a:r>
          </a:p>
          <a:p>
            <a:r>
              <a:rPr lang="en-US" dirty="0" err="1"/>
              <a:t>iGen</a:t>
            </a:r>
            <a:r>
              <a:rPr lang="en-US" dirty="0"/>
              <a:t>, Digital Natives, The Founders, Homeland Generation, Post-Millennials, and the Plurals are all names they have been given.</a:t>
            </a:r>
          </a:p>
          <a:p>
            <a:r>
              <a:rPr lang="en-US" dirty="0"/>
              <a:t>They constitute 25.9% of the US population (GenY 24.5%, Gen X 15.4%, Boomers 23.6%)</a:t>
            </a:r>
          </a:p>
          <a:p>
            <a:r>
              <a:rPr lang="en-US" dirty="0"/>
              <a:t>By 2020 they will constitute 40% of all consumers.</a:t>
            </a:r>
          </a:p>
          <a:p>
            <a:r>
              <a:rPr lang="en-US" dirty="0"/>
              <a:t>Possibly the last generation we will ever talk about.</a:t>
            </a:r>
          </a:p>
        </p:txBody>
      </p:sp>
    </p:spTree>
    <p:extLst>
      <p:ext uri="{BB962C8B-B14F-4D97-AF65-F5344CB8AC3E}">
        <p14:creationId xmlns:p14="http://schemas.microsoft.com/office/powerpoint/2010/main" val="16053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Since Gen Z Has Been Alive</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r>
              <a:rPr lang="en-US" dirty="0"/>
              <a:t>Hybrid cars have always been produced.</a:t>
            </a:r>
          </a:p>
          <a:p>
            <a:r>
              <a:rPr lang="en-US" dirty="0"/>
              <a:t>Google has always existed.</a:t>
            </a:r>
          </a:p>
          <a:p>
            <a:r>
              <a:rPr lang="en-US" dirty="0"/>
              <a:t>Four foul-mouthed kids have always been playing in South Park.</a:t>
            </a:r>
          </a:p>
          <a:p>
            <a:r>
              <a:rPr lang="en-US" dirty="0"/>
              <a:t>They have never licked a stamp.</a:t>
            </a:r>
          </a:p>
          <a:p>
            <a:r>
              <a:rPr lang="en-US" dirty="0"/>
              <a:t>Emails are the “formal mode” of communication, texts and tweets are the more informal.</a:t>
            </a:r>
          </a:p>
          <a:p>
            <a:r>
              <a:rPr lang="en-US" dirty="0"/>
              <a:t>Hong Kong was always under Chinese rule.</a:t>
            </a:r>
          </a:p>
        </p:txBody>
      </p:sp>
    </p:spTree>
    <p:extLst>
      <p:ext uri="{BB962C8B-B14F-4D97-AF65-F5344CB8AC3E}">
        <p14:creationId xmlns:p14="http://schemas.microsoft.com/office/powerpoint/2010/main" val="1384655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Since Gen Z Has Been Alive </a:t>
            </a:r>
            <a:r>
              <a:rPr lang="en-US" sz="5400" i="1" dirty="0">
                <a:ln>
                  <a:solidFill>
                    <a:schemeClr val="tx1"/>
                  </a:solidFill>
                </a:ln>
                <a:effectLst>
                  <a:outerShdw blurRad="38100" dist="38100" dir="2700000" algn="tl">
                    <a:srgbClr val="000000">
                      <a:alpha val="43137"/>
                    </a:srgbClr>
                  </a:outerShdw>
                </a:effectLst>
                <a:latin typeface="Impact" panose="020B0806030902050204" pitchFamily="34" charset="0"/>
              </a:rPr>
              <a:t>Continued</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r>
              <a:rPr lang="en-US" dirty="0"/>
              <a:t>Wi-Fi is treated as an entitlement.</a:t>
            </a:r>
          </a:p>
          <a:p>
            <a:r>
              <a:rPr lang="en-US" dirty="0"/>
              <a:t>The announcement of the first woman to hold a position impressed only their parents.</a:t>
            </a:r>
          </a:p>
          <a:p>
            <a:r>
              <a:rPr lang="en-US" dirty="0"/>
              <a:t>Charlton Heston is more recognized as waving a rifle over his head that a staff.</a:t>
            </a:r>
          </a:p>
          <a:p>
            <a:r>
              <a:rPr lang="en-US" dirty="0"/>
              <a:t>If you say, “Around the turn of the century” they will ask, “Which one?”</a:t>
            </a:r>
          </a:p>
          <a:p>
            <a:r>
              <a:rPr lang="en-US" dirty="0"/>
              <a:t>Cell phones are appendages.</a:t>
            </a:r>
          </a:p>
          <a:p>
            <a:r>
              <a:rPr lang="en-US" dirty="0"/>
              <a:t>They joined Harry Potter through all seven books for their reading skills.</a:t>
            </a:r>
          </a:p>
          <a:p>
            <a:r>
              <a:rPr lang="en-US" dirty="0"/>
              <a:t>Therapeutic marijuana has always been legal in some US cities. </a:t>
            </a:r>
          </a:p>
          <a:p>
            <a:r>
              <a:rPr lang="en-US" dirty="0"/>
              <a:t>The </a:t>
            </a:r>
            <a:r>
              <a:rPr lang="en-US" i="1" dirty="0"/>
              <a:t>Lion King </a:t>
            </a:r>
            <a:r>
              <a:rPr lang="en-US" dirty="0"/>
              <a:t>has always been on Broadway. </a:t>
            </a:r>
          </a:p>
        </p:txBody>
      </p:sp>
    </p:spTree>
    <p:extLst>
      <p:ext uri="{BB962C8B-B14F-4D97-AF65-F5344CB8AC3E}">
        <p14:creationId xmlns:p14="http://schemas.microsoft.com/office/powerpoint/2010/main" val="1528783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Defining Markers of Gen Z</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lnSpcReduction="10000"/>
          </a:bodyPr>
          <a:lstStyle/>
          <a:p>
            <a:r>
              <a:rPr lang="en-US" dirty="0"/>
              <a:t>Top character strengths: honesty, kindness, humor, fairness, judgement. According to the VIA Character Strength Survey (150,000 surveyed)</a:t>
            </a:r>
          </a:p>
          <a:p>
            <a:r>
              <a:rPr lang="en-US" dirty="0"/>
              <a:t>Values; Individual freedom, financial security, happiness, meaningful work.</a:t>
            </a:r>
          </a:p>
          <a:p>
            <a:r>
              <a:rPr lang="en-US" dirty="0"/>
              <a:t>Motivation is found in achievement or making a difference in something they believe in.</a:t>
            </a:r>
          </a:p>
          <a:p>
            <a:r>
              <a:rPr lang="en-US" dirty="0"/>
              <a:t>Less motivated by public recognition, acceptance, competition or possibility of a favor returned. </a:t>
            </a:r>
          </a:p>
          <a:p>
            <a:r>
              <a:rPr lang="en-US" dirty="0"/>
              <a:t>Recession Marked, the worst economic era since WWII began in 2007.</a:t>
            </a:r>
          </a:p>
          <a:p>
            <a:r>
              <a:rPr lang="en-US" dirty="0"/>
              <a:t>They are resourceful 42% report expecting to work for themselves at some point. </a:t>
            </a:r>
          </a:p>
          <a:p>
            <a:r>
              <a:rPr lang="en-US" dirty="0"/>
              <a:t>Doing business for a social cause, social entrepreneurship, is one of their top career choices.</a:t>
            </a:r>
          </a:p>
        </p:txBody>
      </p:sp>
    </p:spTree>
    <p:extLst>
      <p:ext uri="{BB962C8B-B14F-4D97-AF65-F5344CB8AC3E}">
        <p14:creationId xmlns:p14="http://schemas.microsoft.com/office/powerpoint/2010/main" val="60164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Defining Markers of Gen Z</a:t>
            </a:r>
            <a:endParaRPr lang="en-US" dirty="0">
              <a:ln>
                <a:solidFill>
                  <a:schemeClr val="tx1"/>
                </a:solidFill>
              </a:ln>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r>
              <a:rPr lang="en-US" dirty="0"/>
              <a:t>Attacks and gun threats shock but they don’t surprise those that are growing up with this as a norm.</a:t>
            </a:r>
          </a:p>
          <a:p>
            <a:r>
              <a:rPr lang="en-US" dirty="0"/>
              <a:t>WIFI enabled as the “internet-in-its-pocket” generation. They are the product of the fourth great communication revolution; encoding and programming.</a:t>
            </a:r>
          </a:p>
          <a:p>
            <a:r>
              <a:rPr lang="en-US" dirty="0"/>
              <a:t>They can find whatever they want without the help of libraries, teachers, or brick and mortar shops. </a:t>
            </a:r>
          </a:p>
          <a:p>
            <a:r>
              <a:rPr lang="en-US" dirty="0"/>
              <a:t>Digitally customizable, they have an online and offline identity. 75% are comfortable managing multiple identities online. </a:t>
            </a:r>
          </a:p>
          <a:p>
            <a:r>
              <a:rPr lang="en-US" dirty="0"/>
              <a:t>42% feel that social media plays a direct role in how they feel about themselves.</a:t>
            </a:r>
          </a:p>
        </p:txBody>
      </p:sp>
    </p:spTree>
    <p:extLst>
      <p:ext uri="{BB962C8B-B14F-4D97-AF65-F5344CB8AC3E}">
        <p14:creationId xmlns:p14="http://schemas.microsoft.com/office/powerpoint/2010/main" val="3188193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Defining Markers of Gen Z</a:t>
            </a:r>
            <a:endParaRPr lang="en-US" dirty="0">
              <a:ln>
                <a:solidFill>
                  <a:schemeClr val="tx1"/>
                </a:solidFill>
              </a:ln>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r>
              <a:rPr lang="en-US" dirty="0"/>
              <a:t>Very diverse, multiracial children are the fastest growing youth group in the US. 49% identifying as non-white.</a:t>
            </a:r>
          </a:p>
          <a:p>
            <a:r>
              <a:rPr lang="en-US" dirty="0"/>
              <a:t>It is estimated that by the conclusion of the 2020 census more than half of the US youth population will be a part of a minority ethnic group. </a:t>
            </a:r>
          </a:p>
          <a:p>
            <a:r>
              <a:rPr lang="en-US" dirty="0"/>
              <a:t>They are sexually fluid. Only 48% identified as exclusively heterosexual.</a:t>
            </a:r>
          </a:p>
          <a:p>
            <a:r>
              <a:rPr lang="en-US" dirty="0"/>
              <a:t>81% don’t feel that gender defines a person like it used to. It was in 2015 the homosexual marriage was legalized. </a:t>
            </a:r>
          </a:p>
          <a:p>
            <a:r>
              <a:rPr lang="en-US" dirty="0"/>
              <a:t>They are the product of social choices made by previous generations.</a:t>
            </a:r>
          </a:p>
          <a:p>
            <a:r>
              <a:rPr lang="en-US" dirty="0"/>
              <a:t>First Generation raised in a post-Christian context. Fastest growing religious group are the “</a:t>
            </a:r>
            <a:r>
              <a:rPr lang="en-US" dirty="0" err="1"/>
              <a:t>nons</a:t>
            </a:r>
            <a:r>
              <a:rPr lang="en-US" dirty="0"/>
              <a:t>” or unaffiliated. </a:t>
            </a:r>
          </a:p>
        </p:txBody>
      </p:sp>
    </p:spTree>
    <p:extLst>
      <p:ext uri="{BB962C8B-B14F-4D97-AF65-F5344CB8AC3E}">
        <p14:creationId xmlns:p14="http://schemas.microsoft.com/office/powerpoint/2010/main" val="386176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Generational Studies</a:t>
            </a:r>
            <a:endPar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3938954" y="1412996"/>
            <a:ext cx="7957038" cy="5220555"/>
          </a:xfrm>
        </p:spPr>
        <p:txBody>
          <a:bodyPr>
            <a:normAutofit/>
          </a:bodyPr>
          <a:lstStyle/>
          <a:p>
            <a:pPr marL="0" indent="0">
              <a:buNone/>
            </a:pPr>
            <a:r>
              <a:rPr lang="en-US" sz="3600" b="1" dirty="0"/>
              <a:t>Generation Z: A Century In the Making</a:t>
            </a:r>
          </a:p>
          <a:p>
            <a:pPr marL="0" indent="0">
              <a:buNone/>
            </a:pPr>
            <a:r>
              <a:rPr lang="en-US" sz="3600" b="1" dirty="0"/>
              <a:t>By </a:t>
            </a:r>
            <a:r>
              <a:rPr lang="en-US" sz="3600" b="1" dirty="0" err="1"/>
              <a:t>Seemiller</a:t>
            </a:r>
            <a:r>
              <a:rPr lang="en-US" sz="3600" b="1" dirty="0"/>
              <a:t> &amp; Grace</a:t>
            </a:r>
          </a:p>
        </p:txBody>
      </p:sp>
      <p:pic>
        <p:nvPicPr>
          <p:cNvPr id="7" name="Picture 6">
            <a:extLst>
              <a:ext uri="{FF2B5EF4-FFF2-40B4-BE49-F238E27FC236}">
                <a16:creationId xmlns:a16="http://schemas.microsoft.com/office/drawing/2014/main" id="{39088882-4552-44BB-A250-E0DADB00C06F}"/>
              </a:ext>
            </a:extLst>
          </p:cNvPr>
          <p:cNvPicPr>
            <a:picLocks noChangeAspect="1"/>
          </p:cNvPicPr>
          <p:nvPr/>
        </p:nvPicPr>
        <p:blipFill>
          <a:blip r:embed="rId2"/>
          <a:stretch>
            <a:fillRect/>
          </a:stretch>
        </p:blipFill>
        <p:spPr>
          <a:xfrm>
            <a:off x="535597" y="1412996"/>
            <a:ext cx="3152775" cy="4752975"/>
          </a:xfrm>
          <a:prstGeom prst="rect">
            <a:avLst/>
          </a:prstGeom>
        </p:spPr>
      </p:pic>
    </p:spTree>
    <p:extLst>
      <p:ext uri="{BB962C8B-B14F-4D97-AF65-F5344CB8AC3E}">
        <p14:creationId xmlns:p14="http://schemas.microsoft.com/office/powerpoint/2010/main" val="319727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The World According to Gen Z</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fontScale="92500"/>
          </a:bodyPr>
          <a:lstStyle/>
          <a:p>
            <a:pPr marL="514350" indent="-514350">
              <a:buAutoNum type="arabicPeriod"/>
            </a:pPr>
            <a:r>
              <a:rPr lang="en-US" b="1" dirty="0"/>
              <a:t>They are Screenagers</a:t>
            </a:r>
          </a:p>
          <a:p>
            <a:pPr lvl="1"/>
            <a:r>
              <a:rPr lang="en-US" sz="2800" dirty="0"/>
              <a:t>“Nomophobia” – when they are away from their phones.</a:t>
            </a:r>
          </a:p>
          <a:p>
            <a:pPr lvl="1"/>
            <a:r>
              <a:rPr lang="en-US" sz="2800" dirty="0"/>
              <a:t>31% 4 to 8 hours on a screen, 26% 8 or more hours.</a:t>
            </a:r>
          </a:p>
          <a:p>
            <a:pPr lvl="1"/>
            <a:r>
              <a:rPr lang="en-US" sz="2800" dirty="0"/>
              <a:t>Physically safer but psychologically more vulnerable. Teen pregnancy is at a low but teen depression and suicide has skyrocketed. </a:t>
            </a:r>
          </a:p>
          <a:p>
            <a:pPr lvl="1"/>
            <a:r>
              <a:rPr lang="en-US" sz="2800" dirty="0"/>
              <a:t>Linear thinking has given way to choppy disjointed overlapping information. </a:t>
            </a:r>
          </a:p>
          <a:p>
            <a:pPr lvl="1"/>
            <a:r>
              <a:rPr lang="en-US" sz="2800" dirty="0"/>
              <a:t>54% use media to meet new people. </a:t>
            </a:r>
          </a:p>
          <a:p>
            <a:pPr lvl="1"/>
            <a:r>
              <a:rPr lang="en-US" sz="2800" dirty="0"/>
              <a:t>Online is good place to discuss opinions and ideas.</a:t>
            </a:r>
          </a:p>
          <a:p>
            <a:pPr lvl="1"/>
            <a:r>
              <a:rPr lang="en-US" sz="2800" dirty="0"/>
              <a:t>“FOMO” Fear Of Missing Out is a big deal and more so if an event is posted online.</a:t>
            </a:r>
          </a:p>
          <a:p>
            <a:pPr lvl="1"/>
            <a:r>
              <a:rPr lang="en-US" sz="2800" dirty="0"/>
              <a:t>31% Say looking at other people’s posts makes them feel bad about themselves.</a:t>
            </a:r>
          </a:p>
          <a:p>
            <a:pPr lvl="1"/>
            <a:r>
              <a:rPr lang="en-US" sz="2800" dirty="0"/>
              <a:t>33% have been bullied online. No safe place.</a:t>
            </a:r>
          </a:p>
        </p:txBody>
      </p:sp>
    </p:spTree>
    <p:extLst>
      <p:ext uri="{BB962C8B-B14F-4D97-AF65-F5344CB8AC3E}">
        <p14:creationId xmlns:p14="http://schemas.microsoft.com/office/powerpoint/2010/main" val="299176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Effect transition="in" filter="fade">
                                      <p:cBhvr>
                                        <p:cTn id="69" dur="1000"/>
                                        <p:tgtEl>
                                          <p:spTgt spid="3">
                                            <p:txEl>
                                              <p:pRg st="9" end="9"/>
                                            </p:txEl>
                                          </p:spTgt>
                                        </p:tgtEl>
                                      </p:cBhvr>
                                    </p:animEffect>
                                    <p:anim calcmode="lin" valueType="num">
                                      <p:cBhvr>
                                        <p:cTn id="7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The World According to Gen Z</a:t>
            </a:r>
            <a:endParaRPr lang="en-US" dirty="0">
              <a:ln>
                <a:solidFill>
                  <a:schemeClr val="tx1"/>
                </a:solidFill>
              </a:ln>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514350" indent="-514350">
              <a:buFont typeface="+mj-lt"/>
              <a:buAutoNum type="arabicPeriod" startAt="2"/>
            </a:pPr>
            <a:r>
              <a:rPr lang="en-US" b="1" dirty="0"/>
              <a:t>Their world view is post-Christian.</a:t>
            </a:r>
          </a:p>
          <a:p>
            <a:pPr lvl="1"/>
            <a:r>
              <a:rPr lang="en-US" sz="2800" dirty="0"/>
              <a:t>10% of Boomers, 7% of Gen X, 6% of Millennials and 4% of Gen Z have a biblical world view.</a:t>
            </a:r>
          </a:p>
          <a:p>
            <a:pPr lvl="1"/>
            <a:r>
              <a:rPr lang="en-US" sz="2800" dirty="0"/>
              <a:t>Number of Gen Z that identifies as atheist is double that of US adults.</a:t>
            </a:r>
          </a:p>
          <a:p>
            <a:pPr lvl="1"/>
            <a:r>
              <a:rPr lang="en-US" sz="2800" dirty="0"/>
              <a:t>Many are a spiritual blank slate having no prior Christian culture. 34% with no religious affiliation. </a:t>
            </a:r>
          </a:p>
          <a:p>
            <a:pPr lvl="1"/>
            <a:r>
              <a:rPr lang="en-US" sz="2800" dirty="0"/>
              <a:t>Those that identify as having a faith 53% still believe in God, only 48% attended  a service recently and only 1 in 11 is an “engaged Christian”. </a:t>
            </a:r>
            <a:endParaRPr lang="en-US" dirty="0"/>
          </a:p>
        </p:txBody>
      </p:sp>
    </p:spTree>
    <p:extLst>
      <p:ext uri="{BB962C8B-B14F-4D97-AF65-F5344CB8AC3E}">
        <p14:creationId xmlns:p14="http://schemas.microsoft.com/office/powerpoint/2010/main" val="204239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The World According to Gen Z</a:t>
            </a:r>
            <a:endParaRPr lang="en-US" dirty="0">
              <a:ln>
                <a:solidFill>
                  <a:schemeClr val="tx1"/>
                </a:solidFill>
              </a:ln>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514350" indent="-514350">
              <a:buFont typeface="+mj-lt"/>
              <a:buAutoNum type="arabicPeriod" startAt="3"/>
            </a:pPr>
            <a:r>
              <a:rPr lang="en-US" b="1" dirty="0"/>
              <a:t>“Safe spaces” are normal.</a:t>
            </a:r>
          </a:p>
          <a:p>
            <a:pPr lvl="1"/>
            <a:r>
              <a:rPr lang="en-US" sz="2800" dirty="0"/>
              <a:t>Gen Z does not like to make people feel bad. (over use of trigger warning and safe spaces)</a:t>
            </a:r>
          </a:p>
          <a:p>
            <a:pPr lvl="1"/>
            <a:r>
              <a:rPr lang="en-US" sz="2800" dirty="0"/>
              <a:t>These render opposing ideas as taboo and combative and leads to no chance to change the minds of others.</a:t>
            </a:r>
          </a:p>
          <a:p>
            <a:pPr lvl="1"/>
            <a:r>
              <a:rPr lang="en-US" sz="2800" dirty="0"/>
              <a:t>Protecting people from ideas they don’t want to hear is harmful. </a:t>
            </a:r>
          </a:p>
          <a:p>
            <a:pPr lvl="1"/>
            <a:r>
              <a:rPr lang="en-US" sz="2800" dirty="0"/>
              <a:t>Deeply reluctant and anxious to make declarative statements.</a:t>
            </a:r>
            <a:endParaRPr lang="en-US" dirty="0"/>
          </a:p>
        </p:txBody>
      </p:sp>
    </p:spTree>
    <p:extLst>
      <p:ext uri="{BB962C8B-B14F-4D97-AF65-F5344CB8AC3E}">
        <p14:creationId xmlns:p14="http://schemas.microsoft.com/office/powerpoint/2010/main" val="115775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The World According to Gen Z</a:t>
            </a:r>
            <a:endParaRPr lang="en-US" dirty="0">
              <a:ln>
                <a:solidFill>
                  <a:schemeClr val="tx1"/>
                </a:solidFill>
              </a:ln>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514350" indent="-514350">
              <a:buFont typeface="+mj-lt"/>
              <a:buAutoNum type="arabicPeriod" startAt="4"/>
            </a:pPr>
            <a:r>
              <a:rPr lang="en-US" b="1" dirty="0"/>
              <a:t>Real safety is a myth.</a:t>
            </a:r>
          </a:p>
          <a:p>
            <a:pPr lvl="1"/>
            <a:r>
              <a:rPr lang="en-US" sz="2800" dirty="0"/>
              <a:t>Millennial – like Harry Potter I am special and we can defeat evil if we stick together!</a:t>
            </a:r>
          </a:p>
          <a:p>
            <a:pPr lvl="1"/>
            <a:r>
              <a:rPr lang="en-US" sz="2800" dirty="0"/>
              <a:t>Gen Z – Dystopian </a:t>
            </a:r>
            <a:r>
              <a:rPr lang="en-US" sz="2800" i="1" dirty="0"/>
              <a:t>Hunger Games </a:t>
            </a:r>
            <a:r>
              <a:rPr lang="en-US" sz="2800" dirty="0"/>
              <a:t>I just want a quiet place to live and die. </a:t>
            </a:r>
          </a:p>
          <a:p>
            <a:pPr lvl="1"/>
            <a:r>
              <a:rPr lang="en-US" sz="2800" dirty="0"/>
              <a:t>Gen Z have never experienced a norm of a dependable job, livable wage and a reliable social safety net.</a:t>
            </a:r>
          </a:p>
          <a:p>
            <a:pPr lvl="1"/>
            <a:r>
              <a:rPr lang="en-US" sz="2800" dirty="0"/>
              <a:t>That is why there is a push toward working for yourself.</a:t>
            </a:r>
          </a:p>
          <a:p>
            <a:pPr lvl="1"/>
            <a:r>
              <a:rPr lang="en-US" sz="2800" dirty="0"/>
              <a:t>They’ve never known a country without war. </a:t>
            </a:r>
          </a:p>
          <a:p>
            <a:pPr lvl="1"/>
            <a:r>
              <a:rPr lang="en-US" sz="2800" dirty="0"/>
              <a:t>The world is unsafe and they are apt to not be optimistic about the future.  </a:t>
            </a:r>
          </a:p>
          <a:p>
            <a:pPr lvl="1"/>
            <a:r>
              <a:rPr lang="en-US" sz="2800" dirty="0"/>
              <a:t>With culture changing minds about gender, they are no longer safe in their own bodies.</a:t>
            </a:r>
          </a:p>
        </p:txBody>
      </p:sp>
    </p:spTree>
    <p:extLst>
      <p:ext uri="{BB962C8B-B14F-4D97-AF65-F5344CB8AC3E}">
        <p14:creationId xmlns:p14="http://schemas.microsoft.com/office/powerpoint/2010/main" val="348070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The World According to Gen Z</a:t>
            </a:r>
            <a:endParaRPr lang="en-US" dirty="0">
              <a:ln>
                <a:solidFill>
                  <a:schemeClr val="tx1"/>
                </a:solidFill>
              </a:ln>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514350" indent="-514350">
              <a:buFont typeface="+mj-lt"/>
              <a:buAutoNum type="arabicPeriod" startAt="5"/>
            </a:pPr>
            <a:r>
              <a:rPr lang="en-US" sz="3000" b="1" dirty="0"/>
              <a:t>They are diverse.</a:t>
            </a:r>
          </a:p>
          <a:p>
            <a:pPr lvl="1"/>
            <a:r>
              <a:rPr lang="en-US" sz="2800" dirty="0"/>
              <a:t>Hunger Games, Divergent, Moana, Avengers the age of woman is here. #She-Ra</a:t>
            </a:r>
          </a:p>
          <a:p>
            <a:pPr lvl="1"/>
            <a:r>
              <a:rPr lang="en-US" sz="2800" dirty="0"/>
              <a:t>Traditionally more men have gone to college than women, however Fall of 2018 saw of those enlisted in college 56% were women.</a:t>
            </a:r>
          </a:p>
          <a:p>
            <a:pPr lvl="1"/>
            <a:r>
              <a:rPr lang="en-US" sz="2800" dirty="0"/>
              <a:t>Kindergarteners that started in 2016 was the first year that minority ethnicities made up a majority of students and whites the minority. </a:t>
            </a:r>
          </a:p>
          <a:p>
            <a:pPr lvl="1"/>
            <a:r>
              <a:rPr lang="en-US" sz="2800" dirty="0"/>
              <a:t>59% say that have friends of a different sexual persuasion.</a:t>
            </a:r>
          </a:p>
        </p:txBody>
      </p:sp>
    </p:spTree>
    <p:extLst>
      <p:ext uri="{BB962C8B-B14F-4D97-AF65-F5344CB8AC3E}">
        <p14:creationId xmlns:p14="http://schemas.microsoft.com/office/powerpoint/2010/main" val="228764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The World According to Gen Z</a:t>
            </a:r>
            <a:endParaRPr lang="en-US" dirty="0">
              <a:ln>
                <a:solidFill>
                  <a:schemeClr val="tx1"/>
                </a:solidFill>
              </a:ln>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514350" indent="-514350">
              <a:buFont typeface="+mj-lt"/>
              <a:buAutoNum type="arabicPeriod" startAt="6"/>
            </a:pPr>
            <a:r>
              <a:rPr lang="en-US" sz="3000" b="1" dirty="0"/>
              <a:t>Their parents are double minded. </a:t>
            </a:r>
          </a:p>
          <a:p>
            <a:pPr lvl="1"/>
            <a:r>
              <a:rPr lang="en-US" sz="2600" dirty="0"/>
              <a:t>There are helicopter over protective parents.</a:t>
            </a:r>
          </a:p>
          <a:p>
            <a:pPr lvl="1"/>
            <a:r>
              <a:rPr lang="en-US" sz="2600" dirty="0"/>
              <a:t>There are others that are under protective (usually in the area of media) to avoid the label. Free range parenting.</a:t>
            </a:r>
          </a:p>
          <a:p>
            <a:pPr lvl="1"/>
            <a:r>
              <a:rPr lang="en-US" sz="2600" dirty="0"/>
              <a:t>“Sharenting” over sharing personal info on social media. 92% of children have an online identity by age 2 from shared photos.  </a:t>
            </a:r>
          </a:p>
          <a:p>
            <a:pPr lvl="1"/>
            <a:r>
              <a:rPr lang="en-US" sz="2600" dirty="0"/>
              <a:t>1971 80% of 3</a:t>
            </a:r>
            <a:r>
              <a:rPr lang="en-US" sz="2600" baseline="30000" dirty="0"/>
              <a:t>rd</a:t>
            </a:r>
            <a:r>
              <a:rPr lang="en-US" sz="2600" dirty="0"/>
              <a:t> graders walked to school, by 1990 the was down to 9%. Today it is even lower. </a:t>
            </a:r>
          </a:p>
          <a:p>
            <a:pPr lvl="1"/>
            <a:r>
              <a:rPr lang="en-US" sz="2600" dirty="0"/>
              <a:t>Children with over involved and controlling parents suffer psychological blowback in college. </a:t>
            </a:r>
          </a:p>
          <a:p>
            <a:pPr lvl="1"/>
            <a:r>
              <a:rPr lang="en-US" sz="2600" dirty="0"/>
              <a:t>Hands off parenting has led to more problems for Gen Z at a time when they need greater protection and norms.</a:t>
            </a:r>
          </a:p>
        </p:txBody>
      </p:sp>
    </p:spTree>
    <p:extLst>
      <p:ext uri="{BB962C8B-B14F-4D97-AF65-F5344CB8AC3E}">
        <p14:creationId xmlns:p14="http://schemas.microsoft.com/office/powerpoint/2010/main" val="234672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4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180D96-9A74-4DBD-9A10-3FDF336E07D4}"/>
              </a:ext>
            </a:extLst>
          </p:cNvPr>
          <p:cNvSpPr txBox="1"/>
          <p:nvPr/>
        </p:nvSpPr>
        <p:spPr>
          <a:xfrm>
            <a:off x="2328495" y="-171689"/>
            <a:ext cx="7535006" cy="1862048"/>
          </a:xfrm>
          <a:prstGeom prst="rect">
            <a:avLst/>
          </a:prstGeom>
          <a:noFill/>
        </p:spPr>
        <p:txBody>
          <a:bodyPr wrap="square" rtlCol="0">
            <a:spAutoFit/>
          </a:bodyPr>
          <a:lstStyle/>
          <a:p>
            <a:r>
              <a:rPr lang="en-US" sz="11500"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rPr>
              <a:t>GENERATION</a:t>
            </a:r>
            <a:r>
              <a:rPr lang="en-US" sz="11500" dirty="0">
                <a:ln w="28575">
                  <a:solidFill>
                    <a:schemeClr val="tx1"/>
                  </a:solidFill>
                </a:ln>
                <a:solidFill>
                  <a:schemeClr val="bg1"/>
                </a:solidFill>
                <a:latin typeface="Impact" panose="020B0806030902050204" pitchFamily="34" charset="0"/>
              </a:rPr>
              <a:t> </a:t>
            </a:r>
          </a:p>
        </p:txBody>
      </p:sp>
      <p:sp>
        <p:nvSpPr>
          <p:cNvPr id="3" name="TextBox 2">
            <a:extLst>
              <a:ext uri="{FF2B5EF4-FFF2-40B4-BE49-F238E27FC236}">
                <a16:creationId xmlns:a16="http://schemas.microsoft.com/office/drawing/2014/main" id="{32362935-700F-484D-A773-9F863DF4BD37}"/>
              </a:ext>
            </a:extLst>
          </p:cNvPr>
          <p:cNvSpPr txBox="1"/>
          <p:nvPr/>
        </p:nvSpPr>
        <p:spPr>
          <a:xfrm>
            <a:off x="806491" y="5171532"/>
            <a:ext cx="10579014" cy="1862048"/>
          </a:xfrm>
          <a:prstGeom prst="rect">
            <a:avLst/>
          </a:prstGeom>
          <a:noFill/>
        </p:spPr>
        <p:txBody>
          <a:bodyPr wrap="square" rtlCol="0">
            <a:spAutoFit/>
          </a:bodyPr>
          <a:lstStyle/>
          <a:p>
            <a:r>
              <a:rPr lang="en-US" sz="11500"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rPr>
              <a:t>AN INTRODUCTION</a:t>
            </a:r>
            <a:r>
              <a:rPr lang="en-US" sz="11500" dirty="0">
                <a:ln w="28575">
                  <a:solidFill>
                    <a:schemeClr val="tx1"/>
                  </a:solidFill>
                </a:ln>
                <a:solidFill>
                  <a:schemeClr val="bg1"/>
                </a:solidFill>
                <a:latin typeface="Impact" panose="020B0806030902050204" pitchFamily="34" charset="0"/>
              </a:rPr>
              <a:t> </a:t>
            </a:r>
          </a:p>
        </p:txBody>
      </p:sp>
    </p:spTree>
    <p:extLst>
      <p:ext uri="{BB962C8B-B14F-4D97-AF65-F5344CB8AC3E}">
        <p14:creationId xmlns:p14="http://schemas.microsoft.com/office/powerpoint/2010/main" val="324827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Generational Studies</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3938954" y="1412996"/>
            <a:ext cx="7957038" cy="5220555"/>
          </a:xfrm>
        </p:spPr>
        <p:txBody>
          <a:bodyPr>
            <a:normAutofit/>
          </a:bodyPr>
          <a:lstStyle/>
          <a:p>
            <a:pPr marL="0" indent="0">
              <a:buNone/>
            </a:pPr>
            <a:r>
              <a:rPr lang="en-US" sz="3600" b="1" dirty="0"/>
              <a:t>Meet Generation Z</a:t>
            </a:r>
          </a:p>
          <a:p>
            <a:pPr marL="0" indent="0">
              <a:buNone/>
            </a:pPr>
            <a:r>
              <a:rPr lang="en-US" sz="3600" b="1" dirty="0"/>
              <a:t>By James White</a:t>
            </a:r>
          </a:p>
        </p:txBody>
      </p:sp>
      <p:pic>
        <p:nvPicPr>
          <p:cNvPr id="4" name="Picture 3">
            <a:extLst>
              <a:ext uri="{FF2B5EF4-FFF2-40B4-BE49-F238E27FC236}">
                <a16:creationId xmlns:a16="http://schemas.microsoft.com/office/drawing/2014/main" id="{1F164055-5FE4-4617-AEEF-62181D2B8B92}"/>
              </a:ext>
            </a:extLst>
          </p:cNvPr>
          <p:cNvPicPr>
            <a:picLocks noChangeAspect="1"/>
          </p:cNvPicPr>
          <p:nvPr/>
        </p:nvPicPr>
        <p:blipFill>
          <a:blip r:embed="rId2"/>
          <a:stretch>
            <a:fillRect/>
          </a:stretch>
        </p:blipFill>
        <p:spPr>
          <a:xfrm>
            <a:off x="361743" y="1412996"/>
            <a:ext cx="3432345" cy="5303980"/>
          </a:xfrm>
          <a:prstGeom prst="rect">
            <a:avLst/>
          </a:prstGeom>
        </p:spPr>
      </p:pic>
    </p:spTree>
    <p:extLst>
      <p:ext uri="{BB962C8B-B14F-4D97-AF65-F5344CB8AC3E}">
        <p14:creationId xmlns:p14="http://schemas.microsoft.com/office/powerpoint/2010/main" val="180582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Generational Studies</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3938954" y="1412996"/>
            <a:ext cx="7957038" cy="5220555"/>
          </a:xfrm>
        </p:spPr>
        <p:txBody>
          <a:bodyPr>
            <a:normAutofit/>
          </a:bodyPr>
          <a:lstStyle/>
          <a:p>
            <a:pPr marL="0" indent="0">
              <a:buNone/>
            </a:pPr>
            <a:r>
              <a:rPr lang="en-US" sz="3600" b="1" dirty="0"/>
              <a:t>Gen Z: The Culture, Beliefs and Motivations Shaping the Next Generation</a:t>
            </a:r>
          </a:p>
          <a:p>
            <a:pPr marL="0" indent="0">
              <a:buNone/>
            </a:pPr>
            <a:r>
              <a:rPr lang="en-US" sz="3600" b="1" dirty="0"/>
              <a:t>By </a:t>
            </a:r>
            <a:r>
              <a:rPr lang="en-US" sz="3600" b="1" dirty="0" err="1"/>
              <a:t>Barna</a:t>
            </a:r>
            <a:r>
              <a:rPr lang="en-US" sz="3600" b="1" dirty="0"/>
              <a:t> Group &amp; Impact 360</a:t>
            </a:r>
          </a:p>
        </p:txBody>
      </p:sp>
      <p:pic>
        <p:nvPicPr>
          <p:cNvPr id="6" name="Picture 5">
            <a:extLst>
              <a:ext uri="{FF2B5EF4-FFF2-40B4-BE49-F238E27FC236}">
                <a16:creationId xmlns:a16="http://schemas.microsoft.com/office/drawing/2014/main" id="{DA103099-EFA3-44AF-B165-9708B935EA17}"/>
              </a:ext>
            </a:extLst>
          </p:cNvPr>
          <p:cNvPicPr>
            <a:picLocks noChangeAspect="1"/>
          </p:cNvPicPr>
          <p:nvPr/>
        </p:nvPicPr>
        <p:blipFill rotWithShape="1">
          <a:blip r:embed="rId2"/>
          <a:srcRect l="21370" r="22497"/>
          <a:stretch/>
        </p:blipFill>
        <p:spPr>
          <a:xfrm>
            <a:off x="296008" y="1412996"/>
            <a:ext cx="3279532" cy="4431323"/>
          </a:xfrm>
          <a:prstGeom prst="rect">
            <a:avLst/>
          </a:prstGeom>
        </p:spPr>
      </p:pic>
    </p:spTree>
    <p:extLst>
      <p:ext uri="{BB962C8B-B14F-4D97-AF65-F5344CB8AC3E}">
        <p14:creationId xmlns:p14="http://schemas.microsoft.com/office/powerpoint/2010/main" val="361514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Why Study Generations?</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r>
              <a:rPr lang="en-US" dirty="0"/>
              <a:t>They are studied for…</a:t>
            </a:r>
          </a:p>
          <a:p>
            <a:pPr marL="0" indent="0">
              <a:buNone/>
            </a:pPr>
            <a:endParaRPr lang="en-US" dirty="0"/>
          </a:p>
          <a:p>
            <a:pPr marL="0" indent="0">
              <a:buNone/>
            </a:pPr>
            <a:endParaRPr lang="en-US" dirty="0"/>
          </a:p>
          <a:p>
            <a:pPr marL="0" indent="0">
              <a:buNone/>
            </a:pPr>
            <a:endParaRPr lang="en-US" dirty="0"/>
          </a:p>
          <a:p>
            <a:r>
              <a:rPr lang="en-US" dirty="0"/>
              <a:t>All that generation also were gathered to their fathers; and there arose another generation after them who did not know the LORD, nor yet the work which He had done for Israel.  </a:t>
            </a:r>
            <a:r>
              <a:rPr lang="en-US" b="1" dirty="0"/>
              <a:t>Judges 2:10</a:t>
            </a:r>
          </a:p>
          <a:p>
            <a:r>
              <a:rPr lang="en-US" dirty="0"/>
              <a:t>You shall teach them diligently to your sons and shall talk of them when you sit in your house and when you walk by the way and when you lie down and when you rise up.  </a:t>
            </a:r>
            <a:r>
              <a:rPr lang="en-US" b="1" dirty="0"/>
              <a:t>Deuteronomy 6:7 </a:t>
            </a:r>
          </a:p>
          <a:p>
            <a:r>
              <a:rPr lang="en-US" dirty="0"/>
              <a:t>Older men, older women, young women, young women… </a:t>
            </a:r>
            <a:r>
              <a:rPr lang="en-US" b="1" dirty="0"/>
              <a:t>Titus 2:1-8</a:t>
            </a:r>
          </a:p>
        </p:txBody>
      </p:sp>
      <p:sp>
        <p:nvSpPr>
          <p:cNvPr id="5" name="TextBox 4">
            <a:extLst>
              <a:ext uri="{FF2B5EF4-FFF2-40B4-BE49-F238E27FC236}">
                <a16:creationId xmlns:a16="http://schemas.microsoft.com/office/drawing/2014/main" id="{9AF2EEA4-DA23-4A03-92D3-71F0E56D2C1D}"/>
              </a:ext>
            </a:extLst>
          </p:cNvPr>
          <p:cNvSpPr txBox="1"/>
          <p:nvPr/>
        </p:nvSpPr>
        <p:spPr>
          <a:xfrm>
            <a:off x="284286" y="1638006"/>
            <a:ext cx="5165170" cy="1446939"/>
          </a:xfrm>
          <a:prstGeom prst="rect">
            <a:avLst/>
          </a:prstGeom>
          <a:noFill/>
        </p:spPr>
        <p:txBody>
          <a:bodyPr wrap="square" numCol="2" rtlCol="0">
            <a:noAutofit/>
          </a:bodyPr>
          <a:lstStyle/>
          <a:p>
            <a:pPr marL="685800" lvl="1" indent="-228600">
              <a:lnSpc>
                <a:spcPct val="90000"/>
              </a:lnSpc>
              <a:spcBef>
                <a:spcPts val="500"/>
              </a:spcBef>
              <a:buFont typeface="Arial" panose="020B0604020202020204" pitchFamily="34" charset="0"/>
              <a:buChar char="•"/>
            </a:pPr>
            <a:r>
              <a:rPr lang="en-US" sz="2200" dirty="0">
                <a:solidFill>
                  <a:prstClr val="black"/>
                </a:solidFill>
              </a:rPr>
              <a:t>Marketing</a:t>
            </a:r>
          </a:p>
          <a:p>
            <a:pPr marL="685800" lvl="1" indent="-228600">
              <a:lnSpc>
                <a:spcPct val="90000"/>
              </a:lnSpc>
              <a:spcBef>
                <a:spcPts val="500"/>
              </a:spcBef>
              <a:buFont typeface="Arial" panose="020B0604020202020204" pitchFamily="34" charset="0"/>
              <a:buChar char="•"/>
            </a:pPr>
            <a:r>
              <a:rPr lang="en-US" sz="2200" dirty="0">
                <a:solidFill>
                  <a:prstClr val="black"/>
                </a:solidFill>
              </a:rPr>
              <a:t>Political trends</a:t>
            </a:r>
          </a:p>
          <a:p>
            <a:pPr marL="685800" lvl="1" indent="-228600">
              <a:lnSpc>
                <a:spcPct val="90000"/>
              </a:lnSpc>
              <a:spcBef>
                <a:spcPts val="500"/>
              </a:spcBef>
              <a:buFont typeface="Arial" panose="020B0604020202020204" pitchFamily="34" charset="0"/>
              <a:buChar char="•"/>
            </a:pPr>
            <a:r>
              <a:rPr lang="en-US" sz="2200" dirty="0">
                <a:solidFill>
                  <a:prstClr val="black"/>
                </a:solidFill>
              </a:rPr>
              <a:t>Education</a:t>
            </a:r>
          </a:p>
          <a:p>
            <a:pPr marL="685800" lvl="1" indent="-228600">
              <a:lnSpc>
                <a:spcPct val="90000"/>
              </a:lnSpc>
              <a:spcBef>
                <a:spcPts val="500"/>
              </a:spcBef>
              <a:buFont typeface="Arial" panose="020B0604020202020204" pitchFamily="34" charset="0"/>
              <a:buChar char="•"/>
            </a:pPr>
            <a:r>
              <a:rPr lang="en-US" sz="2200" dirty="0">
                <a:solidFill>
                  <a:prstClr val="black"/>
                </a:solidFill>
              </a:rPr>
              <a:t>Health care</a:t>
            </a:r>
          </a:p>
          <a:p>
            <a:pPr marL="685800" lvl="1" indent="-228600">
              <a:lnSpc>
                <a:spcPct val="90000"/>
              </a:lnSpc>
              <a:spcBef>
                <a:spcPts val="500"/>
              </a:spcBef>
              <a:buFont typeface="Arial" panose="020B0604020202020204" pitchFamily="34" charset="0"/>
              <a:buChar char="•"/>
            </a:pPr>
            <a:r>
              <a:rPr lang="en-US" sz="2200" dirty="0">
                <a:solidFill>
                  <a:prstClr val="black"/>
                </a:solidFill>
              </a:rPr>
              <a:t>Insurance</a:t>
            </a:r>
          </a:p>
          <a:p>
            <a:pPr marL="685800" lvl="1" indent="-228600">
              <a:lnSpc>
                <a:spcPct val="90000"/>
              </a:lnSpc>
              <a:spcBef>
                <a:spcPts val="500"/>
              </a:spcBef>
              <a:buFont typeface="Arial" panose="020B0604020202020204" pitchFamily="34" charset="0"/>
              <a:buChar char="•"/>
            </a:pPr>
            <a:r>
              <a:rPr lang="en-US" sz="2200" dirty="0">
                <a:solidFill>
                  <a:prstClr val="black"/>
                </a:solidFill>
              </a:rPr>
              <a:t>Social Trends</a:t>
            </a:r>
          </a:p>
          <a:p>
            <a:pPr marL="685800" lvl="1" indent="-228600">
              <a:lnSpc>
                <a:spcPct val="90000"/>
              </a:lnSpc>
              <a:spcBef>
                <a:spcPts val="500"/>
              </a:spcBef>
              <a:buFont typeface="Arial" panose="020B0604020202020204" pitchFamily="34" charset="0"/>
              <a:buChar char="•"/>
            </a:pPr>
            <a:r>
              <a:rPr lang="en-US" sz="2200" dirty="0">
                <a:solidFill>
                  <a:prstClr val="black"/>
                </a:solidFill>
              </a:rPr>
              <a:t>Workforce </a:t>
            </a:r>
          </a:p>
          <a:p>
            <a:pPr marL="685800" lvl="1" indent="-228600">
              <a:lnSpc>
                <a:spcPct val="90000"/>
              </a:lnSpc>
              <a:spcBef>
                <a:spcPts val="500"/>
              </a:spcBef>
              <a:buFont typeface="Arial" panose="020B0604020202020204" pitchFamily="34" charset="0"/>
              <a:buChar char="•"/>
            </a:pPr>
            <a:r>
              <a:rPr lang="en-US" sz="2200" dirty="0">
                <a:solidFill>
                  <a:prstClr val="black"/>
                </a:solidFill>
              </a:rPr>
              <a:t>Religion</a:t>
            </a:r>
          </a:p>
        </p:txBody>
      </p:sp>
    </p:spTree>
    <p:extLst>
      <p:ext uri="{BB962C8B-B14F-4D97-AF65-F5344CB8AC3E}">
        <p14:creationId xmlns:p14="http://schemas.microsoft.com/office/powerpoint/2010/main" val="55890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0" indent="0">
              <a:buNone/>
            </a:pPr>
            <a:r>
              <a:rPr lang="en-US" sz="3600" b="1" dirty="0"/>
              <a:t>Silent Generation (Born 1925-45; age 74-94)</a:t>
            </a:r>
          </a:p>
          <a:p>
            <a:r>
              <a:rPr lang="en-US" dirty="0"/>
              <a:t>Peace! Jobs! Suburbs! Television! Rock ‘n Roll! Cars! </a:t>
            </a:r>
          </a:p>
          <a:p>
            <a:r>
              <a:rPr lang="en-US" dirty="0"/>
              <a:t>Korean and Vietnam War generation.</a:t>
            </a:r>
          </a:p>
          <a:p>
            <a:r>
              <a:rPr lang="en-US" dirty="0"/>
              <a:t>The First Hopeful Drumbeats of Civil Rights!</a:t>
            </a:r>
          </a:p>
          <a:p>
            <a:r>
              <a:rPr lang="en-US" dirty="0"/>
              <a:t>Pre-feminism women; women stayed home generally to raise children, if they worked it was only certain jobs like teacher, nurse or secretary.</a:t>
            </a:r>
          </a:p>
          <a:p>
            <a:r>
              <a:rPr lang="en-US" dirty="0"/>
              <a:t>Men pledged loyalty to the corporation, once you got a job, you generally kept it for life.</a:t>
            </a:r>
          </a:p>
        </p:txBody>
      </p:sp>
    </p:spTree>
    <p:extLst>
      <p:ext uri="{BB962C8B-B14F-4D97-AF65-F5344CB8AC3E}">
        <p14:creationId xmlns:p14="http://schemas.microsoft.com/office/powerpoint/2010/main" val="173929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normAutofit/>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0" indent="0">
              <a:buNone/>
            </a:pPr>
            <a:r>
              <a:rPr lang="en-US" sz="3600" b="1" dirty="0"/>
              <a:t>Silent Generation (Born 1925-45; age 74-94)	</a:t>
            </a:r>
            <a:r>
              <a:rPr lang="en-US" sz="3600" b="1" i="1" dirty="0"/>
              <a:t>Continued</a:t>
            </a:r>
          </a:p>
          <a:p>
            <a:r>
              <a:rPr lang="en-US" dirty="0"/>
              <a:t>Marriage is for life, divorce and having children out of wedlock were not accepted.</a:t>
            </a:r>
          </a:p>
          <a:p>
            <a:r>
              <a:rPr lang="en-US" dirty="0"/>
              <a:t>In grade school, the gravest teacher complaints were about passing notes and chewing gum in class.</a:t>
            </a:r>
          </a:p>
          <a:p>
            <a:r>
              <a:rPr lang="en-US" dirty="0"/>
              <a:t>“Retirement” means to sit in a rocking chair and live your final days in peace.</a:t>
            </a:r>
          </a:p>
          <a:p>
            <a:r>
              <a:rPr lang="en-US" dirty="0"/>
              <a:t>The Big-Band/Swing music generation.</a:t>
            </a:r>
          </a:p>
          <a:p>
            <a:r>
              <a:rPr lang="en-US" dirty="0"/>
              <a:t>Strong sense of trans-generational common values and near-absolute truths.</a:t>
            </a:r>
          </a:p>
          <a:p>
            <a:r>
              <a:rPr lang="en-US" dirty="0"/>
              <a:t>Disciplined, self-sacrificing, &amp; cautious.</a:t>
            </a:r>
          </a:p>
        </p:txBody>
      </p:sp>
    </p:spTree>
    <p:extLst>
      <p:ext uri="{BB962C8B-B14F-4D97-AF65-F5344CB8AC3E}">
        <p14:creationId xmlns:p14="http://schemas.microsoft.com/office/powerpoint/2010/main" val="143214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endParaRPr lang="en-US" dirty="0">
              <a:ln>
                <a:solidFill>
                  <a:schemeClr val="tx1"/>
                </a:solidFill>
              </a:ln>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0" indent="0">
              <a:buNone/>
            </a:pPr>
            <a:r>
              <a:rPr lang="en-US" sz="3600" b="1" dirty="0"/>
              <a:t>Boomers (Born 1946-64; age 55-73)</a:t>
            </a:r>
          </a:p>
          <a:p>
            <a:r>
              <a:rPr lang="en-US" dirty="0"/>
              <a:t>Subset 1: the save-the-world revolutionaries (Hippies) of the ’60s and ’70s;</a:t>
            </a:r>
          </a:p>
          <a:p>
            <a:r>
              <a:rPr lang="en-US" dirty="0"/>
              <a:t>Subset 2: the party-hardy career climbers (Yuppies) of the ’70s/’80s.</a:t>
            </a:r>
          </a:p>
          <a:p>
            <a:r>
              <a:rPr lang="en-US" dirty="0"/>
              <a:t>“Rock and roll” music generation.</a:t>
            </a:r>
          </a:p>
          <a:p>
            <a:r>
              <a:rPr lang="en-US" dirty="0"/>
              <a:t>Ushered in the free love and societal “non-violent” protests which triggered violence.</a:t>
            </a:r>
          </a:p>
          <a:p>
            <a:r>
              <a:rPr lang="en-US" dirty="0"/>
              <a:t>Women of this generation began working outside the home in record numbers</a:t>
            </a:r>
          </a:p>
          <a:p>
            <a:r>
              <a:rPr lang="en-US" dirty="0"/>
              <a:t>The first TV generation.</a:t>
            </a:r>
          </a:p>
        </p:txBody>
      </p:sp>
    </p:spTree>
    <p:extLst>
      <p:ext uri="{BB962C8B-B14F-4D97-AF65-F5344CB8AC3E}">
        <p14:creationId xmlns:p14="http://schemas.microsoft.com/office/powerpoint/2010/main" val="215806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7C57-054B-4FC3-B51B-CD816994DE57}"/>
              </a:ext>
            </a:extLst>
          </p:cNvPr>
          <p:cNvSpPr>
            <a:spLocks noGrp="1"/>
          </p:cNvSpPr>
          <p:nvPr>
            <p:ph type="title"/>
          </p:nvPr>
        </p:nvSpPr>
        <p:spPr>
          <a:xfrm>
            <a:off x="284285" y="224448"/>
            <a:ext cx="11623430" cy="997683"/>
          </a:xfrm>
        </p:spPr>
        <p:txBody>
          <a:bodyPr/>
          <a:lstStyle/>
          <a:p>
            <a:r>
              <a:rPr lang="en-US" sz="5400" dirty="0">
                <a:ln>
                  <a:solidFill>
                    <a:schemeClr val="tx1"/>
                  </a:solidFill>
                </a:ln>
                <a:solidFill>
                  <a:srgbClr val="E31835"/>
                </a:solidFill>
                <a:effectLst>
                  <a:outerShdw blurRad="38100" dist="38100" dir="2700000" algn="tl">
                    <a:srgbClr val="000000">
                      <a:alpha val="43137"/>
                    </a:srgbClr>
                  </a:outerShdw>
                </a:effectLst>
                <a:latin typeface="Impact" panose="020B0806030902050204" pitchFamily="34" charset="0"/>
              </a:rPr>
              <a:t>“Talking ‘Bout My Generation!”</a:t>
            </a:r>
            <a:endParaRPr lang="en-US" dirty="0">
              <a:ln>
                <a:solidFill>
                  <a:schemeClr val="tx1"/>
                </a:solidFill>
              </a:ln>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24544F7-0BA7-4970-8182-C1FE982B4F0D}"/>
              </a:ext>
            </a:extLst>
          </p:cNvPr>
          <p:cNvSpPr>
            <a:spLocks noGrp="1"/>
          </p:cNvSpPr>
          <p:nvPr>
            <p:ph idx="1"/>
          </p:nvPr>
        </p:nvSpPr>
        <p:spPr>
          <a:xfrm>
            <a:off x="272562" y="1222130"/>
            <a:ext cx="11623430" cy="5411421"/>
          </a:xfrm>
        </p:spPr>
        <p:txBody>
          <a:bodyPr>
            <a:normAutofit/>
          </a:bodyPr>
          <a:lstStyle/>
          <a:p>
            <a:pPr marL="0" indent="0">
              <a:buNone/>
            </a:pPr>
            <a:r>
              <a:rPr lang="en-US" sz="3600" b="1" dirty="0"/>
              <a:t>Boomers (Born 1946-64; age 55-73)	</a:t>
            </a:r>
            <a:r>
              <a:rPr lang="en-US" sz="3600" b="1" i="1" dirty="0"/>
              <a:t>Continued</a:t>
            </a:r>
          </a:p>
          <a:p>
            <a:r>
              <a:rPr lang="en-US" dirty="0"/>
              <a:t>The first divorce generation, where divorce was beginning to be accepted as a tolerable reality.</a:t>
            </a:r>
          </a:p>
          <a:p>
            <a:r>
              <a:rPr lang="en-US" dirty="0"/>
              <a:t>Began accepting homosexuality.</a:t>
            </a:r>
          </a:p>
          <a:p>
            <a:r>
              <a:rPr lang="en-US" dirty="0"/>
              <a:t>Optimistic, driven, team-oriented.</a:t>
            </a:r>
          </a:p>
          <a:p>
            <a:r>
              <a:rPr lang="en-US" dirty="0"/>
              <a:t>Tend to be more positive about authority, hierarchal structure and tradition.</a:t>
            </a:r>
          </a:p>
          <a:p>
            <a:r>
              <a:rPr lang="en-US" dirty="0"/>
              <a:t>One of the largest generations in history with 77 million people.</a:t>
            </a:r>
          </a:p>
          <a:p>
            <a:r>
              <a:rPr lang="en-US" dirty="0"/>
              <a:t>The first generation to use the word “retirement” to mean being able to enjoy life after the children have left home.</a:t>
            </a:r>
          </a:p>
        </p:txBody>
      </p:sp>
    </p:spTree>
    <p:extLst>
      <p:ext uri="{BB962C8B-B14F-4D97-AF65-F5344CB8AC3E}">
        <p14:creationId xmlns:p14="http://schemas.microsoft.com/office/powerpoint/2010/main" val="379884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8283</TotalTime>
  <Words>1850</Words>
  <Application>Microsoft Office PowerPoint</Application>
  <PresentationFormat>Widescreen</PresentationFormat>
  <Paragraphs>177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Impact</vt:lpstr>
      <vt:lpstr>Office Theme</vt:lpstr>
      <vt:lpstr>PowerPoint Presentation</vt:lpstr>
      <vt:lpstr>Generational Studies</vt:lpstr>
      <vt:lpstr>Generational Studies</vt:lpstr>
      <vt:lpstr>Generational Studies</vt:lpstr>
      <vt:lpstr>Why Study Generations?</vt:lpstr>
      <vt:lpstr>“Talking ‘Bout My Generation!”</vt:lpstr>
      <vt:lpstr>“Talking ‘Bout My Generation!”</vt:lpstr>
      <vt:lpstr>“Talking ‘Bout My Generation!”</vt:lpstr>
      <vt:lpstr>“Talking ‘Bout My Generation!”</vt:lpstr>
      <vt:lpstr>“Talking ‘Bout My Generation!”</vt:lpstr>
      <vt:lpstr>“Talking ‘Bout My Generation!”</vt:lpstr>
      <vt:lpstr>“Talking ‘Bout My Generation!”</vt:lpstr>
      <vt:lpstr>“Talking ‘Bout My Generation!”</vt:lpstr>
      <vt:lpstr>Gen Z (Born 1995-2010; age 9 to 24)</vt:lpstr>
      <vt:lpstr>Since Gen Z Has Been Alive</vt:lpstr>
      <vt:lpstr>Since Gen Z Has Been Alive Continued</vt:lpstr>
      <vt:lpstr>Defining Markers of Gen Z</vt:lpstr>
      <vt:lpstr>Defining Markers of Gen Z</vt:lpstr>
      <vt:lpstr>Defining Markers of Gen Z</vt:lpstr>
      <vt:lpstr>The World According to Gen Z</vt:lpstr>
      <vt:lpstr>The World According to Gen Z</vt:lpstr>
      <vt:lpstr>The World According to Gen Z</vt:lpstr>
      <vt:lpstr>The World According to Gen Z</vt:lpstr>
      <vt:lpstr>The World According to Gen Z</vt:lpstr>
      <vt:lpstr>The World According to Gen Z</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Cindy Nelson</cp:lastModifiedBy>
  <cp:revision>83</cp:revision>
  <cp:lastPrinted>2019-06-09T20:56:26Z</cp:lastPrinted>
  <dcterms:created xsi:type="dcterms:W3CDTF">2019-05-21T16:28:38Z</dcterms:created>
  <dcterms:modified xsi:type="dcterms:W3CDTF">2019-06-10T15:04:45Z</dcterms:modified>
</cp:coreProperties>
</file>