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5"/>
  </p:notesMasterIdLst>
  <p:sldIdLst>
    <p:sldId id="1440" r:id="rId2"/>
    <p:sldId id="1445" r:id="rId3"/>
    <p:sldId id="1867" r:id="rId4"/>
    <p:sldId id="1836" r:id="rId5"/>
    <p:sldId id="1871" r:id="rId6"/>
    <p:sldId id="1872" r:id="rId7"/>
    <p:sldId id="1873" r:id="rId8"/>
    <p:sldId id="1874" r:id="rId9"/>
    <p:sldId id="1875" r:id="rId10"/>
    <p:sldId id="1879" r:id="rId11"/>
    <p:sldId id="1843" r:id="rId12"/>
    <p:sldId id="1876" r:id="rId13"/>
    <p:sldId id="1880" r:id="rId14"/>
    <p:sldId id="1893" r:id="rId15"/>
    <p:sldId id="1881" r:id="rId16"/>
    <p:sldId id="1894" r:id="rId17"/>
    <p:sldId id="1882" r:id="rId18"/>
    <p:sldId id="1895" r:id="rId19"/>
    <p:sldId id="1883" r:id="rId20"/>
    <p:sldId id="1896" r:id="rId21"/>
    <p:sldId id="1884" r:id="rId22"/>
    <p:sldId id="1897" r:id="rId23"/>
    <p:sldId id="1868" r:id="rId24"/>
    <p:sldId id="1885" r:id="rId25"/>
    <p:sldId id="1886" r:id="rId26"/>
    <p:sldId id="1887" r:id="rId27"/>
    <p:sldId id="1888" r:id="rId28"/>
    <p:sldId id="1869" r:id="rId29"/>
    <p:sldId id="1889" r:id="rId30"/>
    <p:sldId id="1890" r:id="rId31"/>
    <p:sldId id="1891" r:id="rId32"/>
    <p:sldId id="1892" r:id="rId33"/>
    <p:sldId id="1831" r:id="rId34"/>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38" autoAdjust="0"/>
  </p:normalViewPr>
  <p:slideViewPr>
    <p:cSldViewPr snapToGrid="0">
      <p:cViewPr varScale="1">
        <p:scale>
          <a:sx n="111" d="100"/>
          <a:sy n="111" d="100"/>
        </p:scale>
        <p:origin x="342" y="78"/>
      </p:cViewPr>
      <p:guideLst>
        <p:guide orient="horz" pos="2160"/>
        <p:guide pos="3864"/>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8193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5358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6521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8795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9226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1393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4916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3868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27264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26963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0322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0624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49995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4891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77911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0415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6797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06912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31325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2960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12642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79042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86445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09759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4569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7981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44540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593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54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7972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414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We ARE Our Brother’s Keeper</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Gen. 4:1-10</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58477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Abraham and Lot, when Lot was captured—Gen. 14:12-14</a:t>
            </a:r>
          </a:p>
        </p:txBody>
      </p:sp>
    </p:spTree>
    <p:extLst>
      <p:ext uri="{BB962C8B-B14F-4D97-AF65-F5344CB8AC3E}">
        <p14:creationId xmlns:p14="http://schemas.microsoft.com/office/powerpoint/2010/main" val="76264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1115690"/>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Abraham and Lot, when strife was developing—Gen. 13:7-8</a:t>
            </a:r>
          </a:p>
        </p:txBody>
      </p:sp>
    </p:spTree>
    <p:extLst>
      <p:ext uri="{BB962C8B-B14F-4D97-AF65-F5344CB8AC3E}">
        <p14:creationId xmlns:p14="http://schemas.microsoft.com/office/powerpoint/2010/main" val="3157545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05440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a:t>
            </a:r>
            <a:endParaRPr lang="en-US" sz="40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84127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462213"/>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a:t>
            </a:r>
            <a:r>
              <a:rPr lang="en-US" sz="2400" b="1" dirty="0">
                <a:solidFill>
                  <a:srgbClr val="FFFF00"/>
                </a:solidFill>
                <a:latin typeface="Calibri" panose="020F0502020204030204" pitchFamily="34" charset="0"/>
                <a:cs typeface="Calibri" panose="020F0502020204030204" pitchFamily="34" charset="0"/>
              </a:rPr>
              <a:t>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a:t>
            </a:r>
            <a:endParaRPr lang="en-US" sz="40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52585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462213"/>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a:t>
            </a:r>
            <a:r>
              <a:rPr lang="en-US" sz="2400" b="1" dirty="0">
                <a:solidFill>
                  <a:srgbClr val="FFFF00"/>
                </a:solidFill>
                <a:latin typeface="Calibri" panose="020F0502020204030204" pitchFamily="34" charset="0"/>
                <a:cs typeface="Calibri" panose="020F0502020204030204" pitchFamily="34" charset="0"/>
              </a:rPr>
              <a:t>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a:t>
            </a:r>
            <a:endParaRPr lang="en-US" sz="4000" b="1" i="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410953A1-BEAA-4E4B-85CF-1AB8B4457442}"/>
              </a:ext>
            </a:extLst>
          </p:cNvPr>
          <p:cNvSpPr txBox="1"/>
          <p:nvPr/>
        </p:nvSpPr>
        <p:spPr>
          <a:xfrm>
            <a:off x="5624946" y="3666841"/>
            <a:ext cx="6059055" cy="1446550"/>
          </a:xfrm>
          <a:prstGeom prst="rect">
            <a:avLst/>
          </a:prstGeom>
          <a:noFill/>
        </p:spPr>
        <p:txBody>
          <a:bodyPr wrap="square" rtlCol="0">
            <a:spAutoFit/>
          </a:bodyPr>
          <a:lstStyle/>
          <a:p>
            <a:pPr algn="just"/>
            <a:r>
              <a:rPr lang="en-US" sz="1800" b="1" dirty="0">
                <a:solidFill>
                  <a:schemeClr val="bg1"/>
                </a:solidFill>
                <a:latin typeface="Calibri" panose="020F0502020204030204" pitchFamily="34" charset="0"/>
                <a:cs typeface="Calibri" panose="020F0502020204030204" pitchFamily="34" charset="0"/>
              </a:rPr>
              <a:t> </a:t>
            </a:r>
            <a:r>
              <a:rPr lang="en-US" sz="2200" b="1" dirty="0">
                <a:solidFill>
                  <a:schemeClr val="bg1"/>
                </a:solidFill>
                <a:latin typeface="Calibri" panose="020F0502020204030204" pitchFamily="34" charset="0"/>
                <a:cs typeface="Calibri" panose="020F0502020204030204" pitchFamily="34" charset="0"/>
              </a:rPr>
              <a:t>1  You shall not see your brother's ox or his sheep going astray, and hide yourself from them; you shall certainly bring them back to your brother. </a:t>
            </a:r>
          </a:p>
          <a:p>
            <a:pPr algn="just"/>
            <a:r>
              <a:rPr lang="en-US" sz="2200" b="1" dirty="0">
                <a:solidFill>
                  <a:schemeClr val="bg1"/>
                </a:solidFill>
                <a:latin typeface="Calibri" panose="020F0502020204030204" pitchFamily="34" charset="0"/>
                <a:cs typeface="Calibri" panose="020F0502020204030204" pitchFamily="34" charset="0"/>
              </a:rPr>
              <a:t>  </a:t>
            </a:r>
            <a:endParaRPr lang="en-US" sz="2200" dirty="0">
              <a:solidFill>
                <a:schemeClr val="bg1"/>
              </a:solidFill>
            </a:endParaRPr>
          </a:p>
        </p:txBody>
      </p:sp>
    </p:spTree>
    <p:extLst>
      <p:ext uri="{BB962C8B-B14F-4D97-AF65-F5344CB8AC3E}">
        <p14:creationId xmlns:p14="http://schemas.microsoft.com/office/powerpoint/2010/main" val="1033519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462213"/>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 What if not home? </a:t>
            </a:r>
            <a:endParaRPr lang="en-US" sz="40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9960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462213"/>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cs typeface="Calibri" panose="020F0502020204030204" pitchFamily="34" charset="0"/>
              </a:rPr>
              <a:t>- What if not home? </a:t>
            </a:r>
            <a:endParaRPr lang="en-US" sz="4000" b="1" i="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410953A1-BEAA-4E4B-85CF-1AB8B4457442}"/>
              </a:ext>
            </a:extLst>
          </p:cNvPr>
          <p:cNvSpPr txBox="1"/>
          <p:nvPr/>
        </p:nvSpPr>
        <p:spPr>
          <a:xfrm>
            <a:off x="5624946" y="3666841"/>
            <a:ext cx="6059055" cy="2616101"/>
          </a:xfrm>
          <a:prstGeom prst="rect">
            <a:avLst/>
          </a:prstGeom>
          <a:noFill/>
        </p:spPr>
        <p:txBody>
          <a:bodyPr wrap="square" rtlCol="0">
            <a:spAutoFit/>
          </a:bodyPr>
          <a:lstStyle/>
          <a:p>
            <a:pPr algn="just"/>
            <a:r>
              <a:rPr lang="en-US" sz="1800" b="1" dirty="0">
                <a:solidFill>
                  <a:schemeClr val="bg1"/>
                </a:solidFill>
                <a:latin typeface="Calibri" panose="020F0502020204030204" pitchFamily="34" charset="0"/>
                <a:cs typeface="Calibri" panose="020F0502020204030204" pitchFamily="34" charset="0"/>
              </a:rPr>
              <a:t> 1  "You shall not see your brother's ox or his sheep going astray, and hide yourself from them; you shall certainly bring them back to your brother. </a:t>
            </a:r>
          </a:p>
          <a:p>
            <a:pPr algn="just"/>
            <a:r>
              <a:rPr lang="en-US" sz="2200" b="1" dirty="0">
                <a:solidFill>
                  <a:srgbClr val="FFFF00"/>
                </a:solidFill>
                <a:latin typeface="Calibri" panose="020F0502020204030204" pitchFamily="34" charset="0"/>
                <a:cs typeface="Calibri" panose="020F0502020204030204" pitchFamily="34" charset="0"/>
              </a:rPr>
              <a:t>  2  And if your brother is not near you, </a:t>
            </a:r>
            <a:r>
              <a:rPr lang="en-US" sz="2200" b="1" dirty="0">
                <a:solidFill>
                  <a:schemeClr val="bg1"/>
                </a:solidFill>
                <a:latin typeface="Calibri" panose="020F0502020204030204" pitchFamily="34" charset="0"/>
                <a:cs typeface="Calibri" panose="020F0502020204030204" pitchFamily="34" charset="0"/>
              </a:rPr>
              <a:t>or if you do not know him</a:t>
            </a:r>
            <a:r>
              <a:rPr lang="en-US" sz="2200" b="1" dirty="0">
                <a:solidFill>
                  <a:srgbClr val="FFFF00"/>
                </a:solidFill>
                <a:latin typeface="Calibri" panose="020F0502020204030204" pitchFamily="34" charset="0"/>
                <a:cs typeface="Calibri" panose="020F0502020204030204" pitchFamily="34" charset="0"/>
              </a:rPr>
              <a:t>, then you shall bring it to your own house, and it shall remain with you until your brother seeks it; then you shall restore it to him. </a:t>
            </a:r>
          </a:p>
          <a:p>
            <a:pPr algn="just"/>
            <a:r>
              <a:rPr lang="en-US" sz="2200" b="1" dirty="0">
                <a:solidFill>
                  <a:srgbClr val="FFFF00"/>
                </a:solidFill>
                <a:latin typeface="Calibri" panose="020F0502020204030204" pitchFamily="34" charset="0"/>
                <a:cs typeface="Calibri" panose="020F0502020204030204" pitchFamily="34" charset="0"/>
              </a:rPr>
              <a:t>  </a:t>
            </a:r>
            <a:endParaRPr lang="en-US" sz="1800" dirty="0">
              <a:solidFill>
                <a:schemeClr val="bg1"/>
              </a:solidFill>
            </a:endParaRPr>
          </a:p>
        </p:txBody>
      </p:sp>
    </p:spTree>
    <p:extLst>
      <p:ext uri="{BB962C8B-B14F-4D97-AF65-F5344CB8AC3E}">
        <p14:creationId xmlns:p14="http://schemas.microsoft.com/office/powerpoint/2010/main" val="1983905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3524042"/>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not home? </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a:t>
            </a:r>
            <a:r>
              <a:rPr lang="en-US" sz="2400" b="1" dirty="0">
                <a:solidFill>
                  <a:srgbClr val="FFFF00"/>
                </a:solidFill>
                <a:latin typeface="Calibri" panose="020F0502020204030204" pitchFamily="34" charset="0"/>
                <a:cs typeface="Calibri" panose="020F0502020204030204" pitchFamily="34" charset="0"/>
              </a:rPr>
              <a:t>What if I do not know who he is?</a:t>
            </a:r>
          </a:p>
          <a:p>
            <a:pPr lvl="3" algn="just" defTabSz="457200">
              <a:spcAft>
                <a:spcPts val="300"/>
              </a:spcAft>
              <a:buClr>
                <a:schemeClr val="bg1"/>
              </a:buClr>
              <a:tabLst>
                <a:tab pos="457200" algn="l"/>
              </a:tabLst>
            </a:pPr>
            <a:endParaRPr lang="en-US" sz="40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12783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3524042"/>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not home? </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a:t>
            </a:r>
            <a:r>
              <a:rPr lang="en-US" sz="2400" b="1" dirty="0">
                <a:solidFill>
                  <a:srgbClr val="FFFF00"/>
                </a:solidFill>
                <a:latin typeface="Calibri" panose="020F0502020204030204" pitchFamily="34" charset="0"/>
                <a:cs typeface="Calibri" panose="020F0502020204030204" pitchFamily="34" charset="0"/>
              </a:rPr>
              <a:t>What if I do not know who he is?</a:t>
            </a:r>
          </a:p>
          <a:p>
            <a:pPr lvl="3" algn="just" defTabSz="457200">
              <a:spcAft>
                <a:spcPts val="300"/>
              </a:spcAft>
              <a:buClr>
                <a:schemeClr val="bg1"/>
              </a:buClr>
              <a:tabLst>
                <a:tab pos="457200" algn="l"/>
              </a:tabLst>
            </a:pPr>
            <a:endParaRPr lang="en-US" sz="4000" b="1" i="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410953A1-BEAA-4E4B-85CF-1AB8B4457442}"/>
              </a:ext>
            </a:extLst>
          </p:cNvPr>
          <p:cNvSpPr txBox="1"/>
          <p:nvPr/>
        </p:nvSpPr>
        <p:spPr>
          <a:xfrm>
            <a:off x="5624946" y="3666841"/>
            <a:ext cx="6059055" cy="2277547"/>
          </a:xfrm>
          <a:prstGeom prst="rect">
            <a:avLst/>
          </a:prstGeom>
          <a:noFill/>
        </p:spPr>
        <p:txBody>
          <a:bodyPr wrap="square" rtlCol="0">
            <a:spAutoFit/>
          </a:bodyPr>
          <a:lstStyle/>
          <a:p>
            <a:pPr algn="just"/>
            <a:r>
              <a:rPr lang="en-US" sz="1800" b="1" dirty="0">
                <a:solidFill>
                  <a:schemeClr val="bg1"/>
                </a:solidFill>
                <a:latin typeface="Calibri" panose="020F0502020204030204" pitchFamily="34" charset="0"/>
                <a:cs typeface="Calibri" panose="020F0502020204030204" pitchFamily="34" charset="0"/>
              </a:rPr>
              <a:t> 1  "You shall not see your brother's ox or his sheep going astray, and hide yourself from them; you shall certainly bring them back to your brother. </a:t>
            </a:r>
          </a:p>
          <a:p>
            <a:pPr algn="just"/>
            <a:r>
              <a:rPr lang="en-US" sz="1800" b="1" dirty="0">
                <a:solidFill>
                  <a:schemeClr val="bg1"/>
                </a:solidFill>
                <a:latin typeface="Calibri" panose="020F0502020204030204" pitchFamily="34" charset="0"/>
                <a:cs typeface="Calibri" panose="020F0502020204030204" pitchFamily="34" charset="0"/>
              </a:rPr>
              <a:t>  </a:t>
            </a:r>
            <a:r>
              <a:rPr lang="en-US" sz="2200" b="1" dirty="0">
                <a:solidFill>
                  <a:schemeClr val="bg1"/>
                </a:solidFill>
                <a:latin typeface="Calibri" panose="020F0502020204030204" pitchFamily="34" charset="0"/>
                <a:cs typeface="Calibri" panose="020F0502020204030204" pitchFamily="34" charset="0"/>
              </a:rPr>
              <a:t>2  And if your brother is not near you, or </a:t>
            </a:r>
            <a:r>
              <a:rPr lang="en-US" sz="2200" b="1" dirty="0">
                <a:solidFill>
                  <a:srgbClr val="FFFF00"/>
                </a:solidFill>
                <a:latin typeface="Calibri" panose="020F0502020204030204" pitchFamily="34" charset="0"/>
                <a:cs typeface="Calibri" panose="020F0502020204030204" pitchFamily="34" charset="0"/>
              </a:rPr>
              <a:t>if you do not know him, then you shall bring it to your own house, and it shall remain with you until your brother seeks it; then you shall restore it to him. </a:t>
            </a:r>
          </a:p>
        </p:txBody>
      </p:sp>
    </p:spTree>
    <p:extLst>
      <p:ext uri="{BB962C8B-B14F-4D97-AF65-F5344CB8AC3E}">
        <p14:creationId xmlns:p14="http://schemas.microsoft.com/office/powerpoint/2010/main" val="2325909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3277820"/>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not home? </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I do not know who he is?</a:t>
            </a:r>
            <a:endParaRPr lang="en-US" sz="2400" b="1" dirty="0">
              <a:solidFill>
                <a:srgbClr val="FFFF00"/>
              </a:solidFill>
              <a:latin typeface="Calibri" panose="020F0502020204030204" pitchFamily="34" charset="0"/>
              <a:cs typeface="Calibri" panose="020F0502020204030204" pitchFamily="34" charset="0"/>
            </a:endParaRPr>
          </a:p>
          <a:p>
            <a:pPr lvl="3" algn="just" defTabSz="457200">
              <a:spcAft>
                <a:spcPts val="300"/>
              </a:spcAft>
              <a:buClr>
                <a:schemeClr val="bg1"/>
              </a:buClr>
              <a:tabLst>
                <a:tab pos="457200" algn="l"/>
              </a:tabLst>
            </a:pPr>
            <a:r>
              <a:rPr lang="en-US" sz="2400" b="1" dirty="0">
                <a:solidFill>
                  <a:srgbClr val="FFFF00"/>
                </a:solidFill>
                <a:latin typeface="Calibri" panose="020F0502020204030204" pitchFamily="34" charset="0"/>
                <a:cs typeface="Calibri" panose="020F0502020204030204" pitchFamily="34" charset="0"/>
              </a:rPr>
              <a:t>	- What about any lost thing I find?</a:t>
            </a:r>
          </a:p>
        </p:txBody>
      </p:sp>
    </p:spTree>
    <p:extLst>
      <p:ext uri="{BB962C8B-B14F-4D97-AF65-F5344CB8AC3E}">
        <p14:creationId xmlns:p14="http://schemas.microsoft.com/office/powerpoint/2010/main" val="387579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Text—Gen. 4:1-10</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909036"/>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cs typeface="Calibri" panose="020F0502020204030204" pitchFamily="34" charset="0"/>
              </a:rPr>
              <a:t>  1  Now Adam knew Eve his wife, and she conceived and bore Cain, and said, "I have acquired a man from the LORD." </a:t>
            </a: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2  Then she bore again, this time his brother Abel. Now Abel was a keeper of sheep, but Cain was a tiller of the ground. </a:t>
            </a: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3  And in the process of time it came to pass that Cain brought an offering of the fruit of the ground to the LORD. </a:t>
            </a: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4  Abel also brought of the firstborn of his flock and of their fat. And the LORD respected Abel and his offering, </a:t>
            </a: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5  but He did not respect Cain and his offering. And Cain was very angry, and his countenance fell. </a:t>
            </a: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6  So the LORD said to Cain, "Why are you angry? And why has your countenance fallen? </a:t>
            </a:r>
          </a:p>
        </p:txBody>
      </p:sp>
    </p:spTree>
    <p:extLst>
      <p:ext uri="{BB962C8B-B14F-4D97-AF65-F5344CB8AC3E}">
        <p14:creationId xmlns:p14="http://schemas.microsoft.com/office/powerpoint/2010/main" val="417271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3277820"/>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not home? </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I do not know who he is?</a:t>
            </a:r>
            <a:endParaRPr lang="en-US" sz="2400" b="1" dirty="0">
              <a:solidFill>
                <a:srgbClr val="FFFF00"/>
              </a:solidFill>
              <a:latin typeface="Calibri" panose="020F0502020204030204" pitchFamily="34" charset="0"/>
              <a:cs typeface="Calibri" panose="020F0502020204030204" pitchFamily="34" charset="0"/>
            </a:endParaRPr>
          </a:p>
          <a:p>
            <a:pPr lvl="3" algn="just" defTabSz="457200">
              <a:spcAft>
                <a:spcPts val="300"/>
              </a:spcAft>
              <a:buClr>
                <a:schemeClr val="bg1"/>
              </a:buClr>
              <a:tabLst>
                <a:tab pos="457200" algn="l"/>
              </a:tabLst>
            </a:pPr>
            <a:r>
              <a:rPr lang="en-US" sz="2400" b="1" dirty="0">
                <a:solidFill>
                  <a:srgbClr val="FFFF00"/>
                </a:solidFill>
                <a:latin typeface="Calibri" panose="020F0502020204030204" pitchFamily="34" charset="0"/>
                <a:cs typeface="Calibri" panose="020F0502020204030204" pitchFamily="34" charset="0"/>
              </a:rPr>
              <a:t>	- What about any lost thing I find?</a:t>
            </a:r>
          </a:p>
        </p:txBody>
      </p:sp>
      <p:sp>
        <p:nvSpPr>
          <p:cNvPr id="2" name="TextBox 1">
            <a:extLst>
              <a:ext uri="{FF2B5EF4-FFF2-40B4-BE49-F238E27FC236}">
                <a16:creationId xmlns:a16="http://schemas.microsoft.com/office/drawing/2014/main" id="{410953A1-BEAA-4E4B-85CF-1AB8B4457442}"/>
              </a:ext>
            </a:extLst>
          </p:cNvPr>
          <p:cNvSpPr txBox="1"/>
          <p:nvPr/>
        </p:nvSpPr>
        <p:spPr>
          <a:xfrm>
            <a:off x="5624946" y="3666841"/>
            <a:ext cx="6059055" cy="3170099"/>
          </a:xfrm>
          <a:prstGeom prst="rect">
            <a:avLst/>
          </a:prstGeom>
          <a:noFill/>
        </p:spPr>
        <p:txBody>
          <a:bodyPr wrap="square" rtlCol="0">
            <a:spAutoFit/>
          </a:bodyPr>
          <a:lstStyle/>
          <a:p>
            <a:pPr algn="just"/>
            <a:r>
              <a:rPr lang="en-US" sz="1600" b="1" dirty="0">
                <a:solidFill>
                  <a:schemeClr val="bg1"/>
                </a:solidFill>
                <a:latin typeface="Calibri" panose="020F0502020204030204" pitchFamily="34" charset="0"/>
                <a:cs typeface="Calibri" panose="020F0502020204030204" pitchFamily="34" charset="0"/>
              </a:rPr>
              <a:t> </a:t>
            </a:r>
            <a:r>
              <a:rPr lang="en-US" b="1" dirty="0">
                <a:solidFill>
                  <a:schemeClr val="bg1"/>
                </a:solidFill>
                <a:latin typeface="Calibri" panose="020F0502020204030204" pitchFamily="34" charset="0"/>
                <a:cs typeface="Calibri" panose="020F0502020204030204" pitchFamily="34" charset="0"/>
              </a:rPr>
              <a:t>1  "You shall not see your brother's ox or his sheep going astray, and hide yourself from them; you shall certainly bring them back to your brother. </a:t>
            </a:r>
          </a:p>
          <a:p>
            <a:pPr algn="just"/>
            <a:r>
              <a:rPr lang="en-US" b="1" dirty="0">
                <a:solidFill>
                  <a:schemeClr val="bg1"/>
                </a:solidFill>
                <a:latin typeface="Calibri" panose="020F0502020204030204" pitchFamily="34" charset="0"/>
                <a:cs typeface="Calibri" panose="020F0502020204030204" pitchFamily="34" charset="0"/>
              </a:rPr>
              <a:t>  2  And if your brother is not near you, or if you do not know him, then you shall bring it to your own house, and it shall remain with you until your brother seeks it; then you shall restore it to him. </a:t>
            </a:r>
          </a:p>
          <a:p>
            <a:pPr algn="just"/>
            <a:r>
              <a:rPr lang="en-US" sz="2200" b="1" dirty="0">
                <a:solidFill>
                  <a:srgbClr val="FFFF00"/>
                </a:solidFill>
                <a:latin typeface="Calibri" panose="020F0502020204030204" pitchFamily="34" charset="0"/>
                <a:cs typeface="Calibri" panose="020F0502020204030204" pitchFamily="34" charset="0"/>
              </a:rPr>
              <a:t>  3  You shall do the same with his donkey, and so shall you do with his garment; with any lost thing of your brother's, which he has lost and you have found, you shall do likewise; you must not hide yourself. </a:t>
            </a:r>
          </a:p>
          <a:p>
            <a:pPr algn="just"/>
            <a:r>
              <a:rPr lang="en-US" sz="1800" b="1" dirty="0">
                <a:solidFill>
                  <a:schemeClr val="bg1"/>
                </a:solidFill>
                <a:latin typeface="Calibri" panose="020F0502020204030204" pitchFamily="34" charset="0"/>
                <a:cs typeface="Calibri" panose="020F0502020204030204" pitchFamily="34" charset="0"/>
              </a:rPr>
              <a:t>  </a:t>
            </a:r>
            <a:endParaRPr lang="en-US" sz="1800" dirty="0">
              <a:solidFill>
                <a:schemeClr val="bg1"/>
              </a:solidFill>
            </a:endParaRPr>
          </a:p>
        </p:txBody>
      </p:sp>
    </p:spTree>
    <p:extLst>
      <p:ext uri="{BB962C8B-B14F-4D97-AF65-F5344CB8AC3E}">
        <p14:creationId xmlns:p14="http://schemas.microsoft.com/office/powerpoint/2010/main" val="4293337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3685624"/>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not home? </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I do not know who he is?</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about any lost thing I find?</a:t>
            </a:r>
          </a:p>
          <a:p>
            <a:pPr lvl="3" algn="just" defTabSz="457200">
              <a:spcAft>
                <a:spcPts val="300"/>
              </a:spcAft>
              <a:buClr>
                <a:schemeClr val="bg1"/>
              </a:buClr>
              <a:tabLst>
                <a:tab pos="457200" algn="l"/>
              </a:tabLst>
            </a:pPr>
            <a:r>
              <a:rPr lang="en-US" sz="2400" b="1" dirty="0">
                <a:solidFill>
                  <a:srgbClr val="FFFF00"/>
                </a:solidFill>
                <a:latin typeface="Calibri" panose="020F0502020204030204" pitchFamily="34" charset="0"/>
                <a:cs typeface="Calibri" panose="020F0502020204030204" pitchFamily="34" charset="0"/>
              </a:rPr>
              <a:t>	- What about a fallen animal? </a:t>
            </a:r>
            <a:endParaRPr lang="en-US" sz="40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3594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Old Testament Illustrations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3685624"/>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Lot was captured—Gen. 14:12-14</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Abraham and Lot, when strife was developing—Gen. 13:7-8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Law of Moses about a brother’s possessions—Deut. 22:1-4</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is right thing to do if I find straying cattle or sheep?</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not home? </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if I do not know who he is?</a:t>
            </a:r>
          </a:p>
          <a:p>
            <a:pPr lvl="3" algn="just" defTabSz="457200">
              <a:spcAft>
                <a:spcPts val="300"/>
              </a:spcAft>
              <a:buClr>
                <a:schemeClr val="bg1"/>
              </a:buClr>
              <a:tabLst>
                <a:tab pos="457200" algn="l"/>
              </a:tabLst>
            </a:pPr>
            <a:r>
              <a:rPr lang="en-US" sz="2400" b="1" dirty="0">
                <a:solidFill>
                  <a:schemeClr val="bg1"/>
                </a:solidFill>
                <a:latin typeface="Calibri" panose="020F0502020204030204" pitchFamily="34" charset="0"/>
                <a:cs typeface="Calibri" panose="020F0502020204030204" pitchFamily="34" charset="0"/>
              </a:rPr>
              <a:t>	- What about any lost thing I find?</a:t>
            </a:r>
          </a:p>
          <a:p>
            <a:pPr lvl="3" algn="just" defTabSz="457200">
              <a:spcAft>
                <a:spcPts val="300"/>
              </a:spcAft>
              <a:buClr>
                <a:schemeClr val="bg1"/>
              </a:buClr>
              <a:tabLst>
                <a:tab pos="457200" algn="l"/>
              </a:tabLst>
            </a:pPr>
            <a:r>
              <a:rPr lang="en-US" sz="2400" b="1" dirty="0">
                <a:solidFill>
                  <a:srgbClr val="FFFF00"/>
                </a:solidFill>
                <a:latin typeface="Calibri" panose="020F0502020204030204" pitchFamily="34" charset="0"/>
                <a:cs typeface="Calibri" panose="020F0502020204030204" pitchFamily="34" charset="0"/>
              </a:rPr>
              <a:t>	- What about a fallen animal? </a:t>
            </a:r>
            <a:endParaRPr lang="en-US" sz="4000" b="1" i="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410953A1-BEAA-4E4B-85CF-1AB8B4457442}"/>
              </a:ext>
            </a:extLst>
          </p:cNvPr>
          <p:cNvSpPr txBox="1"/>
          <p:nvPr/>
        </p:nvSpPr>
        <p:spPr>
          <a:xfrm>
            <a:off x="5624946" y="3666841"/>
            <a:ext cx="6059055" cy="2185214"/>
          </a:xfrm>
          <a:prstGeom prst="rect">
            <a:avLst/>
          </a:prstGeom>
          <a:noFill/>
        </p:spPr>
        <p:txBody>
          <a:bodyPr wrap="square" rtlCol="0">
            <a:spAutoFit/>
          </a:bodyPr>
          <a:lstStyle/>
          <a:p>
            <a:pPr algn="just"/>
            <a:r>
              <a:rPr lang="en-US" sz="1600" b="1" dirty="0">
                <a:solidFill>
                  <a:schemeClr val="bg1"/>
                </a:solidFill>
                <a:latin typeface="Calibri" panose="020F0502020204030204" pitchFamily="34" charset="0"/>
                <a:cs typeface="Calibri" panose="020F0502020204030204" pitchFamily="34" charset="0"/>
              </a:rPr>
              <a:t>3  You shall do the same with his donkey, and so shall you do with his garment; with any lost thing of your brother's, which he has lost and you have found, you shall do likewise; you must not hide yourself. </a:t>
            </a:r>
          </a:p>
          <a:p>
            <a:pPr algn="just"/>
            <a:r>
              <a:rPr lang="en-US" sz="2200" b="1" dirty="0">
                <a:solidFill>
                  <a:srgbClr val="FFFF00"/>
                </a:solidFill>
                <a:latin typeface="Calibri" panose="020F0502020204030204" pitchFamily="34" charset="0"/>
                <a:cs typeface="Calibri" panose="020F0502020204030204" pitchFamily="34" charset="0"/>
              </a:rPr>
              <a:t>  4  You shall not see your brother's donkey or his ox fall down along the road, and hide yourself from them; you shall surely help him lift them up again. </a:t>
            </a:r>
            <a:endParaRPr lang="en-US" sz="2200" dirty="0">
              <a:solidFill>
                <a:srgbClr val="FFFF00"/>
              </a:solidFill>
            </a:endParaRPr>
          </a:p>
        </p:txBody>
      </p:sp>
    </p:spTree>
    <p:extLst>
      <p:ext uri="{BB962C8B-B14F-4D97-AF65-F5344CB8AC3E}">
        <p14:creationId xmlns:p14="http://schemas.microsoft.com/office/powerpoint/2010/main" val="1612245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is a Family</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58477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We enter the family by a new birth</a:t>
            </a:r>
          </a:p>
        </p:txBody>
      </p:sp>
    </p:spTree>
    <p:extLst>
      <p:ext uri="{BB962C8B-B14F-4D97-AF65-F5344CB8AC3E}">
        <p14:creationId xmlns:p14="http://schemas.microsoft.com/office/powerpoint/2010/main" val="841672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is a Family</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1115690"/>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enter the family by a new birth</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We have the same Father</a:t>
            </a:r>
          </a:p>
        </p:txBody>
      </p:sp>
    </p:spTree>
    <p:extLst>
      <p:ext uri="{BB962C8B-B14F-4D97-AF65-F5344CB8AC3E}">
        <p14:creationId xmlns:p14="http://schemas.microsoft.com/office/powerpoint/2010/main" val="2253462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is a Family</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164660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enter the family by a new birth</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have the same Father</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We have the same older brother</a:t>
            </a:r>
          </a:p>
        </p:txBody>
      </p:sp>
    </p:spTree>
    <p:extLst>
      <p:ext uri="{BB962C8B-B14F-4D97-AF65-F5344CB8AC3E}">
        <p14:creationId xmlns:p14="http://schemas.microsoft.com/office/powerpoint/2010/main" val="3871904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is a Family</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17751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enter the family by a new birth</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have the same Father</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have the same older brother</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We have many brothers and sisters</a:t>
            </a:r>
            <a:endParaRPr lang="en-US" sz="54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4240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The Church is a Family</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4016484"/>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enter the family by a new birth</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have the same Father</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have the same older brother</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We have many brothers and sisters</a:t>
            </a:r>
          </a:p>
          <a:p>
            <a:pPr marL="457200" lvl="3" indent="-457200" algn="just" defTabSz="457200">
              <a:spcAft>
                <a:spcPts val="300"/>
              </a:spcAft>
              <a:buClr>
                <a:schemeClr val="bg1"/>
              </a:buClr>
              <a:buFont typeface="Arial" panose="020B0604020202020204" pitchFamily="34" charset="0"/>
              <a:buChar char="•"/>
              <a:tabLst>
                <a:tab pos="457200" algn="l"/>
              </a:tabLst>
            </a:pPr>
            <a:endParaRPr lang="en-US" sz="3200" b="1" dirty="0">
              <a:solidFill>
                <a:schemeClr val="bg1"/>
              </a:solidFill>
              <a:latin typeface="Calibri" panose="020F0502020204030204" pitchFamily="34" charset="0"/>
              <a:cs typeface="Calibri" panose="020F0502020204030204" pitchFamily="34" charset="0"/>
            </a:endParaRPr>
          </a:p>
          <a:p>
            <a:pPr marL="457200" lvl="3" indent="-457200" algn="just" defTabSz="457200">
              <a:spcAft>
                <a:spcPts val="300"/>
              </a:spcAft>
              <a:buClr>
                <a:schemeClr val="bg1"/>
              </a:buClr>
              <a:buFont typeface="Arial" panose="020B0604020202020204" pitchFamily="34" charset="0"/>
              <a:buChar char="•"/>
              <a:tabLst>
                <a:tab pos="457200" algn="l"/>
              </a:tabLst>
            </a:pPr>
            <a:endParaRPr lang="en-US" sz="4000" b="1" i="1" dirty="0">
              <a:solidFill>
                <a:srgbClr val="FFFF00"/>
              </a:solidFill>
              <a:latin typeface="Calibri" panose="020F0502020204030204" pitchFamily="34" charset="0"/>
              <a:cs typeface="Calibri" panose="020F0502020204030204" pitchFamily="34" charset="0"/>
            </a:endParaRPr>
          </a:p>
          <a:p>
            <a:pPr lvl="3" algn="ctr" defTabSz="457200">
              <a:spcAft>
                <a:spcPts val="300"/>
              </a:spcAft>
              <a:buClr>
                <a:schemeClr val="bg1"/>
              </a:buClr>
              <a:tabLst>
                <a:tab pos="457200" algn="l"/>
              </a:tabLst>
            </a:pPr>
            <a:r>
              <a:rPr lang="en-US" sz="4000" b="1" i="1" dirty="0">
                <a:solidFill>
                  <a:srgbClr val="FFFF00"/>
                </a:solidFill>
                <a:latin typeface="Calibri" panose="020F0502020204030204" pitchFamily="34" charset="0"/>
                <a:cs typeface="Calibri" panose="020F0502020204030204" pitchFamily="34" charset="0"/>
              </a:rPr>
              <a:t>We  have Responsibilities to the Family</a:t>
            </a:r>
            <a:endParaRPr lang="en-US" sz="5400" b="1" i="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2450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Responsibilities to All Brothers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58477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Avoid strife like Abraham did with Lot</a:t>
            </a:r>
            <a:endParaRPr lang="en-US" sz="3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4739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Responsibilities to All Brothers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1115690"/>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Avoid strife like Abraham did with Lot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Rescue each other like Abraham did with Lot</a:t>
            </a:r>
          </a:p>
        </p:txBody>
      </p:sp>
    </p:spTree>
    <p:extLst>
      <p:ext uri="{BB962C8B-B14F-4D97-AF65-F5344CB8AC3E}">
        <p14:creationId xmlns:p14="http://schemas.microsoft.com/office/powerpoint/2010/main" val="3918467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Text—Gen. 4:1-10</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3277820"/>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cs typeface="Calibri" panose="020F0502020204030204" pitchFamily="34" charset="0"/>
              </a:rPr>
              <a:t>  7  If you do well, will you not be accepted? And if you do not do well, sin lies at the door. And its desire is for you, but you should rule over it." </a:t>
            </a: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8  Now Cain talked with Abel his brother; and it came to pass, when they were in the field, that Cain rose up against Abel his brother and killed him. </a:t>
            </a: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9  Then the LORD said to Cain, "Where is Abel your brother?" He said, "I do not know. Am I my brother's keeper?" </a:t>
            </a:r>
          </a:p>
          <a:p>
            <a:pPr algn="just">
              <a:spcAft>
                <a:spcPts val="600"/>
              </a:spcAft>
            </a:pPr>
            <a:r>
              <a:rPr lang="en-US" sz="2400" b="1" dirty="0">
                <a:solidFill>
                  <a:schemeClr val="bg1"/>
                </a:solidFill>
                <a:latin typeface="Calibri" panose="020F0502020204030204" pitchFamily="34" charset="0"/>
                <a:cs typeface="Calibri" panose="020F0502020204030204" pitchFamily="34" charset="0"/>
              </a:rPr>
              <a:t>  10  And He said, "What have you done? The voice of your brother's blood cries out to Me from the ground."  </a:t>
            </a:r>
          </a:p>
        </p:txBody>
      </p:sp>
    </p:spTree>
    <p:extLst>
      <p:ext uri="{BB962C8B-B14F-4D97-AF65-F5344CB8AC3E}">
        <p14:creationId xmlns:p14="http://schemas.microsoft.com/office/powerpoint/2010/main" val="27124922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Responsibilities to All Brothers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164660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Avoid strife like Abraham did with Lot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Rescue each other like Abraham did with Lot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Notice empty seats—1 Sam. 20:18</a:t>
            </a:r>
          </a:p>
        </p:txBody>
      </p:sp>
    </p:spTree>
    <p:extLst>
      <p:ext uri="{BB962C8B-B14F-4D97-AF65-F5344CB8AC3E}">
        <p14:creationId xmlns:p14="http://schemas.microsoft.com/office/powerpoint/2010/main" val="3354983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Responsibilities to All Brothers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17751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Avoid strife like Abraham did with Lot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Rescue each other like Abraham did with Lot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Notice empty seats—1 Sam. 20:18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Help the least important brothers—Matt. 25:39-40</a:t>
            </a:r>
          </a:p>
        </p:txBody>
      </p:sp>
    </p:spTree>
    <p:extLst>
      <p:ext uri="{BB962C8B-B14F-4D97-AF65-F5344CB8AC3E}">
        <p14:creationId xmlns:p14="http://schemas.microsoft.com/office/powerpoint/2010/main" val="3623907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200" dirty="0">
                <a:solidFill>
                  <a:schemeClr val="bg1"/>
                </a:solidFill>
                <a:latin typeface="Cambria" panose="02040503050406030204" pitchFamily="18" charset="0"/>
                <a:ea typeface="Cambria" panose="02040503050406030204" pitchFamily="18" charset="0"/>
                <a:cs typeface="Calibri" panose="020F0502020204030204" pitchFamily="34" charset="0"/>
              </a:rPr>
              <a:t>Responsibilities to All Brothers</a:t>
            </a:r>
            <a:endParaRPr lang="en-US" sz="42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2708434"/>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Avoid strife like Abraham did with Lot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Rescue each other like Abraham did with Lot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Notice empty seats—1 Sam. 20:18</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Help the least important brothers—Matt. 25:39-40</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Help those who are struggling spiritually—Gal. 6:2</a:t>
            </a:r>
          </a:p>
        </p:txBody>
      </p:sp>
    </p:spTree>
    <p:extLst>
      <p:ext uri="{BB962C8B-B14F-4D97-AF65-F5344CB8AC3E}">
        <p14:creationId xmlns:p14="http://schemas.microsoft.com/office/powerpoint/2010/main" val="1994535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Becoming Part of the Family</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3844399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Introduction—My Brother’s Keeper</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942109" y="1615615"/>
            <a:ext cx="10589986" cy="523220"/>
          </a:xfrm>
          <a:prstGeom prst="rect">
            <a:avLst/>
          </a:prstGeom>
          <a:noFill/>
        </p:spPr>
        <p:txBody>
          <a:bodyPr wrap="square" rtlCol="0">
            <a:spAutoFit/>
          </a:bodyPr>
          <a:lstStyle/>
          <a:p>
            <a:pPr marL="342900" lvl="2" indent="-342900" algn="just">
              <a:spcBef>
                <a:spcPct val="50000"/>
              </a:spcBef>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a:t>
            </a:r>
            <a:r>
              <a:rPr lang="en-US" altLang="en-US" sz="2800" b="1" dirty="0">
                <a:solidFill>
                  <a:srgbClr val="FFFF00"/>
                </a:solidFill>
                <a:latin typeface="Calibri" panose="020F0502020204030204" pitchFamily="34" charset="0"/>
                <a:cs typeface="Calibri" panose="020F0502020204030204" pitchFamily="34" charset="0"/>
              </a:rPr>
              <a:t>Work—Employer, employee, manager, boss, owner, etc.</a:t>
            </a:r>
          </a:p>
        </p:txBody>
      </p:sp>
    </p:spTree>
    <p:extLst>
      <p:ext uri="{BB962C8B-B14F-4D97-AF65-F5344CB8AC3E}">
        <p14:creationId xmlns:p14="http://schemas.microsoft.com/office/powerpoint/2010/main" val="1021382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Introduction—My Brother’s Keeper</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942109" y="1615615"/>
            <a:ext cx="10589986" cy="1169551"/>
          </a:xfrm>
          <a:prstGeom prst="rect">
            <a:avLst/>
          </a:prstGeom>
          <a:noFill/>
        </p:spPr>
        <p:txBody>
          <a:bodyPr wrap="square" rtlCol="0">
            <a:spAutoFit/>
          </a:bodyPr>
          <a:lstStyle/>
          <a:p>
            <a:pPr marL="342900" lvl="2" indent="-342900">
              <a:spcBef>
                <a:spcPct val="50000"/>
              </a:spcBef>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800" b="1" dirty="0">
                <a:solidFill>
                  <a:schemeClr val="bg1"/>
                </a:solidFill>
                <a:latin typeface="Calibri" panose="020F0502020204030204" pitchFamily="34" charset="0"/>
                <a:cs typeface="Calibri" panose="020F0502020204030204" pitchFamily="34" charset="0"/>
              </a:rPr>
              <a:t>Work—Employer, employee, manager, boss, owner, etc. </a:t>
            </a:r>
          </a:p>
          <a:p>
            <a:pPr marL="342900" lvl="2" indent="-342900">
              <a:spcBef>
                <a:spcPct val="50000"/>
              </a:spcBef>
              <a:buClr>
                <a:schemeClr val="bg1"/>
              </a:buClr>
              <a:buFont typeface="Arial" panose="020B0604020202020204" pitchFamily="34" charset="0"/>
              <a:buChar char="•"/>
            </a:pPr>
            <a:r>
              <a:rPr lang="en-US" altLang="en-US" sz="2800" b="1" dirty="0">
                <a:solidFill>
                  <a:srgbClr val="FFFF00"/>
                </a:solidFill>
                <a:latin typeface="Calibri" panose="020F0502020204030204" pitchFamily="34" charset="0"/>
                <a:cs typeface="Calibri" panose="020F0502020204030204" pitchFamily="34" charset="0"/>
              </a:rPr>
              <a:t> Citizen—Mayor, governor, congressman, senator, president, etc.</a:t>
            </a:r>
          </a:p>
        </p:txBody>
      </p:sp>
    </p:spTree>
    <p:extLst>
      <p:ext uri="{BB962C8B-B14F-4D97-AF65-F5344CB8AC3E}">
        <p14:creationId xmlns:p14="http://schemas.microsoft.com/office/powerpoint/2010/main" val="958803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Introduction—My Brother’s Keeper</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942109" y="1615615"/>
            <a:ext cx="10589986" cy="1815882"/>
          </a:xfrm>
          <a:prstGeom prst="rect">
            <a:avLst/>
          </a:prstGeom>
          <a:noFill/>
        </p:spPr>
        <p:txBody>
          <a:bodyPr wrap="square" rtlCol="0">
            <a:spAutoFit/>
          </a:bodyPr>
          <a:lstStyle/>
          <a:p>
            <a:pPr marL="342900" lvl="2" indent="-342900">
              <a:spcBef>
                <a:spcPct val="50000"/>
              </a:spcBef>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800" b="1" dirty="0">
                <a:solidFill>
                  <a:schemeClr val="bg1"/>
                </a:solidFill>
                <a:latin typeface="Calibri" panose="020F0502020204030204" pitchFamily="34" charset="0"/>
                <a:cs typeface="Calibri" panose="020F0502020204030204" pitchFamily="34" charset="0"/>
              </a:rPr>
              <a:t>Work—Employer, employee, manager, boss, owner, etc. </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Citizen—Mayor, governor, congressman, senator, president, etc.</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a:t>
            </a:r>
            <a:r>
              <a:rPr lang="en-US" altLang="en-US" sz="2800" b="1" dirty="0">
                <a:solidFill>
                  <a:srgbClr val="FFFF00"/>
                </a:solidFill>
                <a:latin typeface="Calibri" panose="020F0502020204030204" pitchFamily="34" charset="0"/>
                <a:cs typeface="Calibri" panose="020F0502020204030204" pitchFamily="34" charset="0"/>
              </a:rPr>
              <a:t>School—Teacher, student, principal, bus driver, janitor, etc. </a:t>
            </a:r>
          </a:p>
        </p:txBody>
      </p:sp>
    </p:spTree>
    <p:extLst>
      <p:ext uri="{BB962C8B-B14F-4D97-AF65-F5344CB8AC3E}">
        <p14:creationId xmlns:p14="http://schemas.microsoft.com/office/powerpoint/2010/main" val="2794863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Introduction—My Brother’s Keeper</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942109" y="1615615"/>
            <a:ext cx="10589986" cy="2462213"/>
          </a:xfrm>
          <a:prstGeom prst="rect">
            <a:avLst/>
          </a:prstGeom>
          <a:noFill/>
        </p:spPr>
        <p:txBody>
          <a:bodyPr wrap="square" rtlCol="0">
            <a:spAutoFit/>
          </a:bodyPr>
          <a:lstStyle/>
          <a:p>
            <a:pPr marL="342900" lvl="2" indent="-342900">
              <a:spcBef>
                <a:spcPct val="50000"/>
              </a:spcBef>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800" b="1" dirty="0">
                <a:solidFill>
                  <a:schemeClr val="bg1"/>
                </a:solidFill>
                <a:latin typeface="Calibri" panose="020F0502020204030204" pitchFamily="34" charset="0"/>
                <a:cs typeface="Calibri" panose="020F0502020204030204" pitchFamily="34" charset="0"/>
              </a:rPr>
              <a:t>Work—Employer, employee, manager, boss, owner, etc. </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Citizen—Mayor, governor, congressman, senator, president, etc.</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School—Teacher, student, principal, bus driver, janitor, etc. </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a:t>
            </a:r>
            <a:r>
              <a:rPr lang="en-US" altLang="en-US" sz="2800" b="1" dirty="0">
                <a:solidFill>
                  <a:srgbClr val="FFFF00"/>
                </a:solidFill>
                <a:latin typeface="Calibri" panose="020F0502020204030204" pitchFamily="34" charset="0"/>
                <a:cs typeface="Calibri" panose="020F0502020204030204" pitchFamily="34" charset="0"/>
              </a:rPr>
              <a:t>Family—Parent, child, sibling, husband, wife, uncle, aunt, etc.</a:t>
            </a:r>
          </a:p>
        </p:txBody>
      </p:sp>
    </p:spTree>
    <p:extLst>
      <p:ext uri="{BB962C8B-B14F-4D97-AF65-F5344CB8AC3E}">
        <p14:creationId xmlns:p14="http://schemas.microsoft.com/office/powerpoint/2010/main" val="1682562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Introduction—My Brother’s Keeper</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942109" y="1615615"/>
            <a:ext cx="10589986" cy="3108543"/>
          </a:xfrm>
          <a:prstGeom prst="rect">
            <a:avLst/>
          </a:prstGeom>
          <a:noFill/>
        </p:spPr>
        <p:txBody>
          <a:bodyPr wrap="square" rtlCol="0">
            <a:spAutoFit/>
          </a:bodyPr>
          <a:lstStyle/>
          <a:p>
            <a:pPr marL="342900" lvl="2" indent="-342900">
              <a:spcBef>
                <a:spcPct val="50000"/>
              </a:spcBef>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800" b="1" dirty="0">
                <a:solidFill>
                  <a:schemeClr val="bg1"/>
                </a:solidFill>
                <a:latin typeface="Calibri" panose="020F0502020204030204" pitchFamily="34" charset="0"/>
                <a:cs typeface="Calibri" panose="020F0502020204030204" pitchFamily="34" charset="0"/>
              </a:rPr>
              <a:t>Work—Employer, employee, manager, boss, owner, etc. </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Citizen—Mayor, governor, congressman, senator, president, etc.</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School—Teacher, student, principal, bus driver, janitor, etc. </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Family—Parent, child, sibling, husband, wife, uncle, aunt, etc.</a:t>
            </a:r>
          </a:p>
          <a:p>
            <a:pPr marL="342900" lvl="2" indent="-342900">
              <a:spcBef>
                <a:spcPct val="50000"/>
              </a:spcBef>
              <a:buClr>
                <a:schemeClr val="bg1"/>
              </a:buClr>
              <a:buFont typeface="Arial" panose="020B0604020202020204" pitchFamily="34" charset="0"/>
              <a:buChar char="•"/>
            </a:pPr>
            <a:r>
              <a:rPr lang="en-US" altLang="en-US" sz="2800" b="1" dirty="0">
                <a:solidFill>
                  <a:srgbClr val="FFFF00"/>
                </a:solidFill>
                <a:latin typeface="Calibri" panose="020F0502020204030204" pitchFamily="34" charset="0"/>
                <a:cs typeface="Calibri" panose="020F0502020204030204" pitchFamily="34" charset="0"/>
              </a:rPr>
              <a:t> Each has its blessings and responsibility</a:t>
            </a:r>
          </a:p>
        </p:txBody>
      </p:sp>
    </p:spTree>
    <p:extLst>
      <p:ext uri="{BB962C8B-B14F-4D97-AF65-F5344CB8AC3E}">
        <p14:creationId xmlns:p14="http://schemas.microsoft.com/office/powerpoint/2010/main" val="1567372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Introduction—My Brother’s Keeper</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942109" y="1615615"/>
            <a:ext cx="10589986" cy="3754874"/>
          </a:xfrm>
          <a:prstGeom prst="rect">
            <a:avLst/>
          </a:prstGeom>
          <a:noFill/>
        </p:spPr>
        <p:txBody>
          <a:bodyPr wrap="square" rtlCol="0">
            <a:spAutoFit/>
          </a:bodyPr>
          <a:lstStyle/>
          <a:p>
            <a:pPr marL="342900" lvl="2" indent="-342900">
              <a:spcBef>
                <a:spcPct val="50000"/>
              </a:spcBef>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800" b="1" dirty="0">
                <a:solidFill>
                  <a:schemeClr val="bg1"/>
                </a:solidFill>
                <a:latin typeface="Calibri" panose="020F0502020204030204" pitchFamily="34" charset="0"/>
                <a:cs typeface="Calibri" panose="020F0502020204030204" pitchFamily="34" charset="0"/>
              </a:rPr>
              <a:t>Work—Employer, employee, manager, boss, owner, etc. </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Citizen—Mayor, governor, congressman, senator, president, etc.</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School—Teacher, student, principal, bus driver, janitor, etc. </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Family—Parent, child, sibling, husband, wife, uncle, aunt, etc.</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Each has its blessings and responsibility</a:t>
            </a:r>
          </a:p>
          <a:p>
            <a:pPr marL="342900" lvl="2" indent="-342900">
              <a:spcBef>
                <a:spcPct val="50000"/>
              </a:spcBef>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a:t>
            </a:r>
            <a:r>
              <a:rPr lang="en-US" altLang="en-US" sz="2800" b="1" dirty="0">
                <a:solidFill>
                  <a:srgbClr val="FFFF00"/>
                </a:solidFill>
                <a:latin typeface="Calibri" panose="020F0502020204030204" pitchFamily="34" charset="0"/>
                <a:cs typeface="Calibri" panose="020F0502020204030204" pitchFamily="34" charset="0"/>
              </a:rPr>
              <a:t>How do I decide what my responsibility is?</a:t>
            </a:r>
          </a:p>
        </p:txBody>
      </p:sp>
    </p:spTree>
    <p:extLst>
      <p:ext uri="{BB962C8B-B14F-4D97-AF65-F5344CB8AC3E}">
        <p14:creationId xmlns:p14="http://schemas.microsoft.com/office/powerpoint/2010/main" val="378946279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1098</Words>
  <Application>Microsoft Office PowerPoint</Application>
  <PresentationFormat>Widescreen</PresentationFormat>
  <Paragraphs>185</Paragraphs>
  <Slides>33</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Cambria</vt:lpstr>
      <vt:lpstr>Office Theme</vt:lpstr>
      <vt:lpstr>We ARE Our Brother’s Keeper</vt:lpstr>
      <vt:lpstr>Text—Gen. 4:1-10</vt:lpstr>
      <vt:lpstr>Text—Gen. 4:1-10</vt:lpstr>
      <vt:lpstr>Introduction—My Brother’s Keeper</vt:lpstr>
      <vt:lpstr>Introduction—My Brother’s Keeper</vt:lpstr>
      <vt:lpstr>Introduction—My Brother’s Keeper</vt:lpstr>
      <vt:lpstr>Introduction—My Brother’s Keeper</vt:lpstr>
      <vt:lpstr>Introduction—My Brother’s Keeper</vt:lpstr>
      <vt:lpstr>Introduction—My Brother’s Keeper</vt:lpstr>
      <vt:lpstr>Old Testament Illustrations</vt:lpstr>
      <vt:lpstr>Old Testament Illustrations</vt:lpstr>
      <vt:lpstr>Old Testament Illustrations</vt:lpstr>
      <vt:lpstr>Old Testament Illustrations</vt:lpstr>
      <vt:lpstr>Old Testament Illustrations</vt:lpstr>
      <vt:lpstr>Old Testament Illustrations</vt:lpstr>
      <vt:lpstr>Old Testament Illustrations</vt:lpstr>
      <vt:lpstr>Old Testament Illustrations</vt:lpstr>
      <vt:lpstr>Old Testament Illustrations</vt:lpstr>
      <vt:lpstr>Old Testament Illustrations</vt:lpstr>
      <vt:lpstr>Old Testament Illustrations</vt:lpstr>
      <vt:lpstr>Old Testament Illustrations</vt:lpstr>
      <vt:lpstr>Old Testament Illustrations</vt:lpstr>
      <vt:lpstr>The Church is a Family</vt:lpstr>
      <vt:lpstr>The Church is a Family</vt:lpstr>
      <vt:lpstr>The Church is a Family</vt:lpstr>
      <vt:lpstr>The Church is a Family</vt:lpstr>
      <vt:lpstr>The Church is a Family</vt:lpstr>
      <vt:lpstr>Responsibilities to All Brothers</vt:lpstr>
      <vt:lpstr>Responsibilities to All Brothers</vt:lpstr>
      <vt:lpstr>Responsibilities to All Brothers</vt:lpstr>
      <vt:lpstr>Responsibilities to All Brothers</vt:lpstr>
      <vt:lpstr>Responsibilities to All Brothers</vt:lpstr>
      <vt:lpstr>Becoming Part of the Family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239</cp:revision>
  <cp:lastPrinted>2019-06-02T21:10:55Z</cp:lastPrinted>
  <dcterms:modified xsi:type="dcterms:W3CDTF">2019-06-03T19:54:54Z</dcterms:modified>
</cp:coreProperties>
</file>