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1440" r:id="rId2"/>
    <p:sldId id="1872" r:id="rId3"/>
    <p:sldId id="1445" r:id="rId4"/>
    <p:sldId id="1898" r:id="rId5"/>
    <p:sldId id="1901" r:id="rId6"/>
    <p:sldId id="1908" r:id="rId7"/>
    <p:sldId id="1877" r:id="rId8"/>
    <p:sldId id="1880" r:id="rId9"/>
    <p:sldId id="1878" r:id="rId10"/>
    <p:sldId id="1831" r:id="rId11"/>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94638" autoAdjust="0"/>
  </p:normalViewPr>
  <p:slideViewPr>
    <p:cSldViewPr snapToGrid="0">
      <p:cViewPr varScale="1">
        <p:scale>
          <a:sx n="78" d="100"/>
          <a:sy n="78" d="100"/>
        </p:scale>
        <p:origin x="408" y="43"/>
      </p:cViewPr>
      <p:guideLst>
        <p:guide orient="horz" pos="2160"/>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4569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9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9804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5852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5027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5411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9462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0847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Press On Through Storms:</a:t>
            </a:r>
            <a:br>
              <a:rPr lang="en-US" sz="6000" b="1" dirty="0"/>
            </a:br>
            <a:r>
              <a:rPr lang="en-US" sz="6000" b="1"/>
              <a:t>God Is </a:t>
            </a:r>
            <a:r>
              <a:rPr lang="en-US" sz="6000" b="1" dirty="0"/>
              <a:t>Immutable</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Heb. 6:11-20</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Entrance Beyond the Veil</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bg1"/>
                </a:solidFill>
              </a:rPr>
              <a:t>  Believe							John 3:16</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Repent 							Acts 17:30</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Confess Faith in Him					Rom. 10:10</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Be Baptized Into Him					Gal. 3:27</a:t>
            </a:r>
            <a:endParaRPr sz="3200" dirty="0">
              <a:solidFill>
                <a:schemeClr val="bg1"/>
              </a:solidFill>
            </a:endParaRPr>
          </a:p>
          <a:p>
            <a:pPr marL="0" indent="0" algn="ctr">
              <a:lnSpc>
                <a:spcPct val="150000"/>
              </a:lnSpc>
              <a:spcBef>
                <a:spcPts val="200"/>
              </a:spcBef>
              <a:buSzPts val="3000"/>
              <a:buNone/>
            </a:pPr>
            <a:r>
              <a:rPr lang="en-US" sz="3200" b="1" i="1" dirty="0">
                <a:solidFill>
                  <a:schemeClr val="bg1"/>
                </a:solidFill>
              </a:rPr>
              <a:t>Added to His Church, His Kingdom, His Family, His One Body</a:t>
            </a:r>
            <a:endParaRPr sz="3200" i="1" dirty="0">
              <a:solidFill>
                <a:schemeClr val="bg1"/>
              </a:solidFill>
            </a:endParaRPr>
          </a:p>
          <a:p>
            <a:pPr marL="742950" lvl="1" indent="-285750">
              <a:lnSpc>
                <a:spcPct val="150000"/>
              </a:lnSpc>
              <a:spcBef>
                <a:spcPts val="200"/>
              </a:spcBef>
              <a:buSzPts val="3000"/>
            </a:pPr>
            <a:r>
              <a:rPr lang="en-US" sz="3200" dirty="0">
                <a:solidFill>
                  <a:schemeClr val="bg1"/>
                </a:solidFill>
              </a:rPr>
              <a:t>  Be Faithful					  	Rev. 2:10</a:t>
            </a:r>
            <a:endParaRPr sz="3200" dirty="0">
              <a:solidFill>
                <a:schemeClr val="bg1"/>
              </a:solidFill>
            </a:endParaRPr>
          </a:p>
        </p:txBody>
      </p:sp>
    </p:spTree>
    <p:extLst>
      <p:ext uri="{BB962C8B-B14F-4D97-AF65-F5344CB8AC3E}">
        <p14:creationId xmlns:p14="http://schemas.microsoft.com/office/powerpoint/2010/main" val="384439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Text—Heb. 6:11-20</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555093"/>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11  And we desire that each one of you show the same diligence to the full assurance of hope until the end,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that you do not become sluggish, but imitate those who through faith and patience inherit the promises.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For when God made a promise to Abraham, because He could swear by no one greater, He swore by Himself,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saying, "Surely blessing I will bless you, and multiplying I will multiply you."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15  And so, after he had patiently endured, he obtained the promise.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16  For men indeed swear by the greater, and an oath for confirmation is for them an end of all dispute. </a:t>
            </a:r>
          </a:p>
        </p:txBody>
      </p:sp>
    </p:spTree>
    <p:extLst>
      <p:ext uri="{BB962C8B-B14F-4D97-AF65-F5344CB8AC3E}">
        <p14:creationId xmlns:p14="http://schemas.microsoft.com/office/powerpoint/2010/main" val="372550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Text—Heb. 6:11-20</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3877985"/>
          </a:xfrm>
          <a:prstGeom prst="rect">
            <a:avLst/>
          </a:prstGeom>
          <a:noFill/>
        </p:spPr>
        <p:txBody>
          <a:bodyPr wrap="square" rtlCol="0">
            <a:spAutoFit/>
          </a:bodyPr>
          <a:lstStyle/>
          <a:p>
            <a:pPr algn="just">
              <a:spcBef>
                <a:spcPts val="1200"/>
              </a:spcBef>
            </a:pPr>
            <a:r>
              <a:rPr lang="en-US" sz="2400" b="1" dirty="0">
                <a:solidFill>
                  <a:schemeClr val="bg1"/>
                </a:solidFill>
                <a:latin typeface="Calibri" panose="020F0502020204030204" pitchFamily="34" charset="0"/>
                <a:cs typeface="Calibri" panose="020F0502020204030204" pitchFamily="34" charset="0"/>
              </a:rPr>
              <a:t>  17  Thus God, determining to show more abundantly to the heirs of promise the immutability of His counsel, confirmed it by an oath, </a:t>
            </a:r>
          </a:p>
          <a:p>
            <a:pPr algn="just">
              <a:spcBef>
                <a:spcPts val="1200"/>
              </a:spcBef>
            </a:pPr>
            <a:r>
              <a:rPr lang="en-US" sz="2400" b="1" dirty="0">
                <a:solidFill>
                  <a:schemeClr val="bg1"/>
                </a:solidFill>
                <a:latin typeface="Calibri" panose="020F0502020204030204" pitchFamily="34" charset="0"/>
                <a:cs typeface="Calibri" panose="020F0502020204030204" pitchFamily="34" charset="0"/>
              </a:rPr>
              <a:t>  18  that by two immutable things, in which it is impossible for God to lie, we might have strong consolation, who have fled for refuge to lay hold of the hope set before us. </a:t>
            </a:r>
          </a:p>
          <a:p>
            <a:pPr algn="just">
              <a:spcBef>
                <a:spcPts val="1200"/>
              </a:spcBef>
            </a:pPr>
            <a:r>
              <a:rPr lang="en-US" sz="2400" b="1" dirty="0">
                <a:solidFill>
                  <a:schemeClr val="bg1"/>
                </a:solidFill>
                <a:latin typeface="Calibri" panose="020F0502020204030204" pitchFamily="34" charset="0"/>
                <a:cs typeface="Calibri" panose="020F0502020204030204" pitchFamily="34" charset="0"/>
              </a:rPr>
              <a:t>  19  This hope we have as an anchor of the soul, both sure and steadfast, and which enters the Presence behind the veil, </a:t>
            </a:r>
          </a:p>
          <a:p>
            <a:pPr algn="just">
              <a:spcBef>
                <a:spcPts val="1200"/>
              </a:spcBef>
            </a:pPr>
            <a:r>
              <a:rPr lang="en-US" sz="2400" b="1" dirty="0">
                <a:solidFill>
                  <a:schemeClr val="bg1"/>
                </a:solidFill>
                <a:latin typeface="Calibri" panose="020F0502020204030204" pitchFamily="34" charset="0"/>
                <a:cs typeface="Calibri" panose="020F0502020204030204" pitchFamily="34" charset="0"/>
              </a:rPr>
              <a:t>  20  where the forerunner has entered for us, even Jesus, having become High Priest forever according to the order of Melchizedek. </a:t>
            </a:r>
          </a:p>
        </p:txBody>
      </p:sp>
    </p:spTree>
    <p:extLst>
      <p:ext uri="{BB962C8B-B14F-4D97-AF65-F5344CB8AC3E}">
        <p14:creationId xmlns:p14="http://schemas.microsoft.com/office/powerpoint/2010/main" val="417271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Setting of the Text—Heb. 6:11-20</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800767"/>
          </a:xfrm>
          <a:prstGeom prst="rect">
            <a:avLst/>
          </a:prstGeom>
          <a:noFill/>
        </p:spPr>
        <p:txBody>
          <a:bodyPr wrap="square" rtlCol="0">
            <a:spAutoFit/>
          </a:bodyPr>
          <a:lstStyle/>
          <a:p>
            <a:pPr marL="285750" lvl="1" indent="-28575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Written to Hebrew Christians</a:t>
            </a:r>
          </a:p>
          <a:p>
            <a:pPr marL="285750" lvl="1" indent="-28575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Some had fallen away, beyond the realm of recovery</a:t>
            </a:r>
          </a:p>
          <a:p>
            <a:pPr marL="285750" lvl="1" indent="-28575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Others were wavering</a:t>
            </a:r>
          </a:p>
          <a:p>
            <a:pPr marL="285750" lvl="1" indent="-28575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God’s amazing encouragement to them to be faithful</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907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a:solidFill>
                  <a:schemeClr val="bg1"/>
                </a:solidFill>
                <a:latin typeface="Cambria" panose="02040503050406030204" pitchFamily="18" charset="0"/>
                <a:ea typeface="Cambria" panose="02040503050406030204" pitchFamily="18" charset="0"/>
                <a:cs typeface="Calibri" panose="020F0502020204030204" pitchFamily="34" charset="0"/>
              </a:rPr>
              <a:t>Four Motivations </a:t>
            </a: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to Steadfastness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27127"/>
            <a:ext cx="10914306" cy="5601533"/>
          </a:xfrm>
          <a:prstGeom prst="rect">
            <a:avLst/>
          </a:prstGeom>
          <a:noFill/>
        </p:spPr>
        <p:txBody>
          <a:bodyPr wrap="square" rtlCol="0">
            <a:spAutoFit/>
          </a:bodyPr>
          <a:lstStyle/>
          <a:p>
            <a:pPr marL="285750" lvl="1" indent="-285750">
              <a:spcBef>
                <a:spcPts val="6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Diligence brings the full assurance of hope to the end </a:t>
            </a:r>
          </a:p>
          <a:p>
            <a:pPr algn="just">
              <a:spcAft>
                <a:spcPts val="1200"/>
              </a:spcAft>
              <a:tabLst>
                <a:tab pos="461963" algn="l"/>
              </a:tabLst>
            </a:pPr>
            <a:r>
              <a:rPr lang="en-US" altLang="en-US" sz="24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11  And we desire that each one of you show the same diligence to the full 	  	assurance of hope until the end,  </a:t>
            </a:r>
          </a:p>
          <a:p>
            <a:pPr marL="457200" indent="-457200" algn="just">
              <a:spcAft>
                <a:spcPts val="1200"/>
              </a:spcAft>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When tempted to pull back, imitate the faith of the godly</a:t>
            </a:r>
            <a:endParaRPr lang="en-US" sz="3200" b="1" dirty="0">
              <a:solidFill>
                <a:schemeClr val="bg1"/>
              </a:solidFill>
              <a:latin typeface="Calibri" panose="020F0502020204030204" pitchFamily="34" charset="0"/>
              <a:cs typeface="Calibri" panose="020F0502020204030204" pitchFamily="34" charset="0"/>
            </a:endParaRPr>
          </a:p>
          <a:p>
            <a:pPr algn="just">
              <a:spcAft>
                <a:spcPts val="1200"/>
              </a:spcAft>
              <a:tabLst>
                <a:tab pos="461963" algn="l"/>
              </a:tabLst>
            </a:pPr>
            <a:r>
              <a:rPr lang="en-US" sz="2400" b="1" dirty="0">
                <a:solidFill>
                  <a:schemeClr val="bg1"/>
                </a:solidFill>
                <a:latin typeface="Calibri" panose="020F0502020204030204" pitchFamily="34" charset="0"/>
                <a:cs typeface="Calibri" panose="020F0502020204030204" pitchFamily="34" charset="0"/>
              </a:rPr>
              <a:t>  	12  that you do not become sluggish, but imitate those who through faith and 	patience inherit the promises. </a:t>
            </a:r>
            <a:endParaRPr lang="en-US" altLang="en-US" sz="2400" b="1" dirty="0">
              <a:solidFill>
                <a:schemeClr val="bg1"/>
              </a:solidFill>
              <a:latin typeface="Calibri" panose="020F0502020204030204" pitchFamily="34" charset="0"/>
              <a:cs typeface="Calibri" panose="020F0502020204030204" pitchFamily="34" charset="0"/>
            </a:endParaRPr>
          </a:p>
          <a:p>
            <a:pPr marL="571500" lvl="2" indent="-571500">
              <a:spcBef>
                <a:spcPts val="6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God is determined to show you the rewards of faithfulness</a:t>
            </a:r>
          </a:p>
          <a:p>
            <a:pPr lvl="2">
              <a:spcBef>
                <a:spcPts val="600"/>
              </a:spcBef>
              <a:buFontTx/>
              <a:buChar char="•"/>
              <a:tabLst>
                <a:tab pos="461963" algn="l"/>
              </a:tabLst>
            </a:pPr>
            <a:r>
              <a:rPr lang="en-US" altLang="en-US" sz="24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17  Thus God, determining to show more abundantly to the heirs of promise the 	immutability of His counsel, confirmed it by an oath, </a:t>
            </a:r>
            <a:endParaRPr lang="en-US" altLang="en-US" sz="2400" b="1" dirty="0">
              <a:solidFill>
                <a:schemeClr val="bg1"/>
              </a:solidFill>
              <a:latin typeface="Calibri" panose="020F0502020204030204" pitchFamily="34" charset="0"/>
              <a:cs typeface="Calibri" panose="020F0502020204030204" pitchFamily="34" charset="0"/>
            </a:endParaRPr>
          </a:p>
          <a:p>
            <a:pPr marL="571500" lvl="2" indent="-571500">
              <a:spcBef>
                <a:spcPts val="6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Rewards of faith based on the immutability of God</a:t>
            </a:r>
          </a:p>
          <a:p>
            <a:pPr marL="571500" lvl="2" indent="-571500">
              <a:spcBef>
                <a:spcPts val="600"/>
              </a:spcBef>
              <a:buClr>
                <a:schemeClr val="bg1"/>
              </a:buClr>
              <a:buFont typeface="Arial" panose="020B0604020202020204" pitchFamily="34" charset="0"/>
              <a:buChar char="•"/>
            </a:pPr>
            <a:endParaRPr lang="en-US" alt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1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Two Immutable Reasons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816429"/>
          </a:xfrm>
          <a:prstGeom prst="rect">
            <a:avLst/>
          </a:prstGeom>
          <a:noFill/>
        </p:spPr>
        <p:txBody>
          <a:bodyPr wrap="square" rtlCol="0">
            <a:spAutoFit/>
          </a:bodyPr>
          <a:lstStyle/>
          <a:p>
            <a:pPr marL="285750" lvl="1" indent="-285750">
              <a:spcBef>
                <a:spcPts val="600"/>
              </a:spcBef>
              <a:buClr>
                <a:schemeClr val="bg1"/>
              </a:buClr>
              <a:buFont typeface="Arial" panose="020B0604020202020204" pitchFamily="34" charset="0"/>
              <a:buChar char="•"/>
            </a:pPr>
            <a:r>
              <a:rPr lang="en-US" altLang="en-US" sz="3600" b="1" dirty="0">
                <a:solidFill>
                  <a:schemeClr val="bg1"/>
                </a:solidFill>
                <a:latin typeface="Calibri" panose="020F0502020204030204" pitchFamily="34" charset="0"/>
                <a:cs typeface="Calibri" panose="020F0502020204030204" pitchFamily="34" charset="0"/>
              </a:rPr>
              <a:t>  His Promise</a:t>
            </a:r>
            <a:endParaRPr lang="en-US" altLang="en-US" sz="4800" b="1" dirty="0">
              <a:solidFill>
                <a:schemeClr val="bg1"/>
              </a:solidFill>
              <a:latin typeface="Calibri" panose="020F0502020204030204" pitchFamily="34" charset="0"/>
              <a:cs typeface="Calibri" panose="020F0502020204030204" pitchFamily="34" charset="0"/>
            </a:endParaRPr>
          </a:p>
          <a:p>
            <a:pPr lvl="1">
              <a:spcBef>
                <a:spcPts val="600"/>
              </a:spcBef>
              <a:buClr>
                <a:schemeClr val="bg1"/>
              </a:buClr>
              <a:tabLst>
                <a:tab pos="461963" algn="l"/>
              </a:tabLst>
            </a:pPr>
            <a:r>
              <a:rPr lang="en-US" altLang="en-US" sz="2800" b="1" dirty="0">
                <a:solidFill>
                  <a:schemeClr val="bg1"/>
                </a:solidFill>
                <a:latin typeface="Calibri" panose="020F0502020204030204" pitchFamily="34" charset="0"/>
                <a:cs typeface="Calibri" panose="020F0502020204030204" pitchFamily="34" charset="0"/>
              </a:rPr>
              <a:t>	-  Many make promises they never keep</a:t>
            </a:r>
          </a:p>
          <a:p>
            <a:pPr lvl="1">
              <a:spcBef>
                <a:spcPts val="600"/>
              </a:spcBef>
              <a:buClr>
                <a:schemeClr val="bg1"/>
              </a:buClr>
              <a:tabLst>
                <a:tab pos="461963" algn="l"/>
              </a:tabLst>
            </a:pPr>
            <a:r>
              <a:rPr lang="en-US" altLang="en-US" sz="2800" b="1" dirty="0">
                <a:solidFill>
                  <a:schemeClr val="bg1"/>
                </a:solidFill>
                <a:latin typeface="Calibri" panose="020F0502020204030204" pitchFamily="34" charset="0"/>
                <a:cs typeface="Calibri" panose="020F0502020204030204" pitchFamily="34" charset="0"/>
              </a:rPr>
              <a:t>	-  God’s promises are always immutable and unchanging</a:t>
            </a:r>
          </a:p>
          <a:p>
            <a:pPr lvl="1">
              <a:spcBef>
                <a:spcPts val="600"/>
              </a:spcBef>
              <a:buClr>
                <a:schemeClr val="bg1"/>
              </a:buClr>
              <a:tabLst>
                <a:tab pos="461963" algn="l"/>
              </a:tabLst>
            </a:pPr>
            <a:r>
              <a:rPr lang="en-US" altLang="en-US" sz="2800" b="1" dirty="0">
                <a:solidFill>
                  <a:schemeClr val="bg1"/>
                </a:solidFill>
                <a:latin typeface="Calibri" panose="020F0502020204030204" pitchFamily="34" charset="0"/>
                <a:cs typeface="Calibri" panose="020F0502020204030204" pitchFamily="34" charset="0"/>
              </a:rPr>
              <a:t>	-  His promise of blessings to Abraham is His promise to us of Jesus</a:t>
            </a:r>
          </a:p>
          <a:p>
            <a:pPr lvl="1">
              <a:spcBef>
                <a:spcPts val="600"/>
              </a:spcBef>
              <a:buClr>
                <a:schemeClr val="bg1"/>
              </a:buClr>
              <a:buFont typeface="Arial" panose="020B0604020202020204" pitchFamily="34" charset="0"/>
              <a:buChar char="•"/>
            </a:pPr>
            <a:r>
              <a:rPr lang="en-US" altLang="en-US" sz="3600" b="1" dirty="0">
                <a:solidFill>
                  <a:schemeClr val="bg1"/>
                </a:solidFill>
                <a:latin typeface="Calibri" panose="020F0502020204030204" pitchFamily="34" charset="0"/>
                <a:cs typeface="Calibri" panose="020F0502020204030204" pitchFamily="34" charset="0"/>
              </a:rPr>
              <a:t>   His oath</a:t>
            </a:r>
            <a:endParaRPr lang="en-US" altLang="en-US" sz="2400" b="1" dirty="0">
              <a:solidFill>
                <a:schemeClr val="bg1"/>
              </a:solidFill>
              <a:latin typeface="Calibri" panose="020F0502020204030204" pitchFamily="34" charset="0"/>
              <a:cs typeface="Calibri" panose="020F0502020204030204" pitchFamily="34" charset="0"/>
            </a:endParaRPr>
          </a:p>
          <a:p>
            <a:pPr lvl="1">
              <a:spcBef>
                <a:spcPts val="600"/>
              </a:spcBef>
              <a:buClr>
                <a:schemeClr val="bg1"/>
              </a:buClr>
              <a:tabLst>
                <a:tab pos="461963" algn="l"/>
              </a:tabLst>
            </a:pPr>
            <a:r>
              <a:rPr lang="en-US" altLang="en-US" sz="2400" b="1" dirty="0">
                <a:solidFill>
                  <a:schemeClr val="bg1"/>
                </a:solidFill>
                <a:latin typeface="Calibri" panose="020F0502020204030204" pitchFamily="34" charset="0"/>
                <a:cs typeface="Calibri" panose="020F0502020204030204" pitchFamily="34" charset="0"/>
              </a:rPr>
              <a:t> 	-   </a:t>
            </a:r>
            <a:r>
              <a:rPr lang="en-US" altLang="en-US" sz="2800" b="1" dirty="0">
                <a:solidFill>
                  <a:schemeClr val="bg1"/>
                </a:solidFill>
                <a:latin typeface="Calibri" panose="020F0502020204030204" pitchFamily="34" charset="0"/>
                <a:cs typeface="Calibri" panose="020F0502020204030204" pitchFamily="34" charset="0"/>
              </a:rPr>
              <a:t>He cannot lie, His word is enough</a:t>
            </a:r>
          </a:p>
          <a:p>
            <a:pPr lvl="1">
              <a:spcBef>
                <a:spcPts val="600"/>
              </a:spcBef>
              <a:buClr>
                <a:schemeClr val="bg1"/>
              </a:buClr>
              <a:tabLst>
                <a:tab pos="461963" algn="l"/>
              </a:tabLst>
            </a:pPr>
            <a:r>
              <a:rPr lang="en-US" altLang="en-US" sz="2800" b="1" dirty="0">
                <a:solidFill>
                  <a:schemeClr val="bg1"/>
                </a:solidFill>
                <a:latin typeface="Calibri" panose="020F0502020204030204" pitchFamily="34" charset="0"/>
                <a:cs typeface="Calibri" panose="020F0502020204030204" pitchFamily="34" charset="0"/>
              </a:rPr>
              <a:t>	-  He took an oath by the Greatest to assure us of our faith</a:t>
            </a:r>
            <a:endParaRPr lang="en-US" alt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092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Results of the Two </a:t>
            </a:r>
            <a:r>
              <a:rPr lang="en-US" sz="4200" dirty="0" err="1">
                <a:solidFill>
                  <a:schemeClr val="bg1"/>
                </a:solidFill>
                <a:latin typeface="Cambria" panose="02040503050406030204" pitchFamily="18" charset="0"/>
                <a:ea typeface="Cambria" panose="02040503050406030204" pitchFamily="18" charset="0"/>
                <a:cs typeface="Calibri" panose="020F0502020204030204" pitchFamily="34" charset="0"/>
              </a:rPr>
              <a:t>Immutables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Rectangle 1">
            <a:extLst>
              <a:ext uri="{FF2B5EF4-FFF2-40B4-BE49-F238E27FC236}">
                <a16:creationId xmlns:a16="http://schemas.microsoft.com/office/drawing/2014/main" id="{26B2A232-087B-4EB3-AC58-E4410E89E250}"/>
              </a:ext>
            </a:extLst>
          </p:cNvPr>
          <p:cNvSpPr/>
          <p:nvPr/>
        </p:nvSpPr>
        <p:spPr>
          <a:xfrm>
            <a:off x="619432" y="1816149"/>
            <a:ext cx="10746658" cy="2062103"/>
          </a:xfrm>
          <a:prstGeom prst="rect">
            <a:avLst/>
          </a:prstGeom>
        </p:spPr>
        <p:txBody>
          <a:bodyPr wrap="square">
            <a:spAutoFit/>
          </a:bodyPr>
          <a:lstStyle/>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A strong consolation and a refuge for our souls</a:t>
            </a:r>
          </a:p>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An anchor for our souls, both sure and steadfast</a:t>
            </a:r>
          </a:p>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Entrance beyond the veil into the presence of God</a:t>
            </a:r>
          </a:p>
        </p:txBody>
      </p:sp>
    </p:spTree>
    <p:extLst>
      <p:ext uri="{BB962C8B-B14F-4D97-AF65-F5344CB8AC3E}">
        <p14:creationId xmlns:p14="http://schemas.microsoft.com/office/powerpoint/2010/main" val="2869084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2" name="Rectangle 1">
            <a:extLst>
              <a:ext uri="{FF2B5EF4-FFF2-40B4-BE49-F238E27FC236}">
                <a16:creationId xmlns:a16="http://schemas.microsoft.com/office/drawing/2014/main" id="{6A8BBE6D-3EF0-4EC8-85D4-2420A9674B54}"/>
              </a:ext>
            </a:extLst>
          </p:cNvPr>
          <p:cNvSpPr/>
          <p:nvPr/>
        </p:nvSpPr>
        <p:spPr>
          <a:xfrm>
            <a:off x="2257118" y="1542154"/>
            <a:ext cx="7820240" cy="4656976"/>
          </a:xfrm>
          <a:prstGeom prst="rect">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Tabernacle in the Wilderness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7" name="Rectangle 4">
            <a:extLst>
              <a:ext uri="{FF2B5EF4-FFF2-40B4-BE49-F238E27FC236}">
                <a16:creationId xmlns:a16="http://schemas.microsoft.com/office/drawing/2014/main" id="{993AB83D-80C2-48DF-889B-432626057574}"/>
              </a:ext>
            </a:extLst>
          </p:cNvPr>
          <p:cNvSpPr>
            <a:spLocks noChangeArrowheads="1"/>
          </p:cNvSpPr>
          <p:nvPr/>
        </p:nvSpPr>
        <p:spPr bwMode="auto">
          <a:xfrm>
            <a:off x="2335421" y="1614938"/>
            <a:ext cx="7673557" cy="4537469"/>
          </a:xfrm>
          <a:prstGeom prst="rect">
            <a:avLst/>
          </a:prstGeom>
          <a:noFill/>
          <a:ln w="57150" cap="rnd">
            <a:solidFill>
              <a:srgbClr val="0070C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5" name="Text Box 18">
            <a:extLst>
              <a:ext uri="{FF2B5EF4-FFF2-40B4-BE49-F238E27FC236}">
                <a16:creationId xmlns:a16="http://schemas.microsoft.com/office/drawing/2014/main" id="{83A862E1-2787-4C58-8701-A44A9B94ACED}"/>
              </a:ext>
            </a:extLst>
          </p:cNvPr>
          <p:cNvSpPr txBox="1">
            <a:spLocks noChangeArrowheads="1"/>
          </p:cNvSpPr>
          <p:nvPr/>
        </p:nvSpPr>
        <p:spPr bwMode="auto">
          <a:xfrm rot="19099718">
            <a:off x="4655696" y="2378860"/>
            <a:ext cx="2884317" cy="659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ts val="100"/>
              </a:spcBef>
            </a:pPr>
            <a:r>
              <a:rPr lang="en-US" altLang="en-US" sz="1800" b="1" dirty="0">
                <a:solidFill>
                  <a:schemeClr val="hlink"/>
                </a:solidFill>
                <a:effectLst>
                  <a:outerShdw blurRad="38100" dist="38100" dir="2700000" algn="tl">
                    <a:srgbClr val="FFFFFF"/>
                  </a:outerShdw>
                </a:effectLst>
              </a:rPr>
              <a:t>Table of</a:t>
            </a:r>
          </a:p>
          <a:p>
            <a:pPr algn="ctr" eaLnBrk="0" hangingPunct="0">
              <a:spcBef>
                <a:spcPts val="100"/>
              </a:spcBef>
            </a:pPr>
            <a:r>
              <a:rPr lang="en-US" altLang="en-US" sz="1800" b="1" dirty="0">
                <a:solidFill>
                  <a:schemeClr val="hlink"/>
                </a:solidFill>
                <a:effectLst>
                  <a:outerShdw blurRad="38100" dist="38100" dir="2700000" algn="tl">
                    <a:srgbClr val="FFFFFF"/>
                  </a:outerShdw>
                </a:effectLst>
              </a:rPr>
              <a:t> Showbread</a:t>
            </a:r>
            <a:endParaRPr lang="en-US" altLang="en-US" sz="1200" b="1" dirty="0">
              <a:solidFill>
                <a:schemeClr val="hlink"/>
              </a:solidFill>
              <a:effectLst>
                <a:outerShdw blurRad="38100" dist="38100" dir="2700000" algn="tl">
                  <a:srgbClr val="FFFFFF"/>
                </a:outerShdw>
              </a:effectLst>
            </a:endParaRPr>
          </a:p>
        </p:txBody>
      </p:sp>
      <p:sp>
        <p:nvSpPr>
          <p:cNvPr id="16" name="Text Box 19">
            <a:extLst>
              <a:ext uri="{FF2B5EF4-FFF2-40B4-BE49-F238E27FC236}">
                <a16:creationId xmlns:a16="http://schemas.microsoft.com/office/drawing/2014/main" id="{D0375E33-7942-45E6-ACCD-F1614ED55643}"/>
              </a:ext>
            </a:extLst>
          </p:cNvPr>
          <p:cNvSpPr txBox="1">
            <a:spLocks noChangeArrowheads="1"/>
          </p:cNvSpPr>
          <p:nvPr/>
        </p:nvSpPr>
        <p:spPr bwMode="auto">
          <a:xfrm rot="18746149">
            <a:off x="3357668" y="4996707"/>
            <a:ext cx="2408838" cy="659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ts val="100"/>
              </a:spcBef>
            </a:pPr>
            <a:r>
              <a:rPr lang="en-US" altLang="en-US" sz="1800" b="1" dirty="0">
                <a:solidFill>
                  <a:srgbClr val="0070C0"/>
                </a:solidFill>
              </a:rPr>
              <a:t>Golden </a:t>
            </a:r>
          </a:p>
          <a:p>
            <a:pPr algn="ctr" eaLnBrk="0" hangingPunct="0">
              <a:spcBef>
                <a:spcPts val="100"/>
              </a:spcBef>
            </a:pPr>
            <a:r>
              <a:rPr lang="en-US" altLang="en-US" sz="1800" b="1" dirty="0">
                <a:solidFill>
                  <a:srgbClr val="0070C0"/>
                </a:solidFill>
              </a:rPr>
              <a:t>Candlestick</a:t>
            </a:r>
            <a:endParaRPr lang="en-US" altLang="en-US" sz="1200" b="1" dirty="0">
              <a:solidFill>
                <a:srgbClr val="0070C0"/>
              </a:solidFill>
            </a:endParaRPr>
          </a:p>
        </p:txBody>
      </p:sp>
      <p:grpSp>
        <p:nvGrpSpPr>
          <p:cNvPr id="28" name="Group 27">
            <a:extLst>
              <a:ext uri="{FF2B5EF4-FFF2-40B4-BE49-F238E27FC236}">
                <a16:creationId xmlns:a16="http://schemas.microsoft.com/office/drawing/2014/main" id="{68A3E033-C99F-4BBC-8F81-D4930D109327}"/>
              </a:ext>
            </a:extLst>
          </p:cNvPr>
          <p:cNvGrpSpPr/>
          <p:nvPr/>
        </p:nvGrpSpPr>
        <p:grpSpPr>
          <a:xfrm>
            <a:off x="2979308" y="2376685"/>
            <a:ext cx="5768635" cy="2473953"/>
            <a:chOff x="1736487" y="2142560"/>
            <a:chExt cx="5768635" cy="2334450"/>
          </a:xfrm>
        </p:grpSpPr>
        <p:sp>
          <p:nvSpPr>
            <p:cNvPr id="5" name="Rectangle 2">
              <a:extLst>
                <a:ext uri="{FF2B5EF4-FFF2-40B4-BE49-F238E27FC236}">
                  <a16:creationId xmlns:a16="http://schemas.microsoft.com/office/drawing/2014/main" id="{285A5EE9-BEFB-4063-9EA7-769D2D834E4E}"/>
                </a:ext>
              </a:extLst>
            </p:cNvPr>
            <p:cNvSpPr>
              <a:spLocks noChangeArrowheads="1"/>
            </p:cNvSpPr>
            <p:nvPr/>
          </p:nvSpPr>
          <p:spPr bwMode="auto">
            <a:xfrm>
              <a:off x="1736487" y="3017109"/>
              <a:ext cx="3187930" cy="1094926"/>
            </a:xfrm>
            <a:prstGeom prst="rect">
              <a:avLst/>
            </a:prstGeom>
            <a:solidFill>
              <a:schemeClr val="bg1"/>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3">
              <a:extLst>
                <a:ext uri="{FF2B5EF4-FFF2-40B4-BE49-F238E27FC236}">
                  <a16:creationId xmlns:a16="http://schemas.microsoft.com/office/drawing/2014/main" id="{32E4BD3B-F98C-4B2A-A247-46B8E93D505C}"/>
                </a:ext>
              </a:extLst>
            </p:cNvPr>
            <p:cNvSpPr txBox="1">
              <a:spLocks noChangeArrowheads="1"/>
            </p:cNvSpPr>
            <p:nvPr/>
          </p:nvSpPr>
          <p:spPr bwMode="auto">
            <a:xfrm>
              <a:off x="1812390" y="3035357"/>
              <a:ext cx="986740" cy="93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30000"/>
                </a:spcBef>
              </a:pPr>
              <a:r>
                <a:rPr lang="en-US" altLang="en-US" sz="1600">
                  <a:solidFill>
                    <a:schemeClr val="accent2"/>
                  </a:solidFill>
                  <a:effectLst>
                    <a:outerShdw blurRad="38100" dist="38100" dir="2700000" algn="tl">
                      <a:srgbClr val="FFFFFF"/>
                    </a:outerShdw>
                  </a:effectLst>
                </a:rPr>
                <a:t>Most</a:t>
              </a:r>
            </a:p>
            <a:p>
              <a:pPr algn="ctr" eaLnBrk="0" hangingPunct="0">
                <a:spcBef>
                  <a:spcPct val="30000"/>
                </a:spcBef>
              </a:pPr>
              <a:r>
                <a:rPr lang="en-US" altLang="en-US" sz="1600">
                  <a:solidFill>
                    <a:schemeClr val="accent2"/>
                  </a:solidFill>
                  <a:effectLst>
                    <a:outerShdw blurRad="38100" dist="38100" dir="2700000" algn="tl">
                      <a:srgbClr val="FFFFFF"/>
                    </a:outerShdw>
                  </a:effectLst>
                </a:rPr>
                <a:t>Holy</a:t>
              </a:r>
            </a:p>
            <a:p>
              <a:pPr algn="ctr" eaLnBrk="0" hangingPunct="0">
                <a:spcBef>
                  <a:spcPct val="30000"/>
                </a:spcBef>
              </a:pPr>
              <a:r>
                <a:rPr lang="en-US" altLang="en-US" sz="1600">
                  <a:solidFill>
                    <a:schemeClr val="accent2"/>
                  </a:solidFill>
                  <a:effectLst>
                    <a:outerShdw blurRad="38100" dist="38100" dir="2700000" algn="tl">
                      <a:srgbClr val="FFFFFF"/>
                    </a:outerShdw>
                  </a:effectLst>
                </a:rPr>
                <a:t>Place</a:t>
              </a:r>
              <a:endParaRPr lang="en-US" altLang="en-US" sz="4000">
                <a:solidFill>
                  <a:schemeClr val="hlink"/>
                </a:solidFill>
                <a:effectLst>
                  <a:outerShdw blurRad="38100" dist="38100" dir="2700000" algn="tl">
                    <a:srgbClr val="FFFFFF"/>
                  </a:outerShdw>
                </a:effectLst>
              </a:endParaRPr>
            </a:p>
          </p:txBody>
        </p:sp>
        <p:sp>
          <p:nvSpPr>
            <p:cNvPr id="8" name="Text Box 5">
              <a:extLst>
                <a:ext uri="{FF2B5EF4-FFF2-40B4-BE49-F238E27FC236}">
                  <a16:creationId xmlns:a16="http://schemas.microsoft.com/office/drawing/2014/main" id="{F9494ABC-D645-405D-AA06-4E52427113C2}"/>
                </a:ext>
              </a:extLst>
            </p:cNvPr>
            <p:cNvSpPr txBox="1">
              <a:spLocks noChangeArrowheads="1"/>
            </p:cNvSpPr>
            <p:nvPr/>
          </p:nvSpPr>
          <p:spPr bwMode="auto">
            <a:xfrm>
              <a:off x="2875033" y="3351670"/>
              <a:ext cx="1973480" cy="322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1600">
                  <a:solidFill>
                    <a:schemeClr val="accent2"/>
                  </a:solidFill>
                  <a:effectLst>
                    <a:outerShdw blurRad="38100" dist="38100" dir="2700000" algn="tl">
                      <a:srgbClr val="FFFFFF"/>
                    </a:outerShdw>
                  </a:effectLst>
                </a:rPr>
                <a:t>Holy Place</a:t>
              </a:r>
              <a:endParaRPr lang="en-US" altLang="en-US" sz="4000">
                <a:solidFill>
                  <a:schemeClr val="hlink"/>
                </a:solidFill>
                <a:effectLst>
                  <a:outerShdw blurRad="38100" dist="38100" dir="2700000" algn="tl">
                    <a:srgbClr val="FFFFFF"/>
                  </a:outerShdw>
                </a:effectLst>
              </a:endParaRPr>
            </a:p>
          </p:txBody>
        </p:sp>
        <p:sp>
          <p:nvSpPr>
            <p:cNvPr id="9" name="Rectangle 6">
              <a:extLst>
                <a:ext uri="{FF2B5EF4-FFF2-40B4-BE49-F238E27FC236}">
                  <a16:creationId xmlns:a16="http://schemas.microsoft.com/office/drawing/2014/main" id="{D7DD8CF1-E7B7-4A16-A021-43DCB87CA120}"/>
                </a:ext>
              </a:extLst>
            </p:cNvPr>
            <p:cNvSpPr>
              <a:spLocks noChangeArrowheads="1"/>
            </p:cNvSpPr>
            <p:nvPr/>
          </p:nvSpPr>
          <p:spPr bwMode="auto">
            <a:xfrm>
              <a:off x="7049703" y="3236094"/>
              <a:ext cx="455419" cy="510966"/>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Oval 7">
              <a:extLst>
                <a:ext uri="{FF2B5EF4-FFF2-40B4-BE49-F238E27FC236}">
                  <a16:creationId xmlns:a16="http://schemas.microsoft.com/office/drawing/2014/main" id="{EC192316-629D-49F2-AF98-85A793F82321}"/>
                </a:ext>
              </a:extLst>
            </p:cNvPr>
            <p:cNvSpPr>
              <a:spLocks noChangeArrowheads="1"/>
            </p:cNvSpPr>
            <p:nvPr/>
          </p:nvSpPr>
          <p:spPr bwMode="auto">
            <a:xfrm>
              <a:off x="5759351" y="3455079"/>
              <a:ext cx="227709" cy="218985"/>
            </a:xfrm>
            <a:prstGeom prst="ellipse">
              <a:avLst/>
            </a:prstGeom>
            <a:solidFill>
              <a:schemeClr val="fo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a:extLst>
                <a:ext uri="{FF2B5EF4-FFF2-40B4-BE49-F238E27FC236}">
                  <a16:creationId xmlns:a16="http://schemas.microsoft.com/office/drawing/2014/main" id="{209240AB-DF06-47EB-9CF9-860CF55522F2}"/>
                </a:ext>
              </a:extLst>
            </p:cNvPr>
            <p:cNvSpPr>
              <a:spLocks noChangeArrowheads="1"/>
            </p:cNvSpPr>
            <p:nvPr/>
          </p:nvSpPr>
          <p:spPr bwMode="auto">
            <a:xfrm>
              <a:off x="3861773" y="3017109"/>
              <a:ext cx="303612" cy="14599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a:extLst>
                <a:ext uri="{FF2B5EF4-FFF2-40B4-BE49-F238E27FC236}">
                  <a16:creationId xmlns:a16="http://schemas.microsoft.com/office/drawing/2014/main" id="{9BE49345-931E-48E8-A0F3-BF881B106F2E}"/>
                </a:ext>
              </a:extLst>
            </p:cNvPr>
            <p:cNvSpPr>
              <a:spLocks noChangeArrowheads="1"/>
            </p:cNvSpPr>
            <p:nvPr/>
          </p:nvSpPr>
          <p:spPr bwMode="auto">
            <a:xfrm rot="16200000">
              <a:off x="2577237" y="3452171"/>
              <a:ext cx="291980" cy="151806"/>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10">
              <a:extLst>
                <a:ext uri="{FF2B5EF4-FFF2-40B4-BE49-F238E27FC236}">
                  <a16:creationId xmlns:a16="http://schemas.microsoft.com/office/drawing/2014/main" id="{DF192381-315B-47F4-A50D-AE41CA5C34FF}"/>
                </a:ext>
              </a:extLst>
            </p:cNvPr>
            <p:cNvSpPr>
              <a:spLocks noChangeArrowheads="1"/>
            </p:cNvSpPr>
            <p:nvPr/>
          </p:nvSpPr>
          <p:spPr bwMode="auto">
            <a:xfrm>
              <a:off x="2875033" y="3455079"/>
              <a:ext cx="151806" cy="14599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 name="Group 11">
              <a:extLst>
                <a:ext uri="{FF2B5EF4-FFF2-40B4-BE49-F238E27FC236}">
                  <a16:creationId xmlns:a16="http://schemas.microsoft.com/office/drawing/2014/main" id="{2AB8A8A4-087F-42CA-981A-31E149B4D59B}"/>
                </a:ext>
              </a:extLst>
            </p:cNvPr>
            <p:cNvGrpSpPr>
              <a:grpSpLocks/>
            </p:cNvGrpSpPr>
            <p:nvPr/>
          </p:nvGrpSpPr>
          <p:grpSpPr bwMode="auto">
            <a:xfrm>
              <a:off x="3861773" y="3747060"/>
              <a:ext cx="317845" cy="364975"/>
              <a:chOff x="2061" y="864"/>
              <a:chExt cx="1308" cy="1440"/>
            </a:xfrm>
          </p:grpSpPr>
          <p:sp>
            <p:nvSpPr>
              <p:cNvPr id="22" name="Line 12">
                <a:extLst>
                  <a:ext uri="{FF2B5EF4-FFF2-40B4-BE49-F238E27FC236}">
                    <a16:creationId xmlns:a16="http://schemas.microsoft.com/office/drawing/2014/main" id="{D854F309-E6C2-4150-94B7-CD0D74F847B6}"/>
                  </a:ext>
                </a:extLst>
              </p:cNvPr>
              <p:cNvSpPr>
                <a:spLocks noChangeShapeType="1"/>
              </p:cNvSpPr>
              <p:nvPr/>
            </p:nvSpPr>
            <p:spPr bwMode="auto">
              <a:xfrm>
                <a:off x="2736" y="864"/>
                <a:ext cx="0" cy="1440"/>
              </a:xfrm>
              <a:prstGeom prst="line">
                <a:avLst/>
              </a:prstGeom>
              <a:noFill/>
              <a:ln w="571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13">
                <a:extLst>
                  <a:ext uri="{FF2B5EF4-FFF2-40B4-BE49-F238E27FC236}">
                    <a16:creationId xmlns:a16="http://schemas.microsoft.com/office/drawing/2014/main" id="{33FFEFA6-4ABF-4ABA-B519-3429FB4641B2}"/>
                  </a:ext>
                </a:extLst>
              </p:cNvPr>
              <p:cNvSpPr>
                <a:spLocks noChangeShapeType="1"/>
              </p:cNvSpPr>
              <p:nvPr/>
            </p:nvSpPr>
            <p:spPr bwMode="auto">
              <a:xfrm>
                <a:off x="2448" y="2304"/>
                <a:ext cx="528" cy="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Freeform 14">
                <a:extLst>
                  <a:ext uri="{FF2B5EF4-FFF2-40B4-BE49-F238E27FC236}">
                    <a16:creationId xmlns:a16="http://schemas.microsoft.com/office/drawing/2014/main" id="{54B48AB1-E45B-4B26-978E-C1B6DB4AF5FE}"/>
                  </a:ext>
                </a:extLst>
              </p:cNvPr>
              <p:cNvSpPr>
                <a:spLocks/>
              </p:cNvSpPr>
              <p:nvPr/>
            </p:nvSpPr>
            <p:spPr bwMode="auto">
              <a:xfrm>
                <a:off x="2061" y="867"/>
                <a:ext cx="1305" cy="437"/>
              </a:xfrm>
              <a:custGeom>
                <a:avLst/>
                <a:gdLst>
                  <a:gd name="T0" fmla="*/ 2 w 1305"/>
                  <a:gd name="T1" fmla="*/ 0 h 437"/>
                  <a:gd name="T2" fmla="*/ 5 w 1305"/>
                  <a:gd name="T3" fmla="*/ 36 h 437"/>
                  <a:gd name="T4" fmla="*/ 23 w 1305"/>
                  <a:gd name="T5" fmla="*/ 96 h 437"/>
                  <a:gd name="T6" fmla="*/ 61 w 1305"/>
                  <a:gd name="T7" fmla="*/ 171 h 437"/>
                  <a:gd name="T8" fmla="*/ 77 w 1305"/>
                  <a:gd name="T9" fmla="*/ 195 h 437"/>
                  <a:gd name="T10" fmla="*/ 96 w 1305"/>
                  <a:gd name="T11" fmla="*/ 218 h 437"/>
                  <a:gd name="T12" fmla="*/ 121 w 1305"/>
                  <a:gd name="T13" fmla="*/ 241 h 437"/>
                  <a:gd name="T14" fmla="*/ 135 w 1305"/>
                  <a:gd name="T15" fmla="*/ 257 h 437"/>
                  <a:gd name="T16" fmla="*/ 205 w 1305"/>
                  <a:gd name="T17" fmla="*/ 307 h 437"/>
                  <a:gd name="T18" fmla="*/ 234 w 1305"/>
                  <a:gd name="T19" fmla="*/ 332 h 437"/>
                  <a:gd name="T20" fmla="*/ 279 w 1305"/>
                  <a:gd name="T21" fmla="*/ 353 h 437"/>
                  <a:gd name="T22" fmla="*/ 313 w 1305"/>
                  <a:gd name="T23" fmla="*/ 373 h 437"/>
                  <a:gd name="T24" fmla="*/ 374 w 1305"/>
                  <a:gd name="T25" fmla="*/ 393 h 437"/>
                  <a:gd name="T26" fmla="*/ 494 w 1305"/>
                  <a:gd name="T27" fmla="*/ 416 h 437"/>
                  <a:gd name="T28" fmla="*/ 668 w 1305"/>
                  <a:gd name="T29" fmla="*/ 434 h 437"/>
                  <a:gd name="T30" fmla="*/ 734 w 1305"/>
                  <a:gd name="T31" fmla="*/ 431 h 437"/>
                  <a:gd name="T32" fmla="*/ 828 w 1305"/>
                  <a:gd name="T33" fmla="*/ 417 h 437"/>
                  <a:gd name="T34" fmla="*/ 903 w 1305"/>
                  <a:gd name="T35" fmla="*/ 398 h 437"/>
                  <a:gd name="T36" fmla="*/ 954 w 1305"/>
                  <a:gd name="T37" fmla="*/ 380 h 437"/>
                  <a:gd name="T38" fmla="*/ 986 w 1305"/>
                  <a:gd name="T39" fmla="*/ 368 h 437"/>
                  <a:gd name="T40" fmla="*/ 1044 w 1305"/>
                  <a:gd name="T41" fmla="*/ 348 h 437"/>
                  <a:gd name="T42" fmla="*/ 1092 w 1305"/>
                  <a:gd name="T43" fmla="*/ 315 h 437"/>
                  <a:gd name="T44" fmla="*/ 1137 w 1305"/>
                  <a:gd name="T45" fmla="*/ 287 h 437"/>
                  <a:gd name="T46" fmla="*/ 1169 w 1305"/>
                  <a:gd name="T47" fmla="*/ 270 h 437"/>
                  <a:gd name="T48" fmla="*/ 1193 w 1305"/>
                  <a:gd name="T49" fmla="*/ 239 h 437"/>
                  <a:gd name="T50" fmla="*/ 1214 w 1305"/>
                  <a:gd name="T51" fmla="*/ 230 h 437"/>
                  <a:gd name="T52" fmla="*/ 1224 w 1305"/>
                  <a:gd name="T53" fmla="*/ 210 h 437"/>
                  <a:gd name="T54" fmla="*/ 1242 w 1305"/>
                  <a:gd name="T55" fmla="*/ 186 h 437"/>
                  <a:gd name="T56" fmla="*/ 1230 w 1305"/>
                  <a:gd name="T57" fmla="*/ 201 h 437"/>
                  <a:gd name="T58" fmla="*/ 1254 w 1305"/>
                  <a:gd name="T59" fmla="*/ 164 h 437"/>
                  <a:gd name="T60" fmla="*/ 1287 w 1305"/>
                  <a:gd name="T61" fmla="*/ 99 h 437"/>
                  <a:gd name="T62" fmla="*/ 1305 w 1305"/>
                  <a:gd name="T63" fmla="*/ 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5" h="437">
                    <a:moveTo>
                      <a:pt x="2" y="0"/>
                    </a:moveTo>
                    <a:cubicBezTo>
                      <a:pt x="6" y="11"/>
                      <a:pt x="0" y="25"/>
                      <a:pt x="5" y="36"/>
                    </a:cubicBezTo>
                    <a:cubicBezTo>
                      <a:pt x="7" y="40"/>
                      <a:pt x="23" y="96"/>
                      <a:pt x="23" y="96"/>
                    </a:cubicBezTo>
                    <a:cubicBezTo>
                      <a:pt x="25" y="132"/>
                      <a:pt x="40" y="139"/>
                      <a:pt x="61" y="171"/>
                    </a:cubicBezTo>
                    <a:cubicBezTo>
                      <a:pt x="67" y="179"/>
                      <a:pt x="69" y="188"/>
                      <a:pt x="77" y="195"/>
                    </a:cubicBezTo>
                    <a:cubicBezTo>
                      <a:pt x="83" y="199"/>
                      <a:pt x="96" y="218"/>
                      <a:pt x="96" y="218"/>
                    </a:cubicBezTo>
                    <a:cubicBezTo>
                      <a:pt x="104" y="230"/>
                      <a:pt x="109" y="233"/>
                      <a:pt x="121" y="241"/>
                    </a:cubicBezTo>
                    <a:cubicBezTo>
                      <a:pt x="130" y="255"/>
                      <a:pt x="125" y="250"/>
                      <a:pt x="135" y="257"/>
                    </a:cubicBezTo>
                    <a:cubicBezTo>
                      <a:pt x="150" y="280"/>
                      <a:pt x="182" y="294"/>
                      <a:pt x="205" y="307"/>
                    </a:cubicBezTo>
                    <a:cubicBezTo>
                      <a:pt x="222" y="319"/>
                      <a:pt x="222" y="324"/>
                      <a:pt x="234" y="332"/>
                    </a:cubicBezTo>
                    <a:cubicBezTo>
                      <a:pt x="246" y="340"/>
                      <a:pt x="266" y="346"/>
                      <a:pt x="279" y="353"/>
                    </a:cubicBezTo>
                    <a:cubicBezTo>
                      <a:pt x="291" y="359"/>
                      <a:pt x="300" y="369"/>
                      <a:pt x="313" y="373"/>
                    </a:cubicBezTo>
                    <a:cubicBezTo>
                      <a:pt x="320" y="378"/>
                      <a:pt x="365" y="390"/>
                      <a:pt x="374" y="393"/>
                    </a:cubicBezTo>
                    <a:cubicBezTo>
                      <a:pt x="411" y="402"/>
                      <a:pt x="444" y="407"/>
                      <a:pt x="494" y="416"/>
                    </a:cubicBezTo>
                    <a:cubicBezTo>
                      <a:pt x="543" y="421"/>
                      <a:pt x="628" y="431"/>
                      <a:pt x="668" y="434"/>
                    </a:cubicBezTo>
                    <a:cubicBezTo>
                      <a:pt x="708" y="437"/>
                      <a:pt x="707" y="434"/>
                      <a:pt x="734" y="431"/>
                    </a:cubicBezTo>
                    <a:cubicBezTo>
                      <a:pt x="788" y="430"/>
                      <a:pt x="775" y="421"/>
                      <a:pt x="828" y="417"/>
                    </a:cubicBezTo>
                    <a:cubicBezTo>
                      <a:pt x="853" y="422"/>
                      <a:pt x="882" y="404"/>
                      <a:pt x="903" y="398"/>
                    </a:cubicBezTo>
                    <a:cubicBezTo>
                      <a:pt x="924" y="392"/>
                      <a:pt x="940" y="385"/>
                      <a:pt x="954" y="380"/>
                    </a:cubicBezTo>
                    <a:cubicBezTo>
                      <a:pt x="982" y="376"/>
                      <a:pt x="971" y="373"/>
                      <a:pt x="986" y="368"/>
                    </a:cubicBezTo>
                    <a:cubicBezTo>
                      <a:pt x="1001" y="363"/>
                      <a:pt x="1026" y="357"/>
                      <a:pt x="1044" y="348"/>
                    </a:cubicBezTo>
                    <a:cubicBezTo>
                      <a:pt x="1053" y="342"/>
                      <a:pt x="1084" y="321"/>
                      <a:pt x="1092" y="315"/>
                    </a:cubicBezTo>
                    <a:cubicBezTo>
                      <a:pt x="1102" y="308"/>
                      <a:pt x="1128" y="296"/>
                      <a:pt x="1137" y="287"/>
                    </a:cubicBezTo>
                    <a:cubicBezTo>
                      <a:pt x="1146" y="278"/>
                      <a:pt x="1155" y="280"/>
                      <a:pt x="1169" y="270"/>
                    </a:cubicBezTo>
                    <a:cubicBezTo>
                      <a:pt x="1173" y="267"/>
                      <a:pt x="1194" y="239"/>
                      <a:pt x="1193" y="239"/>
                    </a:cubicBezTo>
                    <a:cubicBezTo>
                      <a:pt x="1193" y="242"/>
                      <a:pt x="1199" y="245"/>
                      <a:pt x="1214" y="230"/>
                    </a:cubicBezTo>
                    <a:cubicBezTo>
                      <a:pt x="1218" y="226"/>
                      <a:pt x="1222" y="215"/>
                      <a:pt x="1224" y="210"/>
                    </a:cubicBezTo>
                    <a:cubicBezTo>
                      <a:pt x="1226" y="206"/>
                      <a:pt x="1241" y="187"/>
                      <a:pt x="1242" y="186"/>
                    </a:cubicBezTo>
                    <a:cubicBezTo>
                      <a:pt x="1243" y="185"/>
                      <a:pt x="1228" y="205"/>
                      <a:pt x="1230" y="201"/>
                    </a:cubicBezTo>
                    <a:cubicBezTo>
                      <a:pt x="1234" y="174"/>
                      <a:pt x="1247" y="184"/>
                      <a:pt x="1254" y="164"/>
                    </a:cubicBezTo>
                    <a:cubicBezTo>
                      <a:pt x="1260" y="145"/>
                      <a:pt x="1277" y="115"/>
                      <a:pt x="1287" y="99"/>
                    </a:cubicBezTo>
                    <a:cubicBezTo>
                      <a:pt x="1298" y="83"/>
                      <a:pt x="1301" y="25"/>
                      <a:pt x="1305" y="5"/>
                    </a:cubicBezTo>
                  </a:path>
                </a:pathLst>
              </a:custGeom>
              <a:noFill/>
              <a:ln w="57150" cap="flat" cmpd="sng">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Freeform 15">
                <a:extLst>
                  <a:ext uri="{FF2B5EF4-FFF2-40B4-BE49-F238E27FC236}">
                    <a16:creationId xmlns:a16="http://schemas.microsoft.com/office/drawing/2014/main" id="{5A920812-276A-485C-AB11-A05372934882}"/>
                  </a:ext>
                </a:extLst>
              </p:cNvPr>
              <p:cNvSpPr>
                <a:spLocks/>
              </p:cNvSpPr>
              <p:nvPr/>
            </p:nvSpPr>
            <p:spPr bwMode="auto">
              <a:xfrm>
                <a:off x="2064" y="1195"/>
                <a:ext cx="1305" cy="437"/>
              </a:xfrm>
              <a:custGeom>
                <a:avLst/>
                <a:gdLst>
                  <a:gd name="T0" fmla="*/ 2 w 1305"/>
                  <a:gd name="T1" fmla="*/ 0 h 437"/>
                  <a:gd name="T2" fmla="*/ 5 w 1305"/>
                  <a:gd name="T3" fmla="*/ 36 h 437"/>
                  <a:gd name="T4" fmla="*/ 23 w 1305"/>
                  <a:gd name="T5" fmla="*/ 96 h 437"/>
                  <a:gd name="T6" fmla="*/ 61 w 1305"/>
                  <a:gd name="T7" fmla="*/ 171 h 437"/>
                  <a:gd name="T8" fmla="*/ 77 w 1305"/>
                  <a:gd name="T9" fmla="*/ 195 h 437"/>
                  <a:gd name="T10" fmla="*/ 96 w 1305"/>
                  <a:gd name="T11" fmla="*/ 218 h 437"/>
                  <a:gd name="T12" fmla="*/ 121 w 1305"/>
                  <a:gd name="T13" fmla="*/ 241 h 437"/>
                  <a:gd name="T14" fmla="*/ 135 w 1305"/>
                  <a:gd name="T15" fmla="*/ 257 h 437"/>
                  <a:gd name="T16" fmla="*/ 205 w 1305"/>
                  <a:gd name="T17" fmla="*/ 307 h 437"/>
                  <a:gd name="T18" fmla="*/ 234 w 1305"/>
                  <a:gd name="T19" fmla="*/ 332 h 437"/>
                  <a:gd name="T20" fmla="*/ 279 w 1305"/>
                  <a:gd name="T21" fmla="*/ 353 h 437"/>
                  <a:gd name="T22" fmla="*/ 313 w 1305"/>
                  <a:gd name="T23" fmla="*/ 373 h 437"/>
                  <a:gd name="T24" fmla="*/ 374 w 1305"/>
                  <a:gd name="T25" fmla="*/ 393 h 437"/>
                  <a:gd name="T26" fmla="*/ 494 w 1305"/>
                  <a:gd name="T27" fmla="*/ 416 h 437"/>
                  <a:gd name="T28" fmla="*/ 668 w 1305"/>
                  <a:gd name="T29" fmla="*/ 434 h 437"/>
                  <a:gd name="T30" fmla="*/ 734 w 1305"/>
                  <a:gd name="T31" fmla="*/ 431 h 437"/>
                  <a:gd name="T32" fmla="*/ 828 w 1305"/>
                  <a:gd name="T33" fmla="*/ 417 h 437"/>
                  <a:gd name="T34" fmla="*/ 903 w 1305"/>
                  <a:gd name="T35" fmla="*/ 398 h 437"/>
                  <a:gd name="T36" fmla="*/ 954 w 1305"/>
                  <a:gd name="T37" fmla="*/ 380 h 437"/>
                  <a:gd name="T38" fmla="*/ 986 w 1305"/>
                  <a:gd name="T39" fmla="*/ 368 h 437"/>
                  <a:gd name="T40" fmla="*/ 1044 w 1305"/>
                  <a:gd name="T41" fmla="*/ 348 h 437"/>
                  <a:gd name="T42" fmla="*/ 1092 w 1305"/>
                  <a:gd name="T43" fmla="*/ 315 h 437"/>
                  <a:gd name="T44" fmla="*/ 1137 w 1305"/>
                  <a:gd name="T45" fmla="*/ 287 h 437"/>
                  <a:gd name="T46" fmla="*/ 1169 w 1305"/>
                  <a:gd name="T47" fmla="*/ 270 h 437"/>
                  <a:gd name="T48" fmla="*/ 1193 w 1305"/>
                  <a:gd name="T49" fmla="*/ 239 h 437"/>
                  <a:gd name="T50" fmla="*/ 1214 w 1305"/>
                  <a:gd name="T51" fmla="*/ 230 h 437"/>
                  <a:gd name="T52" fmla="*/ 1224 w 1305"/>
                  <a:gd name="T53" fmla="*/ 210 h 437"/>
                  <a:gd name="T54" fmla="*/ 1242 w 1305"/>
                  <a:gd name="T55" fmla="*/ 186 h 437"/>
                  <a:gd name="T56" fmla="*/ 1230 w 1305"/>
                  <a:gd name="T57" fmla="*/ 201 h 437"/>
                  <a:gd name="T58" fmla="*/ 1254 w 1305"/>
                  <a:gd name="T59" fmla="*/ 164 h 437"/>
                  <a:gd name="T60" fmla="*/ 1287 w 1305"/>
                  <a:gd name="T61" fmla="*/ 99 h 437"/>
                  <a:gd name="T62" fmla="*/ 1305 w 1305"/>
                  <a:gd name="T63" fmla="*/ 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5" h="437">
                    <a:moveTo>
                      <a:pt x="2" y="0"/>
                    </a:moveTo>
                    <a:cubicBezTo>
                      <a:pt x="6" y="11"/>
                      <a:pt x="0" y="25"/>
                      <a:pt x="5" y="36"/>
                    </a:cubicBezTo>
                    <a:cubicBezTo>
                      <a:pt x="7" y="40"/>
                      <a:pt x="23" y="96"/>
                      <a:pt x="23" y="96"/>
                    </a:cubicBezTo>
                    <a:cubicBezTo>
                      <a:pt x="25" y="132"/>
                      <a:pt x="40" y="139"/>
                      <a:pt x="61" y="171"/>
                    </a:cubicBezTo>
                    <a:cubicBezTo>
                      <a:pt x="67" y="179"/>
                      <a:pt x="69" y="188"/>
                      <a:pt x="77" y="195"/>
                    </a:cubicBezTo>
                    <a:cubicBezTo>
                      <a:pt x="83" y="199"/>
                      <a:pt x="96" y="218"/>
                      <a:pt x="96" y="218"/>
                    </a:cubicBezTo>
                    <a:cubicBezTo>
                      <a:pt x="104" y="230"/>
                      <a:pt x="109" y="233"/>
                      <a:pt x="121" y="241"/>
                    </a:cubicBezTo>
                    <a:cubicBezTo>
                      <a:pt x="130" y="255"/>
                      <a:pt x="125" y="250"/>
                      <a:pt x="135" y="257"/>
                    </a:cubicBezTo>
                    <a:cubicBezTo>
                      <a:pt x="150" y="280"/>
                      <a:pt x="182" y="294"/>
                      <a:pt x="205" y="307"/>
                    </a:cubicBezTo>
                    <a:cubicBezTo>
                      <a:pt x="222" y="319"/>
                      <a:pt x="222" y="324"/>
                      <a:pt x="234" y="332"/>
                    </a:cubicBezTo>
                    <a:cubicBezTo>
                      <a:pt x="246" y="340"/>
                      <a:pt x="266" y="346"/>
                      <a:pt x="279" y="353"/>
                    </a:cubicBezTo>
                    <a:cubicBezTo>
                      <a:pt x="291" y="359"/>
                      <a:pt x="300" y="369"/>
                      <a:pt x="313" y="373"/>
                    </a:cubicBezTo>
                    <a:cubicBezTo>
                      <a:pt x="320" y="378"/>
                      <a:pt x="365" y="390"/>
                      <a:pt x="374" y="393"/>
                    </a:cubicBezTo>
                    <a:cubicBezTo>
                      <a:pt x="411" y="402"/>
                      <a:pt x="444" y="407"/>
                      <a:pt x="494" y="416"/>
                    </a:cubicBezTo>
                    <a:cubicBezTo>
                      <a:pt x="543" y="421"/>
                      <a:pt x="628" y="431"/>
                      <a:pt x="668" y="434"/>
                    </a:cubicBezTo>
                    <a:cubicBezTo>
                      <a:pt x="708" y="437"/>
                      <a:pt x="707" y="434"/>
                      <a:pt x="734" y="431"/>
                    </a:cubicBezTo>
                    <a:cubicBezTo>
                      <a:pt x="788" y="430"/>
                      <a:pt x="775" y="421"/>
                      <a:pt x="828" y="417"/>
                    </a:cubicBezTo>
                    <a:cubicBezTo>
                      <a:pt x="853" y="422"/>
                      <a:pt x="882" y="404"/>
                      <a:pt x="903" y="398"/>
                    </a:cubicBezTo>
                    <a:cubicBezTo>
                      <a:pt x="924" y="392"/>
                      <a:pt x="940" y="385"/>
                      <a:pt x="954" y="380"/>
                    </a:cubicBezTo>
                    <a:cubicBezTo>
                      <a:pt x="982" y="376"/>
                      <a:pt x="971" y="373"/>
                      <a:pt x="986" y="368"/>
                    </a:cubicBezTo>
                    <a:cubicBezTo>
                      <a:pt x="1001" y="363"/>
                      <a:pt x="1026" y="357"/>
                      <a:pt x="1044" y="348"/>
                    </a:cubicBezTo>
                    <a:cubicBezTo>
                      <a:pt x="1053" y="342"/>
                      <a:pt x="1084" y="321"/>
                      <a:pt x="1092" y="315"/>
                    </a:cubicBezTo>
                    <a:cubicBezTo>
                      <a:pt x="1102" y="308"/>
                      <a:pt x="1128" y="296"/>
                      <a:pt x="1137" y="287"/>
                    </a:cubicBezTo>
                    <a:cubicBezTo>
                      <a:pt x="1146" y="278"/>
                      <a:pt x="1155" y="280"/>
                      <a:pt x="1169" y="270"/>
                    </a:cubicBezTo>
                    <a:cubicBezTo>
                      <a:pt x="1173" y="267"/>
                      <a:pt x="1194" y="239"/>
                      <a:pt x="1193" y="239"/>
                    </a:cubicBezTo>
                    <a:cubicBezTo>
                      <a:pt x="1193" y="242"/>
                      <a:pt x="1199" y="245"/>
                      <a:pt x="1214" y="230"/>
                    </a:cubicBezTo>
                    <a:cubicBezTo>
                      <a:pt x="1218" y="226"/>
                      <a:pt x="1222" y="215"/>
                      <a:pt x="1224" y="210"/>
                    </a:cubicBezTo>
                    <a:cubicBezTo>
                      <a:pt x="1226" y="206"/>
                      <a:pt x="1241" y="187"/>
                      <a:pt x="1242" y="186"/>
                    </a:cubicBezTo>
                    <a:cubicBezTo>
                      <a:pt x="1243" y="185"/>
                      <a:pt x="1228" y="205"/>
                      <a:pt x="1230" y="201"/>
                    </a:cubicBezTo>
                    <a:cubicBezTo>
                      <a:pt x="1234" y="174"/>
                      <a:pt x="1247" y="184"/>
                      <a:pt x="1254" y="164"/>
                    </a:cubicBezTo>
                    <a:cubicBezTo>
                      <a:pt x="1260" y="145"/>
                      <a:pt x="1277" y="115"/>
                      <a:pt x="1287" y="99"/>
                    </a:cubicBezTo>
                    <a:cubicBezTo>
                      <a:pt x="1298" y="83"/>
                      <a:pt x="1301" y="25"/>
                      <a:pt x="1305" y="5"/>
                    </a:cubicBezTo>
                  </a:path>
                </a:pathLst>
              </a:custGeom>
              <a:noFill/>
              <a:ln w="57150" cap="flat" cmpd="sng">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Freeform 16">
                <a:extLst>
                  <a:ext uri="{FF2B5EF4-FFF2-40B4-BE49-F238E27FC236}">
                    <a16:creationId xmlns:a16="http://schemas.microsoft.com/office/drawing/2014/main" id="{F58573BC-4796-4315-9B28-FB0BF5C486CA}"/>
                  </a:ext>
                </a:extLst>
              </p:cNvPr>
              <p:cNvSpPr>
                <a:spLocks/>
              </p:cNvSpPr>
              <p:nvPr/>
            </p:nvSpPr>
            <p:spPr bwMode="auto">
              <a:xfrm>
                <a:off x="2064" y="1579"/>
                <a:ext cx="1305" cy="437"/>
              </a:xfrm>
              <a:custGeom>
                <a:avLst/>
                <a:gdLst>
                  <a:gd name="T0" fmla="*/ 2 w 1305"/>
                  <a:gd name="T1" fmla="*/ 0 h 437"/>
                  <a:gd name="T2" fmla="*/ 5 w 1305"/>
                  <a:gd name="T3" fmla="*/ 36 h 437"/>
                  <a:gd name="T4" fmla="*/ 23 w 1305"/>
                  <a:gd name="T5" fmla="*/ 96 h 437"/>
                  <a:gd name="T6" fmla="*/ 61 w 1305"/>
                  <a:gd name="T7" fmla="*/ 171 h 437"/>
                  <a:gd name="T8" fmla="*/ 77 w 1305"/>
                  <a:gd name="T9" fmla="*/ 195 h 437"/>
                  <a:gd name="T10" fmla="*/ 96 w 1305"/>
                  <a:gd name="T11" fmla="*/ 218 h 437"/>
                  <a:gd name="T12" fmla="*/ 121 w 1305"/>
                  <a:gd name="T13" fmla="*/ 241 h 437"/>
                  <a:gd name="T14" fmla="*/ 135 w 1305"/>
                  <a:gd name="T15" fmla="*/ 257 h 437"/>
                  <a:gd name="T16" fmla="*/ 205 w 1305"/>
                  <a:gd name="T17" fmla="*/ 307 h 437"/>
                  <a:gd name="T18" fmla="*/ 234 w 1305"/>
                  <a:gd name="T19" fmla="*/ 332 h 437"/>
                  <a:gd name="T20" fmla="*/ 279 w 1305"/>
                  <a:gd name="T21" fmla="*/ 353 h 437"/>
                  <a:gd name="T22" fmla="*/ 313 w 1305"/>
                  <a:gd name="T23" fmla="*/ 373 h 437"/>
                  <a:gd name="T24" fmla="*/ 374 w 1305"/>
                  <a:gd name="T25" fmla="*/ 393 h 437"/>
                  <a:gd name="T26" fmla="*/ 494 w 1305"/>
                  <a:gd name="T27" fmla="*/ 416 h 437"/>
                  <a:gd name="T28" fmla="*/ 668 w 1305"/>
                  <a:gd name="T29" fmla="*/ 434 h 437"/>
                  <a:gd name="T30" fmla="*/ 734 w 1305"/>
                  <a:gd name="T31" fmla="*/ 431 h 437"/>
                  <a:gd name="T32" fmla="*/ 828 w 1305"/>
                  <a:gd name="T33" fmla="*/ 417 h 437"/>
                  <a:gd name="T34" fmla="*/ 903 w 1305"/>
                  <a:gd name="T35" fmla="*/ 398 h 437"/>
                  <a:gd name="T36" fmla="*/ 954 w 1305"/>
                  <a:gd name="T37" fmla="*/ 380 h 437"/>
                  <a:gd name="T38" fmla="*/ 986 w 1305"/>
                  <a:gd name="T39" fmla="*/ 368 h 437"/>
                  <a:gd name="T40" fmla="*/ 1044 w 1305"/>
                  <a:gd name="T41" fmla="*/ 348 h 437"/>
                  <a:gd name="T42" fmla="*/ 1092 w 1305"/>
                  <a:gd name="T43" fmla="*/ 315 h 437"/>
                  <a:gd name="T44" fmla="*/ 1137 w 1305"/>
                  <a:gd name="T45" fmla="*/ 287 h 437"/>
                  <a:gd name="T46" fmla="*/ 1169 w 1305"/>
                  <a:gd name="T47" fmla="*/ 270 h 437"/>
                  <a:gd name="T48" fmla="*/ 1193 w 1305"/>
                  <a:gd name="T49" fmla="*/ 239 h 437"/>
                  <a:gd name="T50" fmla="*/ 1214 w 1305"/>
                  <a:gd name="T51" fmla="*/ 230 h 437"/>
                  <a:gd name="T52" fmla="*/ 1224 w 1305"/>
                  <a:gd name="T53" fmla="*/ 210 h 437"/>
                  <a:gd name="T54" fmla="*/ 1242 w 1305"/>
                  <a:gd name="T55" fmla="*/ 186 h 437"/>
                  <a:gd name="T56" fmla="*/ 1230 w 1305"/>
                  <a:gd name="T57" fmla="*/ 201 h 437"/>
                  <a:gd name="T58" fmla="*/ 1254 w 1305"/>
                  <a:gd name="T59" fmla="*/ 164 h 437"/>
                  <a:gd name="T60" fmla="*/ 1287 w 1305"/>
                  <a:gd name="T61" fmla="*/ 99 h 437"/>
                  <a:gd name="T62" fmla="*/ 1305 w 1305"/>
                  <a:gd name="T63" fmla="*/ 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5" h="437">
                    <a:moveTo>
                      <a:pt x="2" y="0"/>
                    </a:moveTo>
                    <a:cubicBezTo>
                      <a:pt x="6" y="11"/>
                      <a:pt x="0" y="25"/>
                      <a:pt x="5" y="36"/>
                    </a:cubicBezTo>
                    <a:cubicBezTo>
                      <a:pt x="7" y="40"/>
                      <a:pt x="23" y="96"/>
                      <a:pt x="23" y="96"/>
                    </a:cubicBezTo>
                    <a:cubicBezTo>
                      <a:pt x="25" y="132"/>
                      <a:pt x="40" y="139"/>
                      <a:pt x="61" y="171"/>
                    </a:cubicBezTo>
                    <a:cubicBezTo>
                      <a:pt x="67" y="179"/>
                      <a:pt x="69" y="188"/>
                      <a:pt x="77" y="195"/>
                    </a:cubicBezTo>
                    <a:cubicBezTo>
                      <a:pt x="83" y="199"/>
                      <a:pt x="96" y="218"/>
                      <a:pt x="96" y="218"/>
                    </a:cubicBezTo>
                    <a:cubicBezTo>
                      <a:pt x="104" y="230"/>
                      <a:pt x="109" y="233"/>
                      <a:pt x="121" y="241"/>
                    </a:cubicBezTo>
                    <a:cubicBezTo>
                      <a:pt x="130" y="255"/>
                      <a:pt x="125" y="250"/>
                      <a:pt x="135" y="257"/>
                    </a:cubicBezTo>
                    <a:cubicBezTo>
                      <a:pt x="150" y="280"/>
                      <a:pt x="182" y="294"/>
                      <a:pt x="205" y="307"/>
                    </a:cubicBezTo>
                    <a:cubicBezTo>
                      <a:pt x="222" y="319"/>
                      <a:pt x="222" y="324"/>
                      <a:pt x="234" y="332"/>
                    </a:cubicBezTo>
                    <a:cubicBezTo>
                      <a:pt x="246" y="340"/>
                      <a:pt x="266" y="346"/>
                      <a:pt x="279" y="353"/>
                    </a:cubicBezTo>
                    <a:cubicBezTo>
                      <a:pt x="291" y="359"/>
                      <a:pt x="300" y="369"/>
                      <a:pt x="313" y="373"/>
                    </a:cubicBezTo>
                    <a:cubicBezTo>
                      <a:pt x="320" y="378"/>
                      <a:pt x="365" y="390"/>
                      <a:pt x="374" y="393"/>
                    </a:cubicBezTo>
                    <a:cubicBezTo>
                      <a:pt x="411" y="402"/>
                      <a:pt x="444" y="407"/>
                      <a:pt x="494" y="416"/>
                    </a:cubicBezTo>
                    <a:cubicBezTo>
                      <a:pt x="543" y="421"/>
                      <a:pt x="628" y="431"/>
                      <a:pt x="668" y="434"/>
                    </a:cubicBezTo>
                    <a:cubicBezTo>
                      <a:pt x="708" y="437"/>
                      <a:pt x="707" y="434"/>
                      <a:pt x="734" y="431"/>
                    </a:cubicBezTo>
                    <a:cubicBezTo>
                      <a:pt x="788" y="430"/>
                      <a:pt x="775" y="421"/>
                      <a:pt x="828" y="417"/>
                    </a:cubicBezTo>
                    <a:cubicBezTo>
                      <a:pt x="853" y="422"/>
                      <a:pt x="882" y="404"/>
                      <a:pt x="903" y="398"/>
                    </a:cubicBezTo>
                    <a:cubicBezTo>
                      <a:pt x="924" y="392"/>
                      <a:pt x="940" y="385"/>
                      <a:pt x="954" y="380"/>
                    </a:cubicBezTo>
                    <a:cubicBezTo>
                      <a:pt x="982" y="376"/>
                      <a:pt x="971" y="373"/>
                      <a:pt x="986" y="368"/>
                    </a:cubicBezTo>
                    <a:cubicBezTo>
                      <a:pt x="1001" y="363"/>
                      <a:pt x="1026" y="357"/>
                      <a:pt x="1044" y="348"/>
                    </a:cubicBezTo>
                    <a:cubicBezTo>
                      <a:pt x="1053" y="342"/>
                      <a:pt x="1084" y="321"/>
                      <a:pt x="1092" y="315"/>
                    </a:cubicBezTo>
                    <a:cubicBezTo>
                      <a:pt x="1102" y="308"/>
                      <a:pt x="1128" y="296"/>
                      <a:pt x="1137" y="287"/>
                    </a:cubicBezTo>
                    <a:cubicBezTo>
                      <a:pt x="1146" y="278"/>
                      <a:pt x="1155" y="280"/>
                      <a:pt x="1169" y="270"/>
                    </a:cubicBezTo>
                    <a:cubicBezTo>
                      <a:pt x="1173" y="267"/>
                      <a:pt x="1194" y="239"/>
                      <a:pt x="1193" y="239"/>
                    </a:cubicBezTo>
                    <a:cubicBezTo>
                      <a:pt x="1193" y="242"/>
                      <a:pt x="1199" y="245"/>
                      <a:pt x="1214" y="230"/>
                    </a:cubicBezTo>
                    <a:cubicBezTo>
                      <a:pt x="1218" y="226"/>
                      <a:pt x="1222" y="215"/>
                      <a:pt x="1224" y="210"/>
                    </a:cubicBezTo>
                    <a:cubicBezTo>
                      <a:pt x="1226" y="206"/>
                      <a:pt x="1241" y="187"/>
                      <a:pt x="1242" y="186"/>
                    </a:cubicBezTo>
                    <a:cubicBezTo>
                      <a:pt x="1243" y="185"/>
                      <a:pt x="1228" y="205"/>
                      <a:pt x="1230" y="201"/>
                    </a:cubicBezTo>
                    <a:cubicBezTo>
                      <a:pt x="1234" y="174"/>
                      <a:pt x="1247" y="184"/>
                      <a:pt x="1254" y="164"/>
                    </a:cubicBezTo>
                    <a:cubicBezTo>
                      <a:pt x="1260" y="145"/>
                      <a:pt x="1277" y="115"/>
                      <a:pt x="1287" y="99"/>
                    </a:cubicBezTo>
                    <a:cubicBezTo>
                      <a:pt x="1298" y="83"/>
                      <a:pt x="1301" y="25"/>
                      <a:pt x="1305" y="5"/>
                    </a:cubicBezTo>
                  </a:path>
                </a:pathLst>
              </a:custGeom>
              <a:noFill/>
              <a:ln w="57150" cap="flat" cmpd="sng">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 name="Line 24">
              <a:extLst>
                <a:ext uri="{FF2B5EF4-FFF2-40B4-BE49-F238E27FC236}">
                  <a16:creationId xmlns:a16="http://schemas.microsoft.com/office/drawing/2014/main" id="{E03E9CF3-B8A1-491C-9BDF-D8A189AD737C}"/>
                </a:ext>
              </a:extLst>
            </p:cNvPr>
            <p:cNvSpPr>
              <a:spLocks noChangeShapeType="1"/>
            </p:cNvSpPr>
            <p:nvPr/>
          </p:nvSpPr>
          <p:spPr bwMode="auto">
            <a:xfrm flipV="1">
              <a:off x="3709967" y="4185030"/>
              <a:ext cx="227709" cy="291980"/>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Text Box 25">
              <a:extLst>
                <a:ext uri="{FF2B5EF4-FFF2-40B4-BE49-F238E27FC236}">
                  <a16:creationId xmlns:a16="http://schemas.microsoft.com/office/drawing/2014/main" id="{3D5D6384-4042-474F-8F42-D21958EC9A34}"/>
                </a:ext>
              </a:extLst>
            </p:cNvPr>
            <p:cNvSpPr txBox="1">
              <a:spLocks noChangeArrowheads="1"/>
            </p:cNvSpPr>
            <p:nvPr/>
          </p:nvSpPr>
          <p:spPr bwMode="auto">
            <a:xfrm rot="19115788">
              <a:off x="3215220" y="2142560"/>
              <a:ext cx="1973480" cy="348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800" b="1" dirty="0">
                  <a:solidFill>
                    <a:srgbClr val="0070C0"/>
                  </a:solidFill>
                </a:rPr>
                <a:t>Altar of Incense</a:t>
              </a:r>
            </a:p>
          </p:txBody>
        </p:sp>
        <p:sp>
          <p:nvSpPr>
            <p:cNvPr id="19" name="Line 26">
              <a:extLst>
                <a:ext uri="{FF2B5EF4-FFF2-40B4-BE49-F238E27FC236}">
                  <a16:creationId xmlns:a16="http://schemas.microsoft.com/office/drawing/2014/main" id="{4B42AAF5-F35B-4266-9CA9-BB4DCF6814D4}"/>
                </a:ext>
              </a:extLst>
            </p:cNvPr>
            <p:cNvSpPr>
              <a:spLocks noChangeShapeType="1"/>
            </p:cNvSpPr>
            <p:nvPr/>
          </p:nvSpPr>
          <p:spPr bwMode="auto">
            <a:xfrm rot="11733281" flipV="1">
              <a:off x="4165386" y="2725128"/>
              <a:ext cx="227709" cy="29198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a:extLst>
                <a:ext uri="{FF2B5EF4-FFF2-40B4-BE49-F238E27FC236}">
                  <a16:creationId xmlns:a16="http://schemas.microsoft.com/office/drawing/2014/main" id="{11F25506-DC07-45C2-B10D-3490D2DE93AE}"/>
                </a:ext>
              </a:extLst>
            </p:cNvPr>
            <p:cNvSpPr>
              <a:spLocks noChangeShapeType="1"/>
            </p:cNvSpPr>
            <p:nvPr/>
          </p:nvSpPr>
          <p:spPr bwMode="auto">
            <a:xfrm>
              <a:off x="2799130" y="3017109"/>
              <a:ext cx="0" cy="1094926"/>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a:extLst>
                <a:ext uri="{FF2B5EF4-FFF2-40B4-BE49-F238E27FC236}">
                  <a16:creationId xmlns:a16="http://schemas.microsoft.com/office/drawing/2014/main" id="{2FFCD5BA-FAAE-4665-B5BD-1040A23C1671}"/>
                </a:ext>
              </a:extLst>
            </p:cNvPr>
            <p:cNvSpPr>
              <a:spLocks noChangeShapeType="1"/>
            </p:cNvSpPr>
            <p:nvPr/>
          </p:nvSpPr>
          <p:spPr bwMode="auto">
            <a:xfrm rot="2528420" flipH="1">
              <a:off x="3254549" y="2833101"/>
              <a:ext cx="37952" cy="694974"/>
            </a:xfrm>
            <a:prstGeom prst="line">
              <a:avLst/>
            </a:prstGeom>
            <a:noFill/>
            <a:ln w="57150" cap="rnd">
              <a:solidFill>
                <a:schemeClr va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dirty="0"/>
            </a:p>
          </p:txBody>
        </p:sp>
      </p:grpSp>
      <p:sp>
        <p:nvSpPr>
          <p:cNvPr id="30" name="Line 24">
            <a:extLst>
              <a:ext uri="{FF2B5EF4-FFF2-40B4-BE49-F238E27FC236}">
                <a16:creationId xmlns:a16="http://schemas.microsoft.com/office/drawing/2014/main" id="{48C52675-4DAB-4277-9C98-84A9F2432C28}"/>
              </a:ext>
            </a:extLst>
          </p:cNvPr>
          <p:cNvSpPr>
            <a:spLocks noChangeShapeType="1"/>
          </p:cNvSpPr>
          <p:nvPr/>
        </p:nvSpPr>
        <p:spPr bwMode="auto">
          <a:xfrm flipH="1">
            <a:off x="5368646" y="3047200"/>
            <a:ext cx="302342" cy="291044"/>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Text Box 17">
            <a:extLst>
              <a:ext uri="{FF2B5EF4-FFF2-40B4-BE49-F238E27FC236}">
                <a16:creationId xmlns:a16="http://schemas.microsoft.com/office/drawing/2014/main" id="{216A867D-C725-49CE-A135-9693AE8D2358}"/>
              </a:ext>
            </a:extLst>
          </p:cNvPr>
          <p:cNvSpPr txBox="1">
            <a:spLocks noChangeArrowheads="1"/>
          </p:cNvSpPr>
          <p:nvPr/>
        </p:nvSpPr>
        <p:spPr bwMode="auto">
          <a:xfrm rot="2921549">
            <a:off x="2813563" y="2370882"/>
            <a:ext cx="1603670" cy="659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ts val="100"/>
              </a:spcBef>
            </a:pPr>
            <a:r>
              <a:rPr lang="en-US" altLang="en-US" sz="1800" b="1" dirty="0">
                <a:solidFill>
                  <a:schemeClr val="hlink"/>
                </a:solidFill>
                <a:effectLst>
                  <a:outerShdw blurRad="38100" dist="38100" dir="2700000" algn="tl">
                    <a:srgbClr val="FFFFFF"/>
                  </a:outerShdw>
                </a:effectLst>
              </a:rPr>
              <a:t>Ark of the </a:t>
            </a:r>
          </a:p>
          <a:p>
            <a:pPr algn="ctr" eaLnBrk="0" hangingPunct="0">
              <a:spcBef>
                <a:spcPts val="100"/>
              </a:spcBef>
            </a:pPr>
            <a:r>
              <a:rPr lang="en-US" altLang="en-US" sz="1800" b="1" dirty="0">
                <a:solidFill>
                  <a:schemeClr val="hlink"/>
                </a:solidFill>
                <a:effectLst>
                  <a:outerShdw blurRad="38100" dist="38100" dir="2700000" algn="tl">
                    <a:srgbClr val="FFFFFF"/>
                  </a:outerShdw>
                </a:effectLst>
              </a:rPr>
              <a:t>Covenant</a:t>
            </a:r>
          </a:p>
        </p:txBody>
      </p:sp>
      <p:sp>
        <p:nvSpPr>
          <p:cNvPr id="33" name="Line 29">
            <a:extLst>
              <a:ext uri="{FF2B5EF4-FFF2-40B4-BE49-F238E27FC236}">
                <a16:creationId xmlns:a16="http://schemas.microsoft.com/office/drawing/2014/main" id="{A87C94D4-9ED8-445D-8330-0631C1E94067}"/>
              </a:ext>
            </a:extLst>
          </p:cNvPr>
          <p:cNvSpPr>
            <a:spLocks noChangeShapeType="1"/>
          </p:cNvSpPr>
          <p:nvPr/>
        </p:nvSpPr>
        <p:spPr bwMode="auto">
          <a:xfrm rot="2528420">
            <a:off x="3756402" y="3265373"/>
            <a:ext cx="338138" cy="327025"/>
          </a:xfrm>
          <a:prstGeom prst="line">
            <a:avLst/>
          </a:prstGeom>
          <a:noFill/>
          <a:ln w="57150" cap="rnd">
            <a:solidFill>
              <a:schemeClr va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4" name="Text Box 20">
            <a:extLst>
              <a:ext uri="{FF2B5EF4-FFF2-40B4-BE49-F238E27FC236}">
                <a16:creationId xmlns:a16="http://schemas.microsoft.com/office/drawing/2014/main" id="{34FC2A31-7EE6-448C-86F4-CBE072D3F508}"/>
              </a:ext>
            </a:extLst>
          </p:cNvPr>
          <p:cNvSpPr txBox="1">
            <a:spLocks noChangeArrowheads="1"/>
          </p:cNvSpPr>
          <p:nvPr/>
        </p:nvSpPr>
        <p:spPr bwMode="auto">
          <a:xfrm rot="18769547">
            <a:off x="6314278" y="4714763"/>
            <a:ext cx="2172885" cy="659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ts val="100"/>
              </a:spcBef>
            </a:pPr>
            <a:r>
              <a:rPr lang="en-US" altLang="en-US" sz="1800" b="1" dirty="0">
                <a:solidFill>
                  <a:schemeClr val="hlink"/>
                </a:solidFill>
                <a:effectLst>
                  <a:outerShdw blurRad="38100" dist="38100" dir="2700000" algn="tl">
                    <a:srgbClr val="FFFFFF"/>
                  </a:outerShdw>
                </a:effectLst>
              </a:rPr>
              <a:t>Altar for Burnt </a:t>
            </a:r>
          </a:p>
          <a:p>
            <a:pPr algn="ctr" eaLnBrk="0" hangingPunct="0">
              <a:spcBef>
                <a:spcPts val="100"/>
              </a:spcBef>
            </a:pPr>
            <a:r>
              <a:rPr lang="en-US" altLang="en-US" sz="1800" b="1" dirty="0">
                <a:solidFill>
                  <a:schemeClr val="hlink"/>
                </a:solidFill>
                <a:effectLst>
                  <a:outerShdw blurRad="38100" dist="38100" dir="2700000" algn="tl">
                    <a:srgbClr val="FFFFFF"/>
                  </a:outerShdw>
                </a:effectLst>
              </a:rPr>
              <a:t>Offerings</a:t>
            </a:r>
            <a:endParaRPr lang="en-US" altLang="en-US" sz="1200" b="1" dirty="0">
              <a:solidFill>
                <a:schemeClr val="hlink"/>
              </a:solidFill>
              <a:effectLst>
                <a:outerShdw blurRad="38100" dist="38100" dir="2700000" algn="tl">
                  <a:srgbClr val="FFFFFF"/>
                </a:outerShdw>
              </a:effectLst>
            </a:endParaRPr>
          </a:p>
        </p:txBody>
      </p:sp>
      <p:sp>
        <p:nvSpPr>
          <p:cNvPr id="35" name="Text Box 21">
            <a:extLst>
              <a:ext uri="{FF2B5EF4-FFF2-40B4-BE49-F238E27FC236}">
                <a16:creationId xmlns:a16="http://schemas.microsoft.com/office/drawing/2014/main" id="{DB613729-6039-40BF-97FB-73E9E28D06C4}"/>
              </a:ext>
            </a:extLst>
          </p:cNvPr>
          <p:cNvSpPr txBox="1">
            <a:spLocks noChangeArrowheads="1"/>
          </p:cNvSpPr>
          <p:nvPr/>
        </p:nvSpPr>
        <p:spPr bwMode="auto">
          <a:xfrm rot="18747806">
            <a:off x="7010111" y="2902741"/>
            <a:ext cx="1447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1800" b="1" dirty="0">
                <a:solidFill>
                  <a:schemeClr val="hlink"/>
                </a:solidFill>
                <a:effectLst>
                  <a:outerShdw blurRad="38100" dist="38100" dir="2700000" algn="tl">
                    <a:srgbClr val="FFFFFF"/>
                  </a:outerShdw>
                </a:effectLst>
              </a:rPr>
              <a:t>Laver</a:t>
            </a:r>
          </a:p>
        </p:txBody>
      </p:sp>
      <p:sp>
        <p:nvSpPr>
          <p:cNvPr id="36" name="Line 22">
            <a:extLst>
              <a:ext uri="{FF2B5EF4-FFF2-40B4-BE49-F238E27FC236}">
                <a16:creationId xmlns:a16="http://schemas.microsoft.com/office/drawing/2014/main" id="{CA8EEACE-6D52-4C01-995C-6A2BC9C4AB0C}"/>
              </a:ext>
            </a:extLst>
          </p:cNvPr>
          <p:cNvSpPr>
            <a:spLocks noChangeShapeType="1"/>
          </p:cNvSpPr>
          <p:nvPr/>
        </p:nvSpPr>
        <p:spPr bwMode="auto">
          <a:xfrm flipV="1">
            <a:off x="7980556" y="4116655"/>
            <a:ext cx="228600" cy="304800"/>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37" name="Line 23">
            <a:extLst>
              <a:ext uri="{FF2B5EF4-FFF2-40B4-BE49-F238E27FC236}">
                <a16:creationId xmlns:a16="http://schemas.microsoft.com/office/drawing/2014/main" id="{B268EAAE-7D03-4104-9853-85863E1AEA27}"/>
              </a:ext>
            </a:extLst>
          </p:cNvPr>
          <p:cNvSpPr>
            <a:spLocks noChangeShapeType="1"/>
          </p:cNvSpPr>
          <p:nvPr/>
        </p:nvSpPr>
        <p:spPr bwMode="auto">
          <a:xfrm rot="10878545" flipV="1">
            <a:off x="7265018" y="3384392"/>
            <a:ext cx="228600" cy="304800"/>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Tree>
    <p:extLst>
      <p:ext uri="{BB962C8B-B14F-4D97-AF65-F5344CB8AC3E}">
        <p14:creationId xmlns:p14="http://schemas.microsoft.com/office/powerpoint/2010/main" val="834288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Results of the Two </a:t>
            </a:r>
            <a:r>
              <a:rPr lang="en-US" sz="4200" dirty="0" err="1">
                <a:solidFill>
                  <a:schemeClr val="bg1"/>
                </a:solidFill>
                <a:latin typeface="Cambria" panose="02040503050406030204" pitchFamily="18" charset="0"/>
                <a:ea typeface="Cambria" panose="02040503050406030204" pitchFamily="18" charset="0"/>
                <a:cs typeface="Calibri" panose="020F0502020204030204" pitchFamily="34" charset="0"/>
              </a:rPr>
              <a:t>Immutables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Rectangle 1">
            <a:extLst>
              <a:ext uri="{FF2B5EF4-FFF2-40B4-BE49-F238E27FC236}">
                <a16:creationId xmlns:a16="http://schemas.microsoft.com/office/drawing/2014/main" id="{26B2A232-087B-4EB3-AC58-E4410E89E250}"/>
              </a:ext>
            </a:extLst>
          </p:cNvPr>
          <p:cNvSpPr/>
          <p:nvPr/>
        </p:nvSpPr>
        <p:spPr>
          <a:xfrm>
            <a:off x="619432" y="1816149"/>
            <a:ext cx="10746658" cy="2800767"/>
          </a:xfrm>
          <a:prstGeom prst="rect">
            <a:avLst/>
          </a:prstGeom>
        </p:spPr>
        <p:txBody>
          <a:bodyPr wrap="square">
            <a:spAutoFit/>
          </a:bodyPr>
          <a:lstStyle/>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A strong consolation and a refuge for our souls</a:t>
            </a:r>
          </a:p>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An anchor for our souls, both sure and steadfast</a:t>
            </a:r>
          </a:p>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Entrance beyond the veil into the presence of God</a:t>
            </a:r>
          </a:p>
          <a:p>
            <a:pPr marL="285750" lvl="4">
              <a:spcBef>
                <a:spcPct val="50000"/>
              </a:spcBef>
              <a:buClr>
                <a:schemeClr val="bg1"/>
              </a:buClr>
              <a:buFontTx/>
              <a:buChar char="•"/>
            </a:pPr>
            <a:r>
              <a:rPr lang="en-US" altLang="en-US" sz="3200" b="1" dirty="0">
                <a:solidFill>
                  <a:schemeClr val="bg1"/>
                </a:solidFill>
                <a:latin typeface="Calibri" panose="020F0502020204030204" pitchFamily="34" charset="0"/>
                <a:cs typeface="Calibri" panose="020F0502020204030204" pitchFamily="34" charset="0"/>
              </a:rPr>
              <a:t>  Our Divine forerunner has gone before, awaits our coming</a:t>
            </a:r>
          </a:p>
        </p:txBody>
      </p:sp>
    </p:spTree>
    <p:extLst>
      <p:ext uri="{BB962C8B-B14F-4D97-AF65-F5344CB8AC3E}">
        <p14:creationId xmlns:p14="http://schemas.microsoft.com/office/powerpoint/2010/main" val="56899082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198</Words>
  <Application>Microsoft Office PowerPoint</Application>
  <PresentationFormat>Widescreen</PresentationFormat>
  <Paragraphs>66</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Press On Through Storms: God Is Immutable</vt:lpstr>
      <vt:lpstr>Text—Heb. 6:11-20</vt:lpstr>
      <vt:lpstr>Text—Heb. 6:11-20</vt:lpstr>
      <vt:lpstr>Setting of the Text—Heb. 6:11-20</vt:lpstr>
      <vt:lpstr>Four Motivations to Steadfastness</vt:lpstr>
      <vt:lpstr>Two Immutable Reasons</vt:lpstr>
      <vt:lpstr>Results of the Two Immutables</vt:lpstr>
      <vt:lpstr>The Tabernacle in the Wilderness</vt:lpstr>
      <vt:lpstr>Results of the Two Immutables</vt:lpstr>
      <vt:lpstr>Entrance Beyond the Veil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246</cp:revision>
  <cp:lastPrinted>2019-04-07T11:03:11Z</cp:lastPrinted>
  <dcterms:modified xsi:type="dcterms:W3CDTF">2019-05-27T00:44:45Z</dcterms:modified>
</cp:coreProperties>
</file>