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28BD7-46DB-4E6B-B738-A9ADF5A6D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543807-2406-43EC-AAD4-EA302B079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6C0B1-E0D0-4181-8277-0B299A25D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5349-4674-4028-9627-DF987126DCE3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718BE-549D-4B1D-BBAF-6274BB5D2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FB0DE-B75C-4B5C-B7E9-6A8D561EE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174B-6913-4AAA-843E-CB2F5AAD618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5B3CD4B-291A-4115-854E-B0BDB45F85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2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477F9-ECE2-4A11-87FA-8C6C9173B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041E21-6013-4000-9914-1204AFE54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5349-4674-4028-9627-DF987126DCE3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FA95A9-D20A-418E-86FD-E61C0026E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B766C-7ABA-4BCA-8068-0C3160418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174B-6913-4AAA-843E-CB2F5AAD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2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25B02B-FFC0-49C9-BD4B-B874D70A7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5349-4674-4028-9627-DF987126DCE3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CDE336-E784-47C7-BA40-FAB261B13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D3F47-375A-495B-BEFE-0FC8D7B04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174B-6913-4AAA-843E-CB2F5AAD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1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4B5F-4E1B-470B-81D1-5AA507013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59B9D-846B-406E-9F47-A2ADCC050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F1F019-633B-4EF1-916D-C2E622381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9C2B5-01C0-417F-B0D9-C9AD97225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5349-4674-4028-9627-DF987126DCE3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B178D-63F5-4D1F-9854-E36CDEA2C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C4BA5-7FD1-4CF9-BBCE-C23EC8439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174B-6913-4AAA-843E-CB2F5AAD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49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C9C68-9E07-40DF-B25E-4E11A55F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C49F68-A566-435D-93C8-CE5981628C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105EA-D3F3-4F74-AB2E-A333F38F4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E6347-4C42-4FDA-A5FF-5A782BFDD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5349-4674-4028-9627-DF987126DCE3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E57DE-864D-42CE-B1BD-6C3A38003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755C40-97F8-43C4-AA9E-D752F8C08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174B-6913-4AAA-843E-CB2F5AAD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73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6BC44-A981-4658-9590-B46909B47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D0B709-FCD8-4188-ADCF-EFF3B1C44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DFC93-CF74-4931-9379-9D73861EC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5349-4674-4028-9627-DF987126DCE3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9C185-D3EE-4383-B7F4-133D4C8B1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D4924-419B-4BC4-A2F7-3127E9FBC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174B-6913-4AAA-843E-CB2F5AAD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60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792FC3-93CC-4C1D-8A9C-A5142A9202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9C7197-A850-4237-9F08-ACEEAB7D2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900F4-5443-4DE8-869B-C1969F095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5349-4674-4028-9627-DF987126DCE3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90112-3E1D-4D6B-AE4F-D10FFA1E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5277C-2A3E-4D3D-940A-B67AD2F3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174B-6913-4AAA-843E-CB2F5AAD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8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89A3A5-353F-4A1D-9DED-61EBEDB690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97D70-9F18-4C6C-9632-E5E742EBD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792" y="2553418"/>
            <a:ext cx="11933208" cy="4304581"/>
          </a:xfrm>
        </p:spPr>
        <p:txBody>
          <a:bodyPr/>
          <a:lstStyle>
            <a:lvl1pPr>
              <a:defRPr b="1">
                <a:effectLst>
                  <a:glow rad="762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76200">
                    <a:schemeClr val="bg1"/>
                  </a:glow>
                </a:effectLst>
              </a:defRPr>
            </a:lvl2pPr>
            <a:lvl3pPr>
              <a:defRPr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851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51F14872-ECA6-410B-8917-07E364714E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97D70-9F18-4C6C-9632-E5E742EBD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792" y="2553418"/>
            <a:ext cx="11933208" cy="4304581"/>
          </a:xfrm>
        </p:spPr>
        <p:txBody>
          <a:bodyPr/>
          <a:lstStyle>
            <a:lvl1pPr>
              <a:defRPr b="1">
                <a:effectLst>
                  <a:glow rad="762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76200">
                    <a:schemeClr val="bg1"/>
                  </a:glow>
                </a:effectLst>
              </a:defRPr>
            </a:lvl2pPr>
            <a:lvl3pPr>
              <a:defRPr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271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662DB9-087E-42E8-86C9-7C7887FF10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97D70-9F18-4C6C-9632-E5E742EBD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792" y="2553418"/>
            <a:ext cx="11933208" cy="4304581"/>
          </a:xfrm>
        </p:spPr>
        <p:txBody>
          <a:bodyPr/>
          <a:lstStyle>
            <a:lvl1pPr>
              <a:defRPr b="1">
                <a:effectLst>
                  <a:glow rad="762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76200">
                    <a:schemeClr val="bg1"/>
                  </a:glow>
                </a:effectLst>
              </a:defRPr>
            </a:lvl2pPr>
            <a:lvl3pPr>
              <a:defRPr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26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B69BC301-67C2-46E1-908F-718AAE8A59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97D70-9F18-4C6C-9632-E5E742EBD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792" y="2553418"/>
            <a:ext cx="11933208" cy="4304581"/>
          </a:xfrm>
        </p:spPr>
        <p:txBody>
          <a:bodyPr/>
          <a:lstStyle>
            <a:lvl1pPr>
              <a:defRPr b="1">
                <a:effectLst>
                  <a:glow rad="762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76200">
                    <a:schemeClr val="bg1"/>
                  </a:glow>
                </a:effectLst>
              </a:defRPr>
            </a:lvl2pPr>
            <a:lvl3pPr>
              <a:defRPr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446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FF6263EA-47A6-4CF6-86C1-F6D90EF67C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97D70-9F18-4C6C-9632-E5E742EBD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792" y="2553418"/>
            <a:ext cx="11933208" cy="4304581"/>
          </a:xfrm>
        </p:spPr>
        <p:txBody>
          <a:bodyPr/>
          <a:lstStyle>
            <a:lvl1pPr>
              <a:defRPr b="1">
                <a:effectLst>
                  <a:glow rad="762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76200">
                    <a:schemeClr val="bg1"/>
                  </a:glow>
                </a:effectLst>
              </a:defRPr>
            </a:lvl2pPr>
            <a:lvl3pPr>
              <a:defRPr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0797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47952-CECE-4245-8C40-B6BB61CB9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5779E-40AB-429E-B126-AA3571912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C78FB-9D3E-4478-A85C-012D8237A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5349-4674-4028-9627-DF987126DCE3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5F77E-EF23-4CC0-B013-0C40AE35C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3E3DA-AF56-433B-9DE8-331B31821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174B-6913-4AAA-843E-CB2F5AAD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1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E7EC0-C34E-49E0-9951-E4542589A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9CEA7-3404-40E4-B0FB-808BCCA2E7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7D8C4-7F24-4164-A4CC-A4D37CE2C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86CCF-D8B4-4642-BE61-FE9030392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5349-4674-4028-9627-DF987126DCE3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C199C-5A48-4082-9165-3B84E6D5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99638-5D79-43BF-B60D-59DA56CB4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174B-6913-4AAA-843E-CB2F5AAD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90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52526-B0C9-4DCF-8C5B-ABF876899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98780-507B-4A62-8E9D-0CAB82D62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36AA4-11DB-405C-8786-3C5AD5630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57F96E-4DF7-4A84-8003-547F4E76C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BBE000-4FF6-456F-A9BE-859C1910A3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CB241E-CA16-473E-BBB3-D019BF98E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5349-4674-4028-9627-DF987126DCE3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2F84C5-79DE-4F71-9288-E7F871248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BB9BA3-D621-49F8-B2F1-85430845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174B-6913-4AAA-843E-CB2F5AAD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3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3345A3-84FC-4F45-89E6-63A0B92E3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15594-6A2F-4146-901A-E281C42CF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DC942-0DAF-4465-89B3-C08EEBD1ED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45349-4674-4028-9627-DF987126DCE3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8C303-A280-4834-B921-BFEADFBD5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B1CFD-990C-483E-AC73-22F660A80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A174B-6913-4AAA-843E-CB2F5AAD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6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5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CE2BA9-0441-468F-BAE2-88EF8626C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Bear fruit (15:2a)</a:t>
            </a:r>
          </a:p>
          <a:p>
            <a:r>
              <a:rPr lang="en-US" dirty="0"/>
              <a:t>Bear more fruit (15:2b)</a:t>
            </a:r>
          </a:p>
          <a:p>
            <a:r>
              <a:rPr lang="en-US" dirty="0"/>
              <a:t>Bear much fruit (15:5)</a:t>
            </a:r>
          </a:p>
          <a:p>
            <a:r>
              <a:rPr lang="en-US" dirty="0"/>
              <a:t>Bear the same fruit (Gen. 1:12; Matt. 7:20)</a:t>
            </a:r>
          </a:p>
          <a:p>
            <a:r>
              <a:rPr lang="en-US" dirty="0"/>
              <a:t>What is the fruit we are to bear?</a:t>
            </a:r>
          </a:p>
          <a:p>
            <a:pPr lvl="1"/>
            <a:r>
              <a:rPr lang="en-US" dirty="0"/>
              <a:t>Christ-like character (Gal. 5:22-24) </a:t>
            </a:r>
          </a:p>
          <a:p>
            <a:pPr lvl="1"/>
            <a:r>
              <a:rPr lang="en-US" dirty="0"/>
              <a:t>Holiness (Rom. 6:22) </a:t>
            </a:r>
          </a:p>
          <a:p>
            <a:pPr lvl="1"/>
            <a:r>
              <a:rPr lang="en-US" dirty="0"/>
              <a:t>Righteousness (Phil. 1:11) </a:t>
            </a:r>
          </a:p>
          <a:p>
            <a:pPr lvl="1"/>
            <a:r>
              <a:rPr lang="en-US" dirty="0"/>
              <a:t>Good works (Col. 1:10; Tit. 3:14)</a:t>
            </a:r>
          </a:p>
          <a:p>
            <a:pPr lvl="1"/>
            <a:r>
              <a:rPr lang="en-US" dirty="0"/>
              <a:t>Leading others to Christ &amp; helping them grow (Phil. 1:22; 4:17; Rom. 1:13; 7:4; 1 Cor. 3:5-9)</a:t>
            </a:r>
          </a:p>
          <a:p>
            <a:r>
              <a:rPr lang="en-US" dirty="0"/>
              <a:t>The purpose (and proper function) of a branch/disciple is to bear fruit!</a:t>
            </a:r>
          </a:p>
        </p:txBody>
      </p:sp>
    </p:spTree>
    <p:extLst>
      <p:ext uri="{BB962C8B-B14F-4D97-AF65-F5344CB8AC3E}">
        <p14:creationId xmlns:p14="http://schemas.microsoft.com/office/powerpoint/2010/main" val="296277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CE2BA9-0441-468F-BAE2-88EF8626C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Must Be “IN” Christ to Be Fruitful</a:t>
            </a:r>
          </a:p>
          <a:p>
            <a:pPr lvl="1"/>
            <a:r>
              <a:rPr lang="en-US" dirty="0"/>
              <a:t>Word “in” found 10 times in verses 1-8</a:t>
            </a:r>
          </a:p>
          <a:p>
            <a:pPr lvl="1"/>
            <a:r>
              <a:rPr lang="en-US" dirty="0"/>
              <a:t>A branch must be “in” the vine to live and grow </a:t>
            </a:r>
          </a:p>
          <a:p>
            <a:pPr lvl="1"/>
            <a:r>
              <a:rPr lang="en-US" dirty="0"/>
              <a:t>A person must be “in” Christ to live and grow (Acts 4:12; 2 Tim. 2:10; Eph. 2:10)</a:t>
            </a:r>
          </a:p>
          <a:p>
            <a:pPr lvl="1"/>
            <a:r>
              <a:rPr lang="en-US" dirty="0"/>
              <a:t>There is only ONE way “into Christ” (Rom. 6:3; Gal. 3:27)</a:t>
            </a:r>
          </a:p>
          <a:p>
            <a:pPr lvl="1"/>
            <a:r>
              <a:rPr lang="en-US" dirty="0"/>
              <a:t>To be “in Christ” is to be “in” His body, His church (1 Cor. 12:13; Eph. 5:23; Rom. 6:23)</a:t>
            </a:r>
          </a:p>
        </p:txBody>
      </p:sp>
    </p:spTree>
    <p:extLst>
      <p:ext uri="{BB962C8B-B14F-4D97-AF65-F5344CB8AC3E}">
        <p14:creationId xmlns:p14="http://schemas.microsoft.com/office/powerpoint/2010/main" val="17794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CE2BA9-0441-468F-BAE2-88EF8626C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Must Be “IN” Christ to Be Fruitful</a:t>
            </a:r>
          </a:p>
          <a:p>
            <a:r>
              <a:rPr lang="en-US" dirty="0"/>
              <a:t>Must “ABIDE IN” Christ to Be Fruitful</a:t>
            </a:r>
          </a:p>
          <a:p>
            <a:pPr lvl="1"/>
            <a:r>
              <a:rPr lang="en-US" dirty="0"/>
              <a:t>Word “abide” found 7 times in verses 1-8</a:t>
            </a:r>
          </a:p>
          <a:p>
            <a:pPr lvl="1"/>
            <a:r>
              <a:rPr lang="en-US" dirty="0"/>
              <a:t>A branch can only live if “abide in” the vine</a:t>
            </a:r>
          </a:p>
          <a:p>
            <a:pPr lvl="1"/>
            <a:r>
              <a:rPr lang="en-US" dirty="0"/>
              <a:t>A branch can only bear fruit if “abide in” the vine (15:4-5)</a:t>
            </a:r>
          </a:p>
          <a:p>
            <a:pPr lvl="1"/>
            <a:r>
              <a:rPr lang="en-US" dirty="0"/>
              <a:t>We abide in Him by letting Him/His Word abide in us (15:4a, 5, 7)</a:t>
            </a:r>
          </a:p>
          <a:p>
            <a:pPr lvl="1"/>
            <a:r>
              <a:rPr lang="en-US" dirty="0"/>
              <a:t>We abide in Him by obeying Him/His Word (15:10; cf. 1 John 3:24)</a:t>
            </a:r>
          </a:p>
          <a:p>
            <a:pPr lvl="1"/>
            <a:r>
              <a:rPr lang="en-US" dirty="0"/>
              <a:t>We abide in Him by letting Him/His Word “prune” (clean) us (15:2-3)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38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CE2BA9-0441-468F-BAE2-88EF8626C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possible for a branch in the vine to be severed from it</a:t>
            </a:r>
          </a:p>
          <a:p>
            <a:r>
              <a:rPr lang="en-US" dirty="0"/>
              <a:t>Every unfruitful branch in Him “He takes away” or “cut offs/severs” (15:2)</a:t>
            </a:r>
          </a:p>
          <a:p>
            <a:r>
              <a:rPr lang="en-US" dirty="0"/>
              <a:t>The “taken away” is “thrown away” or “cast out” (15:6)</a:t>
            </a:r>
          </a:p>
          <a:p>
            <a:r>
              <a:rPr lang="en-US" dirty="0"/>
              <a:t>The “thrown away” is “withered” or “dries up” (15:6) </a:t>
            </a:r>
          </a:p>
          <a:p>
            <a:r>
              <a:rPr lang="en-US" dirty="0"/>
              <a:t>The “withered” is “gathered” for final disposal (15:6; cf. Matt. 13:40-41)</a:t>
            </a:r>
          </a:p>
          <a:p>
            <a:r>
              <a:rPr lang="en-US" dirty="0"/>
              <a:t>The “gathered” is “thrown into the fire” and “burned” (15:6; cf. Rev. 20:15)</a:t>
            </a:r>
          </a:p>
          <a:p>
            <a:r>
              <a:rPr lang="en-US" dirty="0"/>
              <a:t>It is possible to fall away from Christ and be lost (Gal. 5:4; 2 Pet. 2:20-22)</a:t>
            </a:r>
          </a:p>
          <a:p>
            <a:r>
              <a:rPr lang="en-US" dirty="0"/>
              <a:t>We must endeavor even more to abide in Him (Rev. 2:10)!</a:t>
            </a:r>
          </a:p>
        </p:txBody>
      </p:sp>
    </p:spTree>
    <p:extLst>
      <p:ext uri="{BB962C8B-B14F-4D97-AF65-F5344CB8AC3E}">
        <p14:creationId xmlns:p14="http://schemas.microsoft.com/office/powerpoint/2010/main" val="99524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CE2BA9-0441-468F-BAE2-88EF8626C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abide faithfully in Christ &amp; to bear fruit faithfully for Christ.  But why?</a:t>
            </a:r>
          </a:p>
          <a:p>
            <a:r>
              <a:rPr lang="en-US" dirty="0"/>
              <a:t>#1: To glorify God (15:8; cf. 1 Cor. 10:31; Matt. 5:16)</a:t>
            </a:r>
          </a:p>
          <a:p>
            <a:r>
              <a:rPr lang="en-US" dirty="0"/>
              <a:t>#2: To prove to be a faithful disciple of Christ (15:8; cf. 1 John 2:3-5)</a:t>
            </a:r>
          </a:p>
        </p:txBody>
      </p:sp>
    </p:spTree>
    <p:extLst>
      <p:ext uri="{BB962C8B-B14F-4D97-AF65-F5344CB8AC3E}">
        <p14:creationId xmlns:p14="http://schemas.microsoft.com/office/powerpoint/2010/main" val="149877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CE2BA9-0441-468F-BAE2-88EF8626C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10" y="2553418"/>
            <a:ext cx="11670890" cy="4304581"/>
          </a:xfrm>
        </p:spPr>
        <p:txBody>
          <a:bodyPr>
            <a:normAutofit/>
          </a:bodyPr>
          <a:lstStyle/>
          <a:p>
            <a:pPr marL="461963" indent="-461963"/>
            <a:r>
              <a:rPr lang="en-US" sz="3200" dirty="0"/>
              <a:t>Believe Jesus is God’s Son – John 20:30-31</a:t>
            </a:r>
          </a:p>
          <a:p>
            <a:pPr marL="461963" indent="-461963"/>
            <a:r>
              <a:rPr lang="en-US" sz="3200" dirty="0"/>
              <a:t>Repent of your sins and turn to God – Acts 2:38</a:t>
            </a:r>
          </a:p>
          <a:p>
            <a:pPr marL="461963" indent="-461963"/>
            <a:r>
              <a:rPr lang="en-US" sz="3200" dirty="0"/>
              <a:t>Confess your faith in Jesus Christ – Matthew 10:32</a:t>
            </a:r>
          </a:p>
          <a:p>
            <a:pPr marL="461963" indent="-461963"/>
            <a:r>
              <a:rPr lang="en-US" sz="3200" dirty="0"/>
              <a:t>Be immersed into Christ – Galatians 3:27</a:t>
            </a:r>
          </a:p>
          <a:p>
            <a:pPr marL="1031875" lvl="1" indent="-461963"/>
            <a:r>
              <a:rPr lang="en-US" sz="2800" dirty="0"/>
              <a:t>God will forgive all of your sins – Acts 22:16</a:t>
            </a:r>
          </a:p>
          <a:p>
            <a:pPr marL="1031875" lvl="1" indent="-461963"/>
            <a:r>
              <a:rPr lang="en-US" sz="2800" dirty="0"/>
              <a:t>God will add you to His church – Acts 2:47</a:t>
            </a:r>
          </a:p>
          <a:p>
            <a:pPr marL="1031875" lvl="1" indent="-461963"/>
            <a:r>
              <a:rPr lang="en-US" sz="2800" dirty="0"/>
              <a:t>God will enroll you in heaven – Hebrews 12:23</a:t>
            </a:r>
          </a:p>
          <a:p>
            <a:pPr marL="461963" indent="-461963"/>
            <a:r>
              <a:rPr lang="en-US" sz="3200" dirty="0"/>
              <a:t>Be fruitful in serving the Lord – John 15:1-8</a:t>
            </a:r>
          </a:p>
        </p:txBody>
      </p:sp>
    </p:spTree>
    <p:extLst>
      <p:ext uri="{BB962C8B-B14F-4D97-AF65-F5344CB8AC3E}">
        <p14:creationId xmlns:p14="http://schemas.microsoft.com/office/powerpoint/2010/main" val="22049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611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12</cp:revision>
  <dcterms:created xsi:type="dcterms:W3CDTF">2019-05-25T18:35:46Z</dcterms:created>
  <dcterms:modified xsi:type="dcterms:W3CDTF">2019-05-26T12:39:57Z</dcterms:modified>
</cp:coreProperties>
</file>