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9"/>
  </p:notesMasterIdLst>
  <p:sldIdLst>
    <p:sldId id="1440" r:id="rId2"/>
    <p:sldId id="1445" r:id="rId3"/>
    <p:sldId id="1836" r:id="rId4"/>
    <p:sldId id="1843" r:id="rId5"/>
    <p:sldId id="1851" r:id="rId6"/>
    <p:sldId id="1866" r:id="rId7"/>
    <p:sldId id="1831" r:id="rId8"/>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668" autoAdjust="0"/>
    <p:restoredTop sz="94638" autoAdjust="0"/>
  </p:normalViewPr>
  <p:slideViewPr>
    <p:cSldViewPr snapToGrid="0">
      <p:cViewPr varScale="1">
        <p:scale>
          <a:sx n="78" d="100"/>
          <a:sy n="78" d="100"/>
        </p:scale>
        <p:origin x="408" y="43"/>
      </p:cViewPr>
      <p:guideLst>
        <p:guide orient="horz" pos="2160"/>
        <p:guide pos="3864"/>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3563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57981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05358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03655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07395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45695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66574" y="385367"/>
            <a:ext cx="11430000" cy="1671718"/>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r>
              <a:rPr lang="en-US" sz="6000" b="1" dirty="0"/>
              <a:t>Press On </a:t>
            </a:r>
            <a:r>
              <a:rPr lang="en-US" sz="6000" b="1"/>
              <a:t>Through the Storms</a:t>
            </a:r>
            <a:br>
              <a:rPr lang="en-US" sz="6000" b="1" dirty="0"/>
            </a:br>
            <a:r>
              <a:rPr lang="en-US" sz="6000" b="1" dirty="0"/>
              <a:t>Never Make Excuses</a:t>
            </a:r>
            <a:endParaRPr sz="54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Luke 14:16-21</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Text—Luke 14:16-21</a:t>
            </a:r>
          </a:p>
        </p:txBody>
      </p:sp>
      <p:sp>
        <p:nvSpPr>
          <p:cNvPr id="2" name="TextBox 1">
            <a:extLst>
              <a:ext uri="{FF2B5EF4-FFF2-40B4-BE49-F238E27FC236}">
                <a16:creationId xmlns:a16="http://schemas.microsoft.com/office/drawing/2014/main" id="{6819870B-D606-402D-97F9-41327266C997}"/>
              </a:ext>
            </a:extLst>
          </p:cNvPr>
          <p:cNvSpPr txBox="1"/>
          <p:nvPr/>
        </p:nvSpPr>
        <p:spPr>
          <a:xfrm>
            <a:off x="540775" y="1612717"/>
            <a:ext cx="10933471" cy="4685898"/>
          </a:xfrm>
          <a:prstGeom prst="rect">
            <a:avLst/>
          </a:prstGeom>
          <a:noFill/>
        </p:spPr>
        <p:txBody>
          <a:bodyPr wrap="square" rtlCol="0">
            <a:spAutoFit/>
          </a:bodyPr>
          <a:lstStyle/>
          <a:p>
            <a:pPr>
              <a:spcAft>
                <a:spcPts val="300"/>
              </a:spcAft>
            </a:pPr>
            <a:r>
              <a:rPr lang="en-US" sz="2200" b="1" dirty="0">
                <a:solidFill>
                  <a:schemeClr val="bg1"/>
                </a:solidFill>
                <a:latin typeface="Calibri" panose="020F0502020204030204" pitchFamily="34" charset="0"/>
                <a:cs typeface="Calibri" panose="020F0502020204030204" pitchFamily="34" charset="0"/>
              </a:rPr>
              <a:t>  </a:t>
            </a:r>
            <a:r>
              <a:rPr lang="en-US" sz="2200" b="1" dirty="0">
                <a:solidFill>
                  <a:schemeClr val="bg1"/>
                </a:solidFill>
              </a:rPr>
              <a:t>16  Then He said to him, "A certain man gave a great supper and invited many, </a:t>
            </a:r>
          </a:p>
          <a:p>
            <a:pPr>
              <a:spcAft>
                <a:spcPts val="300"/>
              </a:spcAft>
            </a:pPr>
            <a:r>
              <a:rPr lang="en-US" sz="2200" b="1" dirty="0">
                <a:solidFill>
                  <a:schemeClr val="bg1"/>
                </a:solidFill>
              </a:rPr>
              <a:t>  17  and sent his servant at supper time to say to those who were invited, 'Come, for all things are now ready.' </a:t>
            </a:r>
          </a:p>
          <a:p>
            <a:pPr>
              <a:spcAft>
                <a:spcPts val="300"/>
              </a:spcAft>
            </a:pPr>
            <a:r>
              <a:rPr lang="en-US" sz="2200" b="1" dirty="0">
                <a:solidFill>
                  <a:schemeClr val="bg1"/>
                </a:solidFill>
              </a:rPr>
              <a:t>  18  </a:t>
            </a:r>
            <a:r>
              <a:rPr lang="en-US" sz="2200" b="1" dirty="0">
                <a:solidFill>
                  <a:srgbClr val="FFFF00"/>
                </a:solidFill>
              </a:rPr>
              <a:t>But they all with one accord began to make excuses. </a:t>
            </a:r>
            <a:r>
              <a:rPr lang="en-US" sz="2200" b="1" dirty="0">
                <a:solidFill>
                  <a:schemeClr val="bg1"/>
                </a:solidFill>
              </a:rPr>
              <a:t>The first said to him, 'I have bought a piece of ground, and I must go and see it. I ask you to have me excused.' </a:t>
            </a:r>
          </a:p>
          <a:p>
            <a:pPr>
              <a:spcAft>
                <a:spcPts val="300"/>
              </a:spcAft>
            </a:pPr>
            <a:r>
              <a:rPr lang="en-US" sz="2200" b="1" dirty="0">
                <a:solidFill>
                  <a:schemeClr val="bg1"/>
                </a:solidFill>
              </a:rPr>
              <a:t>  19  And another said, 'I have bought five yoke of oxen, and I am going to test them. I ask you to have me excused.' </a:t>
            </a:r>
          </a:p>
          <a:p>
            <a:pPr>
              <a:spcAft>
                <a:spcPts val="300"/>
              </a:spcAft>
            </a:pPr>
            <a:r>
              <a:rPr lang="en-US" sz="2200" b="1" dirty="0">
                <a:solidFill>
                  <a:schemeClr val="bg1"/>
                </a:solidFill>
              </a:rPr>
              <a:t>  20  Still another said, 'I have married a wife, and therefore I cannot come.' </a:t>
            </a:r>
          </a:p>
          <a:p>
            <a:pPr>
              <a:spcAft>
                <a:spcPts val="300"/>
              </a:spcAft>
            </a:pPr>
            <a:r>
              <a:rPr lang="en-US" sz="2200" b="1" dirty="0">
                <a:solidFill>
                  <a:schemeClr val="bg1"/>
                </a:solidFill>
              </a:rPr>
              <a:t>  21  So that servant came and reported these things to his master. Then the master of the house, being angry, said to his servant, 'Go out quickly into the streets and lanes of the city, and bring in here the poor and the maimed and the lame and the blind.' </a:t>
            </a:r>
            <a:endParaRPr lang="en-US" sz="22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7271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Lessons From Moses About Excuses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2177519"/>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Review of Moses Life—God raised up Pharaoh &amp; MOSES</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Contrast of how God saw Moses and how Moses saw Moses</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Moses’ “stormy” life made Moses blind to God using Him</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Moses used several excuses about God using him</a:t>
            </a:r>
            <a:endParaRPr lang="en-US" sz="3200" b="1" i="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21382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Looking At Moses’ Excuses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4547399"/>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I am not the one you need, who am I? – Exo. 3:11</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I am not qualified; I do not know the answers —Exo. 3:14</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I am not believable; might fail; might not do it well—Exo. 4:1</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I have never been able to do this; slow of speech—Exo. 4:10</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Get someone else; please get someone else—Exo. 4:13</a:t>
            </a:r>
          </a:p>
          <a:p>
            <a:pPr marL="457200" lvl="3" indent="-457200" algn="just" defTabSz="457200">
              <a:spcAft>
                <a:spcPts val="300"/>
              </a:spcAft>
              <a:buClr>
                <a:schemeClr val="bg1"/>
              </a:buClr>
              <a:buFont typeface="Arial" panose="020B0604020202020204" pitchFamily="34" charset="0"/>
              <a:buChar char="•"/>
              <a:tabLst>
                <a:tab pos="457200" algn="l"/>
              </a:tabLst>
            </a:pPr>
            <a:endParaRPr lang="en-US" sz="3200" b="1" i="1" dirty="0">
              <a:solidFill>
                <a:schemeClr val="bg1"/>
              </a:solidFill>
              <a:latin typeface="Calibri" panose="020F0502020204030204" pitchFamily="34" charset="0"/>
              <a:cs typeface="Calibri" panose="020F0502020204030204" pitchFamily="34" charset="0"/>
            </a:endParaRPr>
          </a:p>
          <a:p>
            <a:pPr lvl="3" algn="ctr" defTabSz="457200">
              <a:spcAft>
                <a:spcPts val="300"/>
              </a:spcAft>
              <a:buClr>
                <a:schemeClr val="bg1"/>
              </a:buClr>
              <a:tabLst>
                <a:tab pos="457200" algn="l"/>
              </a:tabLst>
            </a:pPr>
            <a:r>
              <a:rPr lang="en-US" sz="3600" b="1" i="1" dirty="0">
                <a:solidFill>
                  <a:schemeClr val="bg1"/>
                </a:solidFill>
                <a:latin typeface="Calibri" panose="020F0502020204030204" pitchFamily="34" charset="0"/>
                <a:cs typeface="Calibri" panose="020F0502020204030204" pitchFamily="34" charset="0"/>
              </a:rPr>
              <a:t>Have YOU made these same excuses?</a:t>
            </a:r>
          </a:p>
          <a:p>
            <a:pPr lvl="3" algn="ctr" defTabSz="457200">
              <a:spcAft>
                <a:spcPts val="300"/>
              </a:spcAft>
              <a:buClr>
                <a:schemeClr val="bg1"/>
              </a:buClr>
              <a:tabLst>
                <a:tab pos="457200" algn="l"/>
              </a:tabLst>
            </a:pPr>
            <a:r>
              <a:rPr lang="en-US" sz="4400" b="1" i="1" dirty="0">
                <a:solidFill>
                  <a:schemeClr val="bg1"/>
                </a:solidFill>
                <a:latin typeface="Calibri" panose="020F0502020204030204" pitchFamily="34" charset="0"/>
                <a:cs typeface="Calibri" panose="020F0502020204030204" pitchFamily="34" charset="0"/>
              </a:rPr>
              <a:t>God Accepts None of These Excuses</a:t>
            </a:r>
          </a:p>
        </p:txBody>
      </p:sp>
    </p:spTree>
    <p:extLst>
      <p:ext uri="{BB962C8B-B14F-4D97-AF65-F5344CB8AC3E}">
        <p14:creationId xmlns:p14="http://schemas.microsoft.com/office/powerpoint/2010/main" val="3157545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God’s Answer to These Excuses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4885953"/>
          </a:xfrm>
          <a:prstGeom prst="rect">
            <a:avLst/>
          </a:prstGeom>
          <a:noFill/>
        </p:spPr>
        <p:txBody>
          <a:bodyPr wrap="square" rtlCol="0">
            <a:spAutoFit/>
          </a:bodyPr>
          <a:lstStyle/>
          <a:p>
            <a:pPr marL="457200" lvl="3" indent="-457200" algn="just" defTabSz="457200">
              <a:spcAft>
                <a:spcPts val="1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I am not the one you need, who am I? — Exo. 3:11</a:t>
            </a:r>
          </a:p>
          <a:p>
            <a:pPr lvl="3" algn="just" defTabSz="457200">
              <a:spcAft>
                <a:spcPts val="1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a:t>
            </a:r>
            <a:r>
              <a:rPr lang="en-US" sz="2800" b="1" i="1" dirty="0">
                <a:solidFill>
                  <a:schemeClr val="bg1"/>
                </a:solidFill>
                <a:latin typeface="Calibri" panose="020F0502020204030204" pitchFamily="34" charset="0"/>
                <a:cs typeface="Calibri" panose="020F0502020204030204" pitchFamily="34" charset="0"/>
              </a:rPr>
              <a:t>- I know; have seen, have come down, will be with you</a:t>
            </a:r>
          </a:p>
          <a:p>
            <a:pPr marL="457200" lvl="3" indent="-457200" algn="just" defTabSz="457200">
              <a:spcAft>
                <a:spcPts val="1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I am not qualified; I do not know the answers — Exo. 3:14</a:t>
            </a:r>
          </a:p>
          <a:p>
            <a:pPr lvl="3" algn="just" defTabSz="457200">
              <a:spcAft>
                <a:spcPts val="1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a:t>
            </a:r>
            <a:r>
              <a:rPr lang="en-US" sz="2800" b="1" i="1" dirty="0">
                <a:solidFill>
                  <a:schemeClr val="bg1"/>
                </a:solidFill>
                <a:latin typeface="Calibri" panose="020F0502020204030204" pitchFamily="34" charset="0"/>
                <a:cs typeface="Calibri" panose="020F0502020204030204" pitchFamily="34" charset="0"/>
              </a:rPr>
              <a:t>- I supply the answers; quit looking at yourself</a:t>
            </a:r>
          </a:p>
          <a:p>
            <a:pPr marL="457200" lvl="3" indent="-457200" algn="just" defTabSz="457200">
              <a:spcAft>
                <a:spcPts val="1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I am not believable; might fail; might not do it well—Exo. 4:1</a:t>
            </a:r>
            <a:endParaRPr lang="en-US" sz="3600" b="1" dirty="0">
              <a:solidFill>
                <a:schemeClr val="bg1"/>
              </a:solidFill>
              <a:latin typeface="Calibri" panose="020F0502020204030204" pitchFamily="34" charset="0"/>
              <a:cs typeface="Calibri" panose="020F0502020204030204" pitchFamily="34" charset="0"/>
            </a:endParaRPr>
          </a:p>
          <a:p>
            <a:pPr lvl="3" algn="just" defTabSz="457200">
              <a:spcAft>
                <a:spcPts val="1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a:t>
            </a:r>
            <a:r>
              <a:rPr lang="en-US" sz="2800" b="1" i="1" dirty="0">
                <a:solidFill>
                  <a:schemeClr val="bg1"/>
                </a:solidFill>
                <a:latin typeface="Calibri" panose="020F0502020204030204" pitchFamily="34" charset="0"/>
                <a:cs typeface="Calibri" panose="020F0502020204030204" pitchFamily="34" charset="0"/>
              </a:rPr>
              <a:t>- I know you; look at what is in your hand!</a:t>
            </a:r>
            <a:endParaRPr lang="en-US" sz="3200" b="1" dirty="0">
              <a:solidFill>
                <a:schemeClr val="bg1"/>
              </a:solidFill>
              <a:latin typeface="Calibri" panose="020F0502020204030204" pitchFamily="34" charset="0"/>
              <a:cs typeface="Calibri" panose="020F0502020204030204" pitchFamily="34" charset="0"/>
            </a:endParaRPr>
          </a:p>
          <a:p>
            <a:pPr marL="457200" lvl="3" indent="-457200" algn="just" defTabSz="457200">
              <a:spcAft>
                <a:spcPts val="1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I have never been able to do this; slow of speech—Exo. 4:10</a:t>
            </a:r>
            <a:endParaRPr lang="en-US" sz="3600" b="1" dirty="0">
              <a:solidFill>
                <a:schemeClr val="bg1"/>
              </a:solidFill>
              <a:latin typeface="Calibri" panose="020F0502020204030204" pitchFamily="34" charset="0"/>
              <a:cs typeface="Calibri" panose="020F0502020204030204" pitchFamily="34" charset="0"/>
            </a:endParaRPr>
          </a:p>
          <a:p>
            <a:pPr lvl="3" algn="just" defTabSz="457200">
              <a:spcAft>
                <a:spcPts val="100"/>
              </a:spcAft>
              <a:buClr>
                <a:schemeClr val="bg1"/>
              </a:buClr>
              <a:tabLst>
                <a:tab pos="457200" algn="l"/>
              </a:tabLst>
            </a:pPr>
            <a:r>
              <a:rPr lang="en-US" sz="3200" b="1" dirty="0">
                <a:solidFill>
                  <a:schemeClr val="bg1"/>
                </a:solidFill>
                <a:latin typeface="Calibri" panose="020F0502020204030204" pitchFamily="34" charset="0"/>
                <a:cs typeface="Calibri" panose="020F0502020204030204" pitchFamily="34" charset="0"/>
              </a:rPr>
              <a:t>	</a:t>
            </a:r>
            <a:r>
              <a:rPr lang="en-US" sz="2800" b="1" i="1" dirty="0">
                <a:solidFill>
                  <a:schemeClr val="bg1"/>
                </a:solidFill>
                <a:latin typeface="Calibri" panose="020F0502020204030204" pitchFamily="34" charset="0"/>
                <a:cs typeface="Calibri" panose="020F0502020204030204" pitchFamily="34" charset="0"/>
              </a:rPr>
              <a:t>- I made you; I am counting on you; I made your mouth</a:t>
            </a:r>
            <a:r>
              <a:rPr lang="en-US" sz="3200" b="1" dirty="0">
                <a:solidFill>
                  <a:schemeClr val="bg1"/>
                </a:solidFill>
                <a:latin typeface="Calibri" panose="020F0502020204030204" pitchFamily="34" charset="0"/>
                <a:cs typeface="Calibri" panose="020F0502020204030204" pitchFamily="34" charset="0"/>
              </a:rPr>
              <a:t>	- </a:t>
            </a:r>
          </a:p>
          <a:p>
            <a:pPr marL="457200" lvl="3" indent="-457200" algn="just" defTabSz="457200">
              <a:spcAft>
                <a:spcPts val="1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Get someone else; please get someone else—Exo. 4:13</a:t>
            </a:r>
          </a:p>
          <a:p>
            <a:pPr lvl="3" algn="just" defTabSz="457200">
              <a:spcAft>
                <a:spcPts val="1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a:t>
            </a:r>
            <a:r>
              <a:rPr lang="en-US" sz="2800" b="1" i="1" dirty="0">
                <a:solidFill>
                  <a:schemeClr val="bg1"/>
                </a:solidFill>
                <a:latin typeface="Calibri" panose="020F0502020204030204" pitchFamily="34" charset="0"/>
                <a:cs typeface="Calibri" panose="020F0502020204030204" pitchFamily="34" charset="0"/>
              </a:rPr>
              <a:t>- Unacceptable answer—God’s anger was kindled against Moses </a:t>
            </a:r>
            <a:endParaRPr lang="en-US" sz="3200" b="1" i="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42080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Lessons From the Burning Bush</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3901068"/>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100" b="1" dirty="0">
                <a:solidFill>
                  <a:schemeClr val="bg1"/>
                </a:solidFill>
                <a:latin typeface="Calibri" panose="020F0502020204030204" pitchFamily="34" charset="0"/>
                <a:cs typeface="Calibri" panose="020F0502020204030204" pitchFamily="34" charset="0"/>
              </a:rPr>
              <a:t>God never asks us to do what we cannot do</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100" b="1" dirty="0">
                <a:solidFill>
                  <a:schemeClr val="bg1"/>
                </a:solidFill>
                <a:latin typeface="Calibri" panose="020F0502020204030204" pitchFamily="34" charset="0"/>
                <a:cs typeface="Calibri" panose="020F0502020204030204" pitchFamily="34" charset="0"/>
              </a:rPr>
              <a:t>God’s anger can immediately become his power &amp; providence</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100" b="1" dirty="0">
                <a:solidFill>
                  <a:schemeClr val="bg1"/>
                </a:solidFill>
                <a:latin typeface="Calibri" panose="020F0502020204030204" pitchFamily="34" charset="0"/>
                <a:cs typeface="Calibri" panose="020F0502020204030204" pitchFamily="34" charset="0"/>
              </a:rPr>
              <a:t>We are laborers together with God; sowing &amp; watering</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100" b="1" dirty="0">
                <a:solidFill>
                  <a:schemeClr val="bg1"/>
                </a:solidFill>
                <a:latin typeface="Calibri" panose="020F0502020204030204" pitchFamily="34" charset="0"/>
                <a:cs typeface="Calibri" panose="020F0502020204030204" pitchFamily="34" charset="0"/>
              </a:rPr>
              <a:t>When there is the challenge: </a:t>
            </a:r>
          </a:p>
          <a:p>
            <a:pPr lvl="4" algn="just" defTabSz="457200">
              <a:spcAft>
                <a:spcPts val="300"/>
              </a:spcAft>
              <a:buClr>
                <a:schemeClr val="bg1"/>
              </a:buClr>
              <a:tabLst>
                <a:tab pos="457200" algn="l"/>
              </a:tabLst>
            </a:pPr>
            <a:r>
              <a:rPr lang="en-US" sz="3100" b="1" dirty="0">
                <a:solidFill>
                  <a:schemeClr val="bg1"/>
                </a:solidFill>
                <a:latin typeface="Calibri" panose="020F0502020204030204" pitchFamily="34" charset="0"/>
                <a:cs typeface="Calibri" panose="020F0502020204030204" pitchFamily="34" charset="0"/>
              </a:rPr>
              <a:t>	</a:t>
            </a:r>
            <a:r>
              <a:rPr lang="en-US" sz="2500" b="1" dirty="0">
                <a:solidFill>
                  <a:schemeClr val="bg1"/>
                </a:solidFill>
                <a:latin typeface="Calibri" panose="020F0502020204030204" pitchFamily="34" charset="0"/>
                <a:cs typeface="Calibri" panose="020F0502020204030204" pitchFamily="34" charset="0"/>
              </a:rPr>
              <a:t>-  Remember miracles may have ceased, but He still works on this earth</a:t>
            </a:r>
          </a:p>
          <a:p>
            <a:pPr lvl="4" algn="just" defTabSz="457200">
              <a:spcAft>
                <a:spcPts val="300"/>
              </a:spcAft>
              <a:buClr>
                <a:schemeClr val="bg1"/>
              </a:buClr>
              <a:tabLst>
                <a:tab pos="457200" algn="l"/>
              </a:tabLst>
            </a:pPr>
            <a:r>
              <a:rPr lang="en-US" sz="2500" b="1" dirty="0">
                <a:solidFill>
                  <a:schemeClr val="bg1"/>
                </a:solidFill>
                <a:latin typeface="Calibri" panose="020F0502020204030204" pitchFamily="34" charset="0"/>
                <a:cs typeface="Calibri" panose="020F0502020204030204" pitchFamily="34" charset="0"/>
              </a:rPr>
              <a:t>	-  See yourself as God sees you—all you need is a rod</a:t>
            </a:r>
          </a:p>
          <a:p>
            <a:pPr lvl="4" algn="just" defTabSz="457200">
              <a:spcAft>
                <a:spcPts val="300"/>
              </a:spcAft>
              <a:buClr>
                <a:schemeClr val="bg1"/>
              </a:buClr>
              <a:tabLst>
                <a:tab pos="457200" algn="l"/>
              </a:tabLst>
            </a:pPr>
            <a:r>
              <a:rPr lang="en-US" sz="2500" b="1" dirty="0">
                <a:solidFill>
                  <a:schemeClr val="bg1"/>
                </a:solidFill>
                <a:latin typeface="Calibri" panose="020F0502020204030204" pitchFamily="34" charset="0"/>
                <a:cs typeface="Calibri" panose="020F0502020204030204" pitchFamily="34" charset="0"/>
              </a:rPr>
              <a:t>	-  Courageously, pick up the serpent</a:t>
            </a:r>
          </a:p>
          <a:p>
            <a:pPr lvl="4" algn="just" defTabSz="457200">
              <a:spcAft>
                <a:spcPts val="300"/>
              </a:spcAft>
              <a:buClr>
                <a:schemeClr val="bg1"/>
              </a:buClr>
              <a:tabLst>
                <a:tab pos="457200" algn="l"/>
              </a:tabLst>
            </a:pPr>
            <a:r>
              <a:rPr lang="en-US" sz="2500" b="1" dirty="0">
                <a:solidFill>
                  <a:schemeClr val="bg1"/>
                </a:solidFill>
                <a:latin typeface="Calibri" panose="020F0502020204030204" pitchFamily="34" charset="0"/>
                <a:cs typeface="Calibri" panose="020F0502020204030204" pitchFamily="34" charset="0"/>
              </a:rPr>
              <a:t>	-  God had already given Aaron to Moses; what has He already given to you? </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98670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t>No Excuses For Not Being Saved</a:t>
            </a:r>
            <a:endParaRPr dirty="0"/>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bg1"/>
                </a:solidFill>
              </a:rPr>
              <a:t>  Believe							John 3:16</a:t>
            </a:r>
            <a:endParaRPr sz="3200" dirty="0">
              <a:solidFill>
                <a:schemeClr val="bg1"/>
              </a:solidFill>
            </a:endParaRPr>
          </a:p>
          <a:p>
            <a:pPr marL="742950" lvl="1" indent="-285750">
              <a:lnSpc>
                <a:spcPct val="150000"/>
              </a:lnSpc>
              <a:spcBef>
                <a:spcPts val="200"/>
              </a:spcBef>
              <a:buSzPts val="3000"/>
            </a:pPr>
            <a:r>
              <a:rPr lang="en-US" sz="3200" dirty="0">
                <a:solidFill>
                  <a:schemeClr val="bg1"/>
                </a:solidFill>
              </a:rPr>
              <a:t>  Repent 							Acts 17:30</a:t>
            </a:r>
            <a:endParaRPr sz="3200" dirty="0">
              <a:solidFill>
                <a:schemeClr val="bg1"/>
              </a:solidFill>
            </a:endParaRPr>
          </a:p>
          <a:p>
            <a:pPr marL="742950" lvl="1" indent="-285750">
              <a:lnSpc>
                <a:spcPct val="150000"/>
              </a:lnSpc>
              <a:spcBef>
                <a:spcPts val="200"/>
              </a:spcBef>
              <a:buSzPts val="3000"/>
            </a:pPr>
            <a:r>
              <a:rPr lang="en-US" sz="3200" dirty="0">
                <a:solidFill>
                  <a:schemeClr val="bg1"/>
                </a:solidFill>
              </a:rPr>
              <a:t>  Confess Faith in Him					Rom. 10:10</a:t>
            </a:r>
            <a:endParaRPr sz="3200" dirty="0">
              <a:solidFill>
                <a:schemeClr val="bg1"/>
              </a:solidFill>
            </a:endParaRPr>
          </a:p>
          <a:p>
            <a:pPr marL="742950" lvl="1" indent="-285750">
              <a:lnSpc>
                <a:spcPct val="150000"/>
              </a:lnSpc>
              <a:spcBef>
                <a:spcPts val="200"/>
              </a:spcBef>
              <a:buSzPts val="3000"/>
            </a:pPr>
            <a:r>
              <a:rPr lang="en-US" sz="3200" dirty="0">
                <a:solidFill>
                  <a:schemeClr val="bg1"/>
                </a:solidFill>
              </a:rPr>
              <a:t>  Be Baptized Into Him					Gal. 3:27</a:t>
            </a:r>
            <a:endParaRPr sz="3200" dirty="0">
              <a:solidFill>
                <a:schemeClr val="bg1"/>
              </a:solidFill>
            </a:endParaRPr>
          </a:p>
          <a:p>
            <a:pPr marL="0" indent="0" algn="ctr">
              <a:lnSpc>
                <a:spcPct val="150000"/>
              </a:lnSpc>
              <a:spcBef>
                <a:spcPts val="200"/>
              </a:spcBef>
              <a:buSzPts val="3000"/>
              <a:buNone/>
            </a:pPr>
            <a:r>
              <a:rPr lang="en-US" sz="3200" b="1" i="1" dirty="0">
                <a:solidFill>
                  <a:schemeClr val="bg1"/>
                </a:solidFill>
              </a:rPr>
              <a:t>Added to His Church, His Kingdom, His Family, His One Body</a:t>
            </a:r>
            <a:endParaRPr sz="3200" i="1" dirty="0">
              <a:solidFill>
                <a:schemeClr val="bg1"/>
              </a:solidFill>
            </a:endParaRPr>
          </a:p>
          <a:p>
            <a:pPr marL="742950" lvl="1" indent="-285750">
              <a:lnSpc>
                <a:spcPct val="150000"/>
              </a:lnSpc>
              <a:spcBef>
                <a:spcPts val="200"/>
              </a:spcBef>
              <a:buSzPts val="3000"/>
            </a:pPr>
            <a:r>
              <a:rPr lang="en-US" sz="3200" dirty="0">
                <a:solidFill>
                  <a:schemeClr val="bg1"/>
                </a:solidFill>
              </a:rPr>
              <a:t>  Be Faithful					  	Rev. 2:10</a:t>
            </a:r>
            <a:endParaRPr sz="3200" dirty="0">
              <a:solidFill>
                <a:schemeClr val="bg1"/>
              </a:solidFill>
            </a:endParaRPr>
          </a:p>
        </p:txBody>
      </p:sp>
    </p:spTree>
    <p:extLst>
      <p:ext uri="{BB962C8B-B14F-4D97-AF65-F5344CB8AC3E}">
        <p14:creationId xmlns:p14="http://schemas.microsoft.com/office/powerpoint/2010/main" val="3844399267"/>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224</Words>
  <Application>Microsoft Office PowerPoint</Application>
  <PresentationFormat>Widescreen</PresentationFormat>
  <Paragraphs>50</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Cambria</vt:lpstr>
      <vt:lpstr>Office Theme</vt:lpstr>
      <vt:lpstr>Press On Through the Storms Never Make Excuses</vt:lpstr>
      <vt:lpstr>Text—Luke 14:16-21</vt:lpstr>
      <vt:lpstr>Lessons From Moses About Excuses</vt:lpstr>
      <vt:lpstr>Looking At Moses’ Excuses</vt:lpstr>
      <vt:lpstr>God’s Answer to These Excuses</vt:lpstr>
      <vt:lpstr>Lessons From the Burning Bush</vt:lpstr>
      <vt:lpstr>No Excuses For Not Being Saved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221</cp:revision>
  <cp:lastPrinted>2019-04-07T11:03:11Z</cp:lastPrinted>
  <dcterms:modified xsi:type="dcterms:W3CDTF">2019-05-19T20:01:21Z</dcterms:modified>
</cp:coreProperties>
</file>