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1440" r:id="rId2"/>
    <p:sldId id="1445" r:id="rId3"/>
    <p:sldId id="1823" r:id="rId4"/>
    <p:sldId id="1853" r:id="rId5"/>
    <p:sldId id="1868" r:id="rId6"/>
    <p:sldId id="1874" r:id="rId7"/>
    <p:sldId id="1759" r:id="rId8"/>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668" autoAdjust="0"/>
    <p:restoredTop sz="94638" autoAdjust="0"/>
  </p:normalViewPr>
  <p:slideViewPr>
    <p:cSldViewPr snapToGrid="0">
      <p:cViewPr varScale="1">
        <p:scale>
          <a:sx n="78" d="100"/>
          <a:sy n="78" d="100"/>
        </p:scale>
        <p:origin x="408" y="62"/>
      </p:cViewPr>
      <p:guideLst>
        <p:guide orient="horz" pos="2160"/>
        <p:guide pos="3864"/>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9575" y="698500"/>
            <a:ext cx="6205538" cy="349091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41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6711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16607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5523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6" y="4306679"/>
            <a:ext cx="5425086" cy="4080011"/>
          </a:xfrm>
          <a:prstGeom prst="rect">
            <a:avLst/>
          </a:prstGeom>
        </p:spPr>
        <p:txBody>
          <a:bodyPr spcFirstLastPara="1" wrap="square" lIns="90538" tIns="90538" rIns="90538" bIns="90538" anchor="t" anchorCtr="0">
            <a:noAutofit/>
          </a:bodyPr>
          <a:lstStyle/>
          <a:p>
            <a:pPr marL="0" indent="0">
              <a:buNone/>
            </a:pPr>
            <a:endParaRPr/>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78940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000" b="1" dirty="0"/>
              <a:t>Press On:</a:t>
            </a:r>
            <a:br>
              <a:rPr lang="en-US" sz="6000" b="1" dirty="0"/>
            </a:br>
            <a:r>
              <a:rPr lang="en-US" sz="6000" b="1" dirty="0"/>
              <a:t>When the Storms Are Raging</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2 Cor. 11:24-29</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8" y="452284"/>
            <a:ext cx="8843614"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Text—2 Cor. 11:24-29</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12717"/>
            <a:ext cx="10933471" cy="4411464"/>
          </a:xfrm>
          <a:prstGeom prst="rect">
            <a:avLst/>
          </a:prstGeom>
          <a:noFill/>
        </p:spPr>
        <p:txBody>
          <a:bodyPr wrap="square" rtlCol="0">
            <a:spAutoFit/>
          </a:bodyPr>
          <a:lstStyle/>
          <a:p>
            <a:pPr algn="just">
              <a:spcAft>
                <a:spcPts val="400"/>
              </a:spcAft>
            </a:pPr>
            <a:r>
              <a:rPr lang="en-US" sz="2200" b="1" dirty="0">
                <a:solidFill>
                  <a:schemeClr val="bg1"/>
                </a:solidFill>
                <a:latin typeface="Calibri" panose="020F0502020204030204" pitchFamily="34" charset="0"/>
                <a:cs typeface="Calibri" panose="020F0502020204030204" pitchFamily="34" charset="0"/>
              </a:rPr>
              <a:t> </a:t>
            </a:r>
            <a:r>
              <a:rPr lang="en-US" sz="2200" b="1" dirty="0">
                <a:solidFill>
                  <a:schemeClr val="bg1"/>
                </a:solidFill>
              </a:rPr>
              <a:t> 24  From the Jews five times I received forty stripes minus one. </a:t>
            </a:r>
          </a:p>
          <a:p>
            <a:pPr algn="just">
              <a:spcAft>
                <a:spcPts val="400"/>
              </a:spcAft>
            </a:pPr>
            <a:r>
              <a:rPr lang="en-US" sz="2200" b="1" dirty="0">
                <a:solidFill>
                  <a:schemeClr val="bg1"/>
                </a:solidFill>
              </a:rPr>
              <a:t>  25  Three times I was beaten with rods; once I was stoned; three times I was shipwrecked; a night and a day I have been in the deep; </a:t>
            </a:r>
          </a:p>
          <a:p>
            <a:pPr algn="just">
              <a:spcAft>
                <a:spcPts val="400"/>
              </a:spcAft>
            </a:pPr>
            <a:r>
              <a:rPr lang="en-US" sz="2200" b="1" dirty="0">
                <a:solidFill>
                  <a:schemeClr val="bg1"/>
                </a:solidFill>
              </a:rPr>
              <a:t>  26  in journeys often, in perils of waters, in perils of robbers, in perils of my own countrymen, in perils of the Gentiles, in perils in the city, in perils in the wilderness, in perils in the sea, in perils among false brethren; </a:t>
            </a:r>
          </a:p>
          <a:p>
            <a:pPr algn="just">
              <a:spcAft>
                <a:spcPts val="400"/>
              </a:spcAft>
            </a:pPr>
            <a:r>
              <a:rPr lang="en-US" sz="2200" b="1" dirty="0">
                <a:solidFill>
                  <a:schemeClr val="bg1"/>
                </a:solidFill>
              </a:rPr>
              <a:t>  27  in weariness and toil, in sleeplessness often, in hunger and thirst, in </a:t>
            </a:r>
            <a:r>
              <a:rPr lang="en-US" sz="2200" b="1" dirty="0" err="1">
                <a:solidFill>
                  <a:schemeClr val="bg1"/>
                </a:solidFill>
              </a:rPr>
              <a:t>fastings</a:t>
            </a:r>
            <a:r>
              <a:rPr lang="en-US" sz="2200" b="1" dirty="0">
                <a:solidFill>
                  <a:schemeClr val="bg1"/>
                </a:solidFill>
              </a:rPr>
              <a:t> often, in cold and nakedness— </a:t>
            </a:r>
          </a:p>
          <a:p>
            <a:pPr algn="just">
              <a:spcAft>
                <a:spcPts val="400"/>
              </a:spcAft>
            </a:pPr>
            <a:r>
              <a:rPr lang="en-US" sz="2200" b="1" dirty="0">
                <a:solidFill>
                  <a:schemeClr val="bg1"/>
                </a:solidFill>
              </a:rPr>
              <a:t>  28  besides the other things, what comes upon me daily: my deep concern for all the churches. </a:t>
            </a:r>
          </a:p>
          <a:p>
            <a:pPr algn="just">
              <a:spcAft>
                <a:spcPts val="400"/>
              </a:spcAft>
            </a:pPr>
            <a:r>
              <a:rPr lang="en-US" sz="2200" b="1" dirty="0">
                <a:solidFill>
                  <a:schemeClr val="bg1"/>
                </a:solidFill>
              </a:rPr>
              <a:t>  29  Who is weak, and I am not weak? Who is made to stumble, and I do not burn with indignation? </a:t>
            </a:r>
            <a:endParaRPr lang="en-US" sz="22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72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dirty="0">
                <a:solidFill>
                  <a:schemeClr val="bg1"/>
                </a:solidFill>
                <a:latin typeface="Cambria" panose="02040503050406030204" pitchFamily="18" charset="0"/>
                <a:ea typeface="Cambria" panose="02040503050406030204" pitchFamily="18" charset="0"/>
                <a:cs typeface="Calibri" panose="020F0502020204030204" pitchFamily="34" charset="0"/>
              </a:rPr>
              <a:t>Thoughts About Life’s Storms</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615615"/>
            <a:ext cx="10914306" cy="4909036"/>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Origin of the “storms”</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There were no storms in the Garden of Eden</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began after the fall of man—death, thorns, hard work, pain, etc.</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Results of the earth being cursed by God</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Outside of Eden, storms came from ungodly behavior of others</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Wrong choices bring storms; sometimes consequence of choices</a:t>
            </a:r>
          </a:p>
          <a:p>
            <a:pPr marL="457200" lvl="3" indent="-457200" algn="just" defTabSz="457200">
              <a:spcAft>
                <a:spcPts val="3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Becoming a Christian does not remove storms </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They may increase for Satan seeks to devour us—1 Pet. 5:8</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Look at how Satan sought to destroy apostles at the cross</a:t>
            </a:r>
          </a:p>
          <a:p>
            <a:pPr marL="914400" lvl="3" indent="-457200" algn="just" defTabSz="457200">
              <a:spcAft>
                <a:spcPts val="300"/>
              </a:spcAft>
              <a:buClr>
                <a:schemeClr val="bg1"/>
              </a:buClr>
              <a:buFont typeface="Arial" panose="020B0604020202020204" pitchFamily="34" charset="0"/>
              <a:buChar char="•"/>
            </a:pPr>
            <a:r>
              <a:rPr lang="en-US" sz="2400" b="1" dirty="0">
                <a:solidFill>
                  <a:schemeClr val="bg1"/>
                </a:solidFill>
                <a:latin typeface="Calibri" panose="020F0502020204030204" pitchFamily="34" charset="0"/>
                <a:cs typeface="Calibri" panose="020F0502020204030204" pitchFamily="34" charset="0"/>
              </a:rPr>
              <a:t>But God is with us and our faith can quench every trial—Eph. 6:16</a:t>
            </a:r>
          </a:p>
          <a:p>
            <a:pPr marL="457200" lvl="3" indent="-457200" algn="just" defTabSz="457200">
              <a:spcAft>
                <a:spcPts val="300"/>
              </a:spcAft>
              <a:buClr>
                <a:schemeClr val="bg1"/>
              </a:buClr>
              <a:buFont typeface="Arial" panose="020B0604020202020204" pitchFamily="34" charset="0"/>
              <a:buChar char="•"/>
            </a:pPr>
            <a:r>
              <a:rPr lang="en-US" sz="3200" b="1" dirty="0">
                <a:solidFill>
                  <a:schemeClr val="bg1"/>
                </a:solidFill>
                <a:latin typeface="Calibri" panose="020F0502020204030204" pitchFamily="34" charset="0"/>
                <a:cs typeface="Calibri" panose="020F0502020204030204" pitchFamily="34" charset="0"/>
              </a:rPr>
              <a:t>The question is, how do you press on when overwhelmed?</a:t>
            </a:r>
            <a:endParaRPr lang="en-US" sz="32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94637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40710"/>
            <a:ext cx="8843614" cy="1480767"/>
          </a:xfrm>
        </p:spPr>
        <p:txBody>
          <a:bodyPr/>
          <a:lstStyle/>
          <a:p>
            <a:pPr lvl="0" algn="ctr"/>
            <a:r>
              <a:rPr lang="en-US" dirty="0">
                <a:solidFill>
                  <a:schemeClr val="bg1"/>
                </a:solidFill>
                <a:latin typeface="Cambria" panose="02040503050406030204" pitchFamily="18" charset="0"/>
                <a:ea typeface="Cambria" panose="02040503050406030204" pitchFamily="18" charset="0"/>
                <a:cs typeface="Calibri" panose="020F0502020204030204" pitchFamily="34" charset="0"/>
              </a:rPr>
              <a:t>The Storms in Paul’s Life</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46791"/>
            <a:ext cx="10914306" cy="492442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Early church refused to “accept” his conversion</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Went to Arabia, came back to Damascus—barely escaped from city</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His “thorn in the flesh” prayer did not remove the thorn</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His missionary plans resulted in storm after storm for many years</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Called by God to go on 1</a:t>
            </a:r>
            <a:r>
              <a:rPr lang="en-US" sz="2600" b="1" baseline="30000" dirty="0">
                <a:solidFill>
                  <a:schemeClr val="bg1"/>
                </a:solidFill>
                <a:latin typeface="Calibri" panose="020F0502020204030204" pitchFamily="34" charset="0"/>
                <a:cs typeface="Calibri" panose="020F0502020204030204" pitchFamily="34" charset="0"/>
              </a:rPr>
              <a:t>st</a:t>
            </a:r>
            <a:r>
              <a:rPr lang="en-US" sz="2600" b="1" dirty="0">
                <a:solidFill>
                  <a:schemeClr val="bg1"/>
                </a:solidFill>
                <a:latin typeface="Calibri" panose="020F0502020204030204" pitchFamily="34" charset="0"/>
                <a:cs typeface="Calibri" panose="020F0502020204030204" pitchFamily="34" charset="0"/>
              </a:rPr>
              <a:t> missionary journey—stoned &amp; left for dead</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Strong contention with Barnabas over the second journey—Acts 15</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Planned to go to Bithynia and Asia, denied plans by God—Acts 16</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Macedonian call resulted in beating and inner prison—Acts 16</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Churches denied his apostleship seen in several epistles</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Planned to go to Jerusalem, then Rome, then Spain failed—Rom. 15</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All of Asia turned against him—2 Tim. 1:15</a:t>
            </a:r>
            <a:endParaRPr lang="en-US" sz="26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6705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40710"/>
            <a:ext cx="8843614" cy="1480767"/>
          </a:xfrm>
        </p:spPr>
        <p:txBody>
          <a:bodyPr/>
          <a:lstStyle/>
          <a:p>
            <a:pPr lvl="0" algn="ctr"/>
            <a:r>
              <a:rPr lang="en-US" dirty="0">
                <a:solidFill>
                  <a:schemeClr val="bg1"/>
                </a:solidFill>
                <a:latin typeface="Cambria" panose="02040503050406030204" pitchFamily="18" charset="0"/>
                <a:ea typeface="Cambria" panose="02040503050406030204" pitchFamily="18" charset="0"/>
                <a:cs typeface="Calibri" panose="020F0502020204030204" pitchFamily="34" charset="0"/>
              </a:rPr>
              <a:t>How Did Paul Handle Storms?</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46791"/>
            <a:ext cx="10914306" cy="454226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Look at a brief two weeks in Paul’s life</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Acts 27 show us how he handled this great storm</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Details of the literal storm where all hope was lost are horrendous!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In the midst of storm he urged all on the ship to eat &amp; have hope!  </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Why could he do this?</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He received a message from God</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He knew that he belonged to God</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He knew that he faithfully served God</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He believed what the message from God said</a:t>
            </a:r>
          </a:p>
          <a:p>
            <a:pPr marL="914400" lvl="3" indent="-457200" algn="just" defTabSz="457200">
              <a:spcAft>
                <a:spcPts val="200"/>
              </a:spcAft>
              <a:buClr>
                <a:schemeClr val="bg1"/>
              </a:buClr>
              <a:buFont typeface="Arial" panose="020B0604020202020204" pitchFamily="34" charset="0"/>
              <a:buChar char="•"/>
            </a:pPr>
            <a:r>
              <a:rPr lang="en-US" sz="2600" b="1" dirty="0">
                <a:solidFill>
                  <a:schemeClr val="bg1"/>
                </a:solidFill>
                <a:latin typeface="Calibri" panose="020F0502020204030204" pitchFamily="34" charset="0"/>
                <a:cs typeface="Calibri" panose="020F0502020204030204" pitchFamily="34" charset="0"/>
              </a:rPr>
              <a:t>“It shall be exactly as He said!”</a:t>
            </a:r>
            <a:endParaRPr lang="en-US" sz="26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628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40710"/>
            <a:ext cx="8843614" cy="1480767"/>
          </a:xfrm>
        </p:spPr>
        <p:txBody>
          <a:bodyPr/>
          <a:lstStyle/>
          <a:p>
            <a:pPr lvl="0" algn="ctr"/>
            <a:r>
              <a:rPr lang="en-US" dirty="0">
                <a:solidFill>
                  <a:schemeClr val="bg1"/>
                </a:solidFill>
                <a:latin typeface="Cambria" panose="02040503050406030204" pitchFamily="18" charset="0"/>
                <a:ea typeface="Cambria" panose="02040503050406030204" pitchFamily="18" charset="0"/>
                <a:cs typeface="Calibri" panose="020F0502020204030204" pitchFamily="34" charset="0"/>
              </a:rPr>
              <a:t>How Can We Handle Storms?</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617789" y="1546791"/>
            <a:ext cx="10914306" cy="3339376"/>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We have also received many messages from God</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When these storms come, turn to life of Paul to see how to cope</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We must remember we belong to God, who will never forsake us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We hope, not because we are perfect, but we are faithful servants</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We must believe actively that which God has said</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Write these words on your heart; “It will be exactly as He said”</a:t>
            </a:r>
          </a:p>
          <a:p>
            <a:pPr marL="457200" lvl="3" indent="-457200" algn="just" defTabSz="457200">
              <a:spcAft>
                <a:spcPts val="3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cs typeface="Calibri" panose="020F0502020204030204" pitchFamily="34" charset="0"/>
              </a:rPr>
              <a:t>There will never be a single storm where all hope is lost!</a:t>
            </a:r>
            <a:endParaRPr lang="en-US" sz="2600" b="1" i="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1595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Path to Victory Over All Storms</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2992226592"/>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Widescreen</PresentationFormat>
  <Paragraphs>59</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Cambria</vt:lpstr>
      <vt:lpstr>Office Theme</vt:lpstr>
      <vt:lpstr>Press On: When the Storms Are Raging</vt:lpstr>
      <vt:lpstr>Text—2 Cor. 11:24-29</vt:lpstr>
      <vt:lpstr>Thoughts About Life’s Storms</vt:lpstr>
      <vt:lpstr>The Storms in Paul’s Life</vt:lpstr>
      <vt:lpstr>How Did Paul Handle Storms?</vt:lpstr>
      <vt:lpstr>How Can We Handle Storms?</vt:lpstr>
      <vt:lpstr>Path to Victory Over All Storms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197</cp:revision>
  <cp:lastPrinted>2019-05-05T12:38:24Z</cp:lastPrinted>
  <dcterms:modified xsi:type="dcterms:W3CDTF">2019-05-05T19:15:19Z</dcterms:modified>
</cp:coreProperties>
</file>