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0"/>
  </p:notesMasterIdLst>
  <p:sldIdLst>
    <p:sldId id="1445" r:id="rId2"/>
    <p:sldId id="1440" r:id="rId3"/>
    <p:sldId id="1718" r:id="rId4"/>
    <p:sldId id="1749" r:id="rId5"/>
    <p:sldId id="1689" r:id="rId6"/>
    <p:sldId id="1730" r:id="rId7"/>
    <p:sldId id="1731" r:id="rId8"/>
    <p:sldId id="1732" r:id="rId9"/>
    <p:sldId id="1739" r:id="rId10"/>
    <p:sldId id="1741" r:id="rId11"/>
    <p:sldId id="1742" r:id="rId12"/>
    <p:sldId id="1734" r:id="rId13"/>
    <p:sldId id="1735" r:id="rId14"/>
    <p:sldId id="1717" r:id="rId15"/>
    <p:sldId id="1743" r:id="rId16"/>
    <p:sldId id="1723" r:id="rId17"/>
    <p:sldId id="1744" r:id="rId18"/>
    <p:sldId id="1724" r:id="rId19"/>
    <p:sldId id="1745" r:id="rId20"/>
    <p:sldId id="1750" r:id="rId21"/>
    <p:sldId id="1746" r:id="rId22"/>
    <p:sldId id="1726" r:id="rId23"/>
    <p:sldId id="1747" r:id="rId24"/>
    <p:sldId id="1748" r:id="rId25"/>
    <p:sldId id="1751" r:id="rId26"/>
    <p:sldId id="1719" r:id="rId27"/>
    <p:sldId id="1752" r:id="rId28"/>
    <p:sldId id="1669" r:id="rId29"/>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71" autoAdjust="0"/>
    <p:restoredTop sz="94660"/>
  </p:normalViewPr>
  <p:slideViewPr>
    <p:cSldViewPr snapToGrid="0">
      <p:cViewPr varScale="1">
        <p:scale>
          <a:sx n="104" d="100"/>
          <a:sy n="104" d="100"/>
        </p:scale>
        <p:origin x="990" y="114"/>
      </p:cViewPr>
      <p:guideLst>
        <p:guide orient="horz" pos="2160"/>
        <p:guide pos="3840"/>
      </p:guideLst>
    </p:cSldViewPr>
  </p:slideViewPr>
  <p:notesTextViewPr>
    <p:cViewPr>
      <p:scale>
        <a:sx n="75" d="100"/>
        <a:sy n="75" d="100"/>
      </p:scale>
      <p:origin x="0" y="0"/>
    </p:cViewPr>
  </p:notesTextViewPr>
  <p:sorterViewPr>
    <p:cViewPr>
      <p:scale>
        <a:sx n="100" d="100"/>
        <a:sy n="100" d="100"/>
      </p:scale>
      <p:origin x="0" y="-131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2275" y="704850"/>
            <a:ext cx="6259513" cy="352107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459528"/>
            <a:ext cx="5681980" cy="4224814"/>
          </a:xfrm>
          <a:prstGeom prst="rect">
            <a:avLst/>
          </a:prstGeom>
          <a:noFill/>
          <a:ln>
            <a:noFill/>
          </a:ln>
        </p:spPr>
        <p:txBody>
          <a:bodyPr spcFirstLastPara="1" wrap="square" lIns="94195" tIns="94195" rIns="94195" bIns="9419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64444207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2"/>
            <a:ext cx="5486400" cy="4114800"/>
          </a:xfrm>
          <a:prstGeom prst="rect">
            <a:avLst/>
          </a:prstGeom>
        </p:spPr>
        <p:txBody>
          <a:bodyPr spcFirstLastPara="1" wrap="square" lIns="91407" tIns="91407" rIns="91407" bIns="91407"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135634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1"/>
            <a:ext cx="5486400" cy="4114800"/>
          </a:xfrm>
          <a:prstGeom prst="rect">
            <a:avLst/>
          </a:prstGeom>
        </p:spPr>
        <p:txBody>
          <a:bodyPr spcFirstLastPara="1" wrap="square" lIns="91416" tIns="91416" rIns="91416" bIns="91416"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493684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1"/>
            <a:ext cx="5486400" cy="4114800"/>
          </a:xfrm>
          <a:prstGeom prst="rect">
            <a:avLst/>
          </a:prstGeom>
        </p:spPr>
        <p:txBody>
          <a:bodyPr spcFirstLastPara="1" wrap="square" lIns="91416" tIns="91416" rIns="91416" bIns="91416"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493684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1"/>
            <a:ext cx="5486400" cy="4114800"/>
          </a:xfrm>
          <a:prstGeom prst="rect">
            <a:avLst/>
          </a:prstGeom>
        </p:spPr>
        <p:txBody>
          <a:bodyPr spcFirstLastPara="1" wrap="square" lIns="91416" tIns="91416" rIns="91416" bIns="91416"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493684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2"/>
            <a:ext cx="5486400" cy="4114800"/>
          </a:xfrm>
          <a:prstGeom prst="rect">
            <a:avLst/>
          </a:prstGeom>
        </p:spPr>
        <p:txBody>
          <a:bodyPr spcFirstLastPara="1" wrap="square" lIns="91407" tIns="91407" rIns="91407" bIns="91407"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493684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1"/>
            <a:ext cx="5486400" cy="4114800"/>
          </a:xfrm>
          <a:prstGeom prst="rect">
            <a:avLst/>
          </a:prstGeom>
        </p:spPr>
        <p:txBody>
          <a:bodyPr spcFirstLastPara="1" wrap="square" lIns="91416" tIns="91416" rIns="91416" bIns="91416"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493684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2"/>
            <a:ext cx="5486400" cy="4114800"/>
          </a:xfrm>
          <a:prstGeom prst="rect">
            <a:avLst/>
          </a:prstGeom>
        </p:spPr>
        <p:txBody>
          <a:bodyPr spcFirstLastPara="1" wrap="square" lIns="91407" tIns="91407" rIns="91407" bIns="91407"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493684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2"/>
            <a:ext cx="5486400" cy="4114800"/>
          </a:xfrm>
          <a:prstGeom prst="rect">
            <a:avLst/>
          </a:prstGeom>
        </p:spPr>
        <p:txBody>
          <a:bodyPr spcFirstLastPara="1" wrap="square" lIns="91407" tIns="91407" rIns="91407" bIns="91407"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135634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2"/>
            <a:ext cx="5486400" cy="4114800"/>
          </a:xfrm>
          <a:prstGeom prst="rect">
            <a:avLst/>
          </a:prstGeom>
        </p:spPr>
        <p:txBody>
          <a:bodyPr spcFirstLastPara="1" wrap="square" lIns="91407" tIns="91407" rIns="91407" bIns="91407"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493684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2"/>
            <a:ext cx="5486400" cy="4114800"/>
          </a:xfrm>
          <a:prstGeom prst="rect">
            <a:avLst/>
          </a:prstGeom>
        </p:spPr>
        <p:txBody>
          <a:bodyPr spcFirstLastPara="1" wrap="square" lIns="91407" tIns="91407" rIns="91407" bIns="91407"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135634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2"/>
            <a:ext cx="5486400" cy="4114800"/>
          </a:xfrm>
          <a:prstGeom prst="rect">
            <a:avLst/>
          </a:prstGeom>
        </p:spPr>
        <p:txBody>
          <a:bodyPr spcFirstLastPara="1" wrap="square" lIns="91407" tIns="91407" rIns="91407" bIns="91407"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49368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8"/>
            <a:ext cx="5681980" cy="4224814"/>
          </a:xfrm>
          <a:prstGeom prst="rect">
            <a:avLst/>
          </a:prstGeom>
        </p:spPr>
        <p:txBody>
          <a:bodyPr spcFirstLastPara="1" wrap="square" lIns="94195" tIns="94195" rIns="94195" bIns="94195"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61284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2"/>
            <a:ext cx="5486400" cy="4114800"/>
          </a:xfrm>
          <a:prstGeom prst="rect">
            <a:avLst/>
          </a:prstGeom>
        </p:spPr>
        <p:txBody>
          <a:bodyPr spcFirstLastPara="1" wrap="square" lIns="91407" tIns="91407" rIns="91407" bIns="91407"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135634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2"/>
            <a:ext cx="5486400" cy="4114800"/>
          </a:xfrm>
          <a:prstGeom prst="rect">
            <a:avLst/>
          </a:prstGeom>
        </p:spPr>
        <p:txBody>
          <a:bodyPr spcFirstLastPara="1" wrap="square" lIns="91407" tIns="91407" rIns="91407" bIns="91407"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493684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2"/>
            <a:ext cx="5486400" cy="4114800"/>
          </a:xfrm>
          <a:prstGeom prst="rect">
            <a:avLst/>
          </a:prstGeom>
        </p:spPr>
        <p:txBody>
          <a:bodyPr spcFirstLastPara="1" wrap="square" lIns="91407" tIns="91407" rIns="91407" bIns="91407"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135634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1"/>
            <a:ext cx="5486400" cy="4114800"/>
          </a:xfrm>
          <a:prstGeom prst="rect">
            <a:avLst/>
          </a:prstGeom>
        </p:spPr>
        <p:txBody>
          <a:bodyPr spcFirstLastPara="1" wrap="square" lIns="91416" tIns="91416" rIns="91416" bIns="91416"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493684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2"/>
            <a:ext cx="5486400" cy="4114800"/>
          </a:xfrm>
          <a:prstGeom prst="rect">
            <a:avLst/>
          </a:prstGeom>
        </p:spPr>
        <p:txBody>
          <a:bodyPr spcFirstLastPara="1" wrap="square" lIns="91407" tIns="91407" rIns="91407" bIns="91407"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493684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2"/>
            <a:ext cx="5486400" cy="4114800"/>
          </a:xfrm>
          <a:prstGeom prst="rect">
            <a:avLst/>
          </a:prstGeom>
        </p:spPr>
        <p:txBody>
          <a:bodyPr spcFirstLastPara="1" wrap="square" lIns="91407" tIns="91407" rIns="91407" bIns="91407"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135634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1"/>
            <a:ext cx="5486400" cy="4114800"/>
          </a:xfrm>
          <a:prstGeom prst="rect">
            <a:avLst/>
          </a:prstGeom>
        </p:spPr>
        <p:txBody>
          <a:bodyPr spcFirstLastPara="1" wrap="square" lIns="91416" tIns="91416" rIns="91416" bIns="91416"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135634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2"/>
            <a:ext cx="5486400" cy="4114800"/>
          </a:xfrm>
          <a:prstGeom prst="rect">
            <a:avLst/>
          </a:prstGeom>
        </p:spPr>
        <p:txBody>
          <a:bodyPr spcFirstLastPara="1" wrap="square" lIns="91407" tIns="91407" rIns="91407" bIns="91407"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135634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800" y="4343402"/>
            <a:ext cx="5486400" cy="4114800"/>
          </a:xfrm>
          <a:prstGeom prst="rect">
            <a:avLst/>
          </a:prstGeom>
        </p:spPr>
        <p:txBody>
          <a:bodyPr spcFirstLastPara="1" wrap="square" lIns="91407" tIns="91407" rIns="91407" bIns="91407" anchor="t" anchorCtr="0">
            <a:noAutofit/>
          </a:bodyPr>
          <a:lstStyle/>
          <a:p>
            <a:pPr marL="0" indent="0">
              <a:buNone/>
            </a:pPr>
            <a:endParaRPr dirty="0"/>
          </a:p>
        </p:txBody>
      </p:sp>
      <p:sp>
        <p:nvSpPr>
          <p:cNvPr id="96" name="Google Shape;9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78940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2"/>
            <a:ext cx="5486400" cy="4114800"/>
          </a:xfrm>
          <a:prstGeom prst="rect">
            <a:avLst/>
          </a:prstGeom>
        </p:spPr>
        <p:txBody>
          <a:bodyPr spcFirstLastPara="1" wrap="square" lIns="91407" tIns="91407" rIns="91407" bIns="91407"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13563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2"/>
            <a:ext cx="5486400" cy="4114800"/>
          </a:xfrm>
          <a:prstGeom prst="rect">
            <a:avLst/>
          </a:prstGeom>
        </p:spPr>
        <p:txBody>
          <a:bodyPr spcFirstLastPara="1" wrap="square" lIns="91407" tIns="91407" rIns="91407" bIns="91407"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135634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2"/>
            <a:ext cx="5486400" cy="4114800"/>
          </a:xfrm>
          <a:prstGeom prst="rect">
            <a:avLst/>
          </a:prstGeom>
        </p:spPr>
        <p:txBody>
          <a:bodyPr spcFirstLastPara="1" wrap="square" lIns="91407" tIns="91407" rIns="91407" bIns="91407"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49368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1"/>
            <a:ext cx="5486400" cy="4114800"/>
          </a:xfrm>
          <a:prstGeom prst="rect">
            <a:avLst/>
          </a:prstGeom>
        </p:spPr>
        <p:txBody>
          <a:bodyPr spcFirstLastPara="1" wrap="square" lIns="91416" tIns="91416" rIns="91416" bIns="91416"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493684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1"/>
            <a:ext cx="5486400" cy="4114800"/>
          </a:xfrm>
          <a:prstGeom prst="rect">
            <a:avLst/>
          </a:prstGeom>
        </p:spPr>
        <p:txBody>
          <a:bodyPr spcFirstLastPara="1" wrap="square" lIns="91416" tIns="91416" rIns="91416" bIns="91416"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493684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1"/>
            <a:ext cx="5486400" cy="4114800"/>
          </a:xfrm>
          <a:prstGeom prst="rect">
            <a:avLst/>
          </a:prstGeom>
        </p:spPr>
        <p:txBody>
          <a:bodyPr spcFirstLastPara="1" wrap="square" lIns="91416" tIns="91416" rIns="91416" bIns="91416"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493684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1"/>
            <a:ext cx="5486400" cy="4114800"/>
          </a:xfrm>
          <a:prstGeom prst="rect">
            <a:avLst/>
          </a:prstGeom>
        </p:spPr>
        <p:txBody>
          <a:bodyPr spcFirstLastPara="1" wrap="square" lIns="91416" tIns="91416" rIns="91416" bIns="91416"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493684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Text—Ephesian 5:1-12</a:t>
            </a: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12714"/>
            <a:ext cx="10933471" cy="4524315"/>
          </a:xfrm>
          <a:prstGeom prst="rect">
            <a:avLst/>
          </a:prstGeom>
          <a:noFill/>
        </p:spPr>
        <p:txBody>
          <a:bodyPr wrap="square" rtlCol="0">
            <a:spAutoFit/>
          </a:bodyPr>
          <a:lstStyle/>
          <a:p>
            <a:pPr algn="just"/>
            <a:r>
              <a:rPr lang="en-US" sz="2400" b="1" dirty="0">
                <a:solidFill>
                  <a:schemeClr val="bg1"/>
                </a:solidFill>
                <a:latin typeface="Calibri" panose="020F0502020204030204" pitchFamily="34" charset="0"/>
                <a:cs typeface="Calibri" panose="020F0502020204030204" pitchFamily="34" charset="0"/>
              </a:rPr>
              <a:t>  1  Therefore be imitators of God as dear children. </a:t>
            </a:r>
          </a:p>
          <a:p>
            <a:pPr algn="just"/>
            <a:r>
              <a:rPr lang="en-US" sz="2400" b="1" dirty="0">
                <a:solidFill>
                  <a:schemeClr val="bg1"/>
                </a:solidFill>
                <a:latin typeface="Calibri" panose="020F0502020204030204" pitchFamily="34" charset="0"/>
                <a:cs typeface="Calibri" panose="020F0502020204030204" pitchFamily="34" charset="0"/>
              </a:rPr>
              <a:t>  2  And walk in love, as Christ also has loved us and given Himself for us, an offering and a sacrifice to God for a sweet-smelling aroma. </a:t>
            </a:r>
          </a:p>
          <a:p>
            <a:pPr algn="just"/>
            <a:r>
              <a:rPr lang="en-US" sz="2400" b="1" dirty="0">
                <a:solidFill>
                  <a:schemeClr val="bg1"/>
                </a:solidFill>
                <a:latin typeface="Calibri" panose="020F0502020204030204" pitchFamily="34" charset="0"/>
                <a:cs typeface="Calibri" panose="020F0502020204030204" pitchFamily="34" charset="0"/>
              </a:rPr>
              <a:t>  3  But fornication and all uncleanness or covetousness, </a:t>
            </a:r>
            <a:r>
              <a:rPr lang="en-US" sz="2400" b="1" dirty="0">
                <a:solidFill>
                  <a:srgbClr val="FFFF00"/>
                </a:solidFill>
                <a:latin typeface="Calibri" panose="020F0502020204030204" pitchFamily="34" charset="0"/>
                <a:cs typeface="Calibri" panose="020F0502020204030204" pitchFamily="34" charset="0"/>
              </a:rPr>
              <a:t>let it not even be named among you</a:t>
            </a:r>
            <a:r>
              <a:rPr lang="en-US" sz="2400" b="1" dirty="0">
                <a:solidFill>
                  <a:schemeClr val="bg1"/>
                </a:solidFill>
                <a:latin typeface="Calibri" panose="020F0502020204030204" pitchFamily="34" charset="0"/>
                <a:cs typeface="Calibri" panose="020F0502020204030204" pitchFamily="34" charset="0"/>
              </a:rPr>
              <a:t>, as is fitting for saints; </a:t>
            </a:r>
          </a:p>
          <a:p>
            <a:pPr algn="just"/>
            <a:r>
              <a:rPr lang="en-US" sz="2400" b="1" dirty="0">
                <a:solidFill>
                  <a:schemeClr val="bg1"/>
                </a:solidFill>
                <a:latin typeface="Calibri" panose="020F0502020204030204" pitchFamily="34" charset="0"/>
                <a:cs typeface="Calibri" panose="020F0502020204030204" pitchFamily="34" charset="0"/>
              </a:rPr>
              <a:t>  4  neither filthiness, nor foolish talking, nor coarse jesting, </a:t>
            </a:r>
            <a:r>
              <a:rPr lang="en-US" sz="2400" b="1" dirty="0">
                <a:solidFill>
                  <a:srgbClr val="FFFF00"/>
                </a:solidFill>
                <a:latin typeface="Calibri" panose="020F0502020204030204" pitchFamily="34" charset="0"/>
                <a:cs typeface="Calibri" panose="020F0502020204030204" pitchFamily="34" charset="0"/>
              </a:rPr>
              <a:t>which are not fitting</a:t>
            </a:r>
            <a:r>
              <a:rPr lang="en-US" sz="2400" b="1" dirty="0">
                <a:solidFill>
                  <a:schemeClr val="bg1"/>
                </a:solidFill>
                <a:latin typeface="Calibri" panose="020F0502020204030204" pitchFamily="34" charset="0"/>
                <a:cs typeface="Calibri" panose="020F0502020204030204" pitchFamily="34" charset="0"/>
              </a:rPr>
              <a:t>, but rather giving of thanks. </a:t>
            </a:r>
          </a:p>
          <a:p>
            <a:pPr algn="just"/>
            <a:r>
              <a:rPr lang="en-US" sz="2400" b="1" dirty="0">
                <a:solidFill>
                  <a:schemeClr val="bg1"/>
                </a:solidFill>
                <a:latin typeface="Calibri" panose="020F0502020204030204" pitchFamily="34" charset="0"/>
                <a:cs typeface="Calibri" panose="020F0502020204030204" pitchFamily="34" charset="0"/>
              </a:rPr>
              <a:t>  5  For this you know, that no fornicator, unclean person, nor covetous man, who is an idolater, has any inheritance in the kingdom of Christ and God. </a:t>
            </a:r>
          </a:p>
          <a:p>
            <a:pPr algn="just"/>
            <a:r>
              <a:rPr lang="en-US" sz="2400" b="1" dirty="0">
                <a:solidFill>
                  <a:schemeClr val="bg1"/>
                </a:solidFill>
                <a:latin typeface="Calibri" panose="020F0502020204030204" pitchFamily="34" charset="0"/>
                <a:cs typeface="Calibri" panose="020F0502020204030204" pitchFamily="34" charset="0"/>
              </a:rPr>
              <a:t>  6  Let no one deceive you with empty words, for because of these things the wrath of God comes upon the sons of disobedience. </a:t>
            </a:r>
          </a:p>
          <a:p>
            <a:pPr algn="just"/>
            <a:r>
              <a:rPr lang="en-US" sz="2400" b="1" dirty="0">
                <a:solidFill>
                  <a:schemeClr val="bg1"/>
                </a:solidFill>
                <a:latin typeface="Calibri" panose="020F0502020204030204" pitchFamily="34" charset="0"/>
                <a:cs typeface="Calibri" panose="020F0502020204030204" pitchFamily="34" charset="0"/>
              </a:rPr>
              <a:t>  7  Therefore </a:t>
            </a:r>
            <a:r>
              <a:rPr lang="en-US" sz="2400" b="1" dirty="0">
                <a:solidFill>
                  <a:srgbClr val="FFFF00"/>
                </a:solidFill>
                <a:latin typeface="Calibri" panose="020F0502020204030204" pitchFamily="34" charset="0"/>
                <a:cs typeface="Calibri" panose="020F0502020204030204" pitchFamily="34" charset="0"/>
              </a:rPr>
              <a:t>do not be partakers with them</a:t>
            </a:r>
            <a:r>
              <a:rPr lang="en-US" sz="2400" b="1"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417271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Unfruitful Works of Darkness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518231"/>
            <a:ext cx="10914306" cy="2646878"/>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Unfruitful works of darkness implies fruitful</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Unfruitful works of darkness implies light</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Unfruitful works of darkness implies fruitful works of light</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We live in a world of light and darkness</a:t>
            </a:r>
            <a:endParaRPr lang="en-US" sz="2800" b="1" dirty="0">
              <a:solidFill>
                <a:srgbClr val="FFFF00"/>
              </a:solidFill>
              <a:latin typeface="Calibri" panose="020F0502020204030204" pitchFamily="34" charset="0"/>
              <a:cs typeface="Calibri" panose="020F0502020204030204" pitchFamily="34" charset="0"/>
            </a:endParaRPr>
          </a:p>
          <a:p>
            <a:pPr lvl="3" algn="just" defTabSz="457200">
              <a:spcAft>
                <a:spcPts val="300"/>
              </a:spcAft>
              <a:buClr>
                <a:schemeClr val="bg1"/>
              </a:buClr>
              <a:tabLst>
                <a:tab pos="457200" algn="l"/>
              </a:tabLst>
            </a:pPr>
            <a:r>
              <a:rPr lang="en-US" sz="2800" b="1" dirty="0">
                <a:solidFill>
                  <a:srgbClr val="FFFF00"/>
                </a:solidFill>
                <a:latin typeface="Calibri" panose="020F0502020204030204" pitchFamily="34" charset="0"/>
                <a:cs typeface="Calibri" panose="020F0502020204030204" pitchFamily="34" charset="0"/>
              </a:rPr>
              <a:t>      - God is light and we are children of light</a:t>
            </a:r>
            <a:endParaRPr lang="en-US" sz="4000" b="1" i="1" dirty="0">
              <a:solidFill>
                <a:srgbClr val="FFFF00"/>
              </a:solidFill>
              <a:latin typeface="Calibri" panose="020F0502020204030204" pitchFamily="34" charset="0"/>
              <a:cs typeface="Calibri" panose="020F0502020204030204" pitchFamily="34" charset="0"/>
            </a:endParaRPr>
          </a:p>
        </p:txBody>
      </p:sp>
      <p:sp>
        <p:nvSpPr>
          <p:cNvPr id="4" name="TextBox 3"/>
          <p:cNvSpPr txBox="1"/>
          <p:nvPr/>
        </p:nvSpPr>
        <p:spPr>
          <a:xfrm>
            <a:off x="617789" y="5152570"/>
            <a:ext cx="10914306" cy="461665"/>
          </a:xfrm>
          <a:prstGeom prst="rect">
            <a:avLst/>
          </a:prstGeom>
          <a:noFill/>
        </p:spPr>
        <p:txBody>
          <a:bodyPr wrap="square" rtlCol="0">
            <a:spAutoFit/>
          </a:bodyPr>
          <a:lstStyle/>
          <a:p>
            <a:pPr algn="ctr"/>
            <a:r>
              <a:rPr lang="en-US" sz="2400" b="1" dirty="0">
                <a:solidFill>
                  <a:schemeClr val="bg1"/>
                </a:solidFill>
                <a:latin typeface="Calibri" panose="020F0502020204030204" pitchFamily="34" charset="0"/>
                <a:cs typeface="Calibri" panose="020F0502020204030204" pitchFamily="34" charset="0"/>
              </a:rPr>
              <a:t>Have no fellowship with the </a:t>
            </a:r>
            <a:r>
              <a:rPr lang="en-US" sz="2400" b="1" dirty="0">
                <a:solidFill>
                  <a:srgbClr val="FFFF00"/>
                </a:solidFill>
                <a:latin typeface="Calibri" panose="020F0502020204030204" pitchFamily="34" charset="0"/>
                <a:cs typeface="Calibri" panose="020F0502020204030204" pitchFamily="34" charset="0"/>
              </a:rPr>
              <a:t>unfruitful works of darkness</a:t>
            </a:r>
            <a:r>
              <a:rPr lang="en-US" sz="2400" b="1" dirty="0">
                <a:solidFill>
                  <a:schemeClr val="bg1"/>
                </a:solidFill>
                <a:latin typeface="Calibri" panose="020F0502020204030204" pitchFamily="34" charset="0"/>
                <a:cs typeface="Calibri" panose="020F0502020204030204" pitchFamily="34" charset="0"/>
              </a:rPr>
              <a:t>, but rather </a:t>
            </a:r>
            <a:r>
              <a:rPr lang="en-US" sz="2400" b="1" dirty="0">
                <a:solidFill>
                  <a:srgbClr val="FFFF00"/>
                </a:solidFill>
                <a:latin typeface="Calibri" panose="020F0502020204030204" pitchFamily="34" charset="0"/>
                <a:cs typeface="Calibri" panose="020F0502020204030204" pitchFamily="34" charset="0"/>
              </a:rPr>
              <a:t>expose them</a:t>
            </a:r>
            <a:r>
              <a:rPr lang="en-US" sz="2400" b="1" dirty="0">
                <a:solidFill>
                  <a:schemeClr val="bg1"/>
                </a:solidFill>
                <a:latin typeface="Calibri" panose="020F0502020204030204" pitchFamily="34" charset="0"/>
                <a:cs typeface="Calibri" panose="020F0502020204030204" pitchFamily="34" charset="0"/>
              </a:rPr>
              <a:t>. </a:t>
            </a:r>
            <a:endParaRPr lang="en-US" sz="2400" dirty="0"/>
          </a:p>
        </p:txBody>
      </p:sp>
    </p:spTree>
    <p:extLst>
      <p:ext uri="{BB962C8B-B14F-4D97-AF65-F5344CB8AC3E}">
        <p14:creationId xmlns:p14="http://schemas.microsoft.com/office/powerpoint/2010/main" val="58729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Unfruitful Works of Darkness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518231"/>
            <a:ext cx="10914306" cy="3116238"/>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Unfruitful works of darkness implies fruitful</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Unfruitful works of darkness implies light</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Unfruitful works of darkness implies fruitful works of light</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We live in a world of light and darkness</a:t>
            </a:r>
            <a:endParaRPr lang="en-US" sz="2800" b="1" dirty="0">
              <a:solidFill>
                <a:srgbClr val="FFFF00"/>
              </a:solidFill>
              <a:latin typeface="Calibri" panose="020F0502020204030204" pitchFamily="34" charset="0"/>
              <a:cs typeface="Calibri" panose="020F0502020204030204" pitchFamily="34" charset="0"/>
            </a:endParaRPr>
          </a:p>
          <a:p>
            <a:pPr lvl="3" algn="just" defTabSz="457200">
              <a:spcAft>
                <a:spcPts val="300"/>
              </a:spcAft>
              <a:buClr>
                <a:schemeClr val="bg1"/>
              </a:buClr>
              <a:tabLst>
                <a:tab pos="457200" algn="l"/>
              </a:tabLst>
            </a:pPr>
            <a:r>
              <a:rPr lang="en-US" sz="2800" b="1" dirty="0">
                <a:solidFill>
                  <a:schemeClr val="bg1"/>
                </a:solidFill>
                <a:latin typeface="Calibri" panose="020F0502020204030204" pitchFamily="34" charset="0"/>
                <a:cs typeface="Calibri" panose="020F0502020204030204" pitchFamily="34" charset="0"/>
              </a:rPr>
              <a:t>      - God is light and we are children of light</a:t>
            </a:r>
            <a:endParaRPr lang="en-US" sz="2800" b="1" dirty="0">
              <a:solidFill>
                <a:srgbClr val="FFFF00"/>
              </a:solidFill>
              <a:latin typeface="Calibri" panose="020F0502020204030204" pitchFamily="34" charset="0"/>
              <a:cs typeface="Calibri" panose="020F0502020204030204" pitchFamily="34" charset="0"/>
            </a:endParaRPr>
          </a:p>
          <a:p>
            <a:pPr lvl="3" algn="just" defTabSz="457200">
              <a:spcAft>
                <a:spcPts val="300"/>
              </a:spcAft>
              <a:buClr>
                <a:schemeClr val="bg1"/>
              </a:buClr>
              <a:tabLst>
                <a:tab pos="457200" algn="l"/>
              </a:tabLst>
            </a:pPr>
            <a:r>
              <a:rPr lang="en-US" sz="2800" b="1" dirty="0">
                <a:solidFill>
                  <a:srgbClr val="FFFF00"/>
                </a:solidFill>
                <a:latin typeface="Calibri" panose="020F0502020204030204" pitchFamily="34" charset="0"/>
                <a:cs typeface="Calibri" panose="020F0502020204030204" pitchFamily="34" charset="0"/>
              </a:rPr>
              <a:t>      - Satan is “darkness” and he followers are children of  darkness</a:t>
            </a:r>
          </a:p>
        </p:txBody>
      </p:sp>
      <p:sp>
        <p:nvSpPr>
          <p:cNvPr id="4" name="TextBox 3"/>
          <p:cNvSpPr txBox="1"/>
          <p:nvPr/>
        </p:nvSpPr>
        <p:spPr>
          <a:xfrm>
            <a:off x="617789" y="5152570"/>
            <a:ext cx="10914306" cy="461665"/>
          </a:xfrm>
          <a:prstGeom prst="rect">
            <a:avLst/>
          </a:prstGeom>
          <a:noFill/>
        </p:spPr>
        <p:txBody>
          <a:bodyPr wrap="square" rtlCol="0">
            <a:spAutoFit/>
          </a:bodyPr>
          <a:lstStyle/>
          <a:p>
            <a:pPr algn="ctr"/>
            <a:r>
              <a:rPr lang="en-US" sz="2400" b="1" dirty="0">
                <a:solidFill>
                  <a:schemeClr val="bg1"/>
                </a:solidFill>
                <a:latin typeface="Calibri" panose="020F0502020204030204" pitchFamily="34" charset="0"/>
                <a:cs typeface="Calibri" panose="020F0502020204030204" pitchFamily="34" charset="0"/>
              </a:rPr>
              <a:t>Have no fellowship with the </a:t>
            </a:r>
            <a:r>
              <a:rPr lang="en-US" sz="2400" b="1" dirty="0">
                <a:solidFill>
                  <a:srgbClr val="FFFF00"/>
                </a:solidFill>
                <a:latin typeface="Calibri" panose="020F0502020204030204" pitchFamily="34" charset="0"/>
                <a:cs typeface="Calibri" panose="020F0502020204030204" pitchFamily="34" charset="0"/>
              </a:rPr>
              <a:t>unfruitful works of darkness</a:t>
            </a:r>
            <a:r>
              <a:rPr lang="en-US" sz="2400" b="1" dirty="0">
                <a:solidFill>
                  <a:schemeClr val="bg1"/>
                </a:solidFill>
                <a:latin typeface="Calibri" panose="020F0502020204030204" pitchFamily="34" charset="0"/>
                <a:cs typeface="Calibri" panose="020F0502020204030204" pitchFamily="34" charset="0"/>
              </a:rPr>
              <a:t>, but rather </a:t>
            </a:r>
            <a:r>
              <a:rPr lang="en-US" sz="2400" b="1" dirty="0">
                <a:solidFill>
                  <a:srgbClr val="FFFF00"/>
                </a:solidFill>
                <a:latin typeface="Calibri" panose="020F0502020204030204" pitchFamily="34" charset="0"/>
                <a:cs typeface="Calibri" panose="020F0502020204030204" pitchFamily="34" charset="0"/>
              </a:rPr>
              <a:t>expose them</a:t>
            </a:r>
            <a:r>
              <a:rPr lang="en-US" sz="2400" b="1" dirty="0">
                <a:solidFill>
                  <a:schemeClr val="bg1"/>
                </a:solidFill>
                <a:latin typeface="Calibri" panose="020F0502020204030204" pitchFamily="34" charset="0"/>
                <a:cs typeface="Calibri" panose="020F0502020204030204" pitchFamily="34" charset="0"/>
              </a:rPr>
              <a:t>. </a:t>
            </a:r>
            <a:endParaRPr lang="en-US" sz="2400" dirty="0"/>
          </a:p>
        </p:txBody>
      </p:sp>
    </p:spTree>
    <p:extLst>
      <p:ext uri="{BB962C8B-B14F-4D97-AF65-F5344CB8AC3E}">
        <p14:creationId xmlns:p14="http://schemas.microsoft.com/office/powerpoint/2010/main" val="1201350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Unfruitful Works of Darkness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518231"/>
            <a:ext cx="10914306" cy="4116512"/>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Unfruitful works of darkness implies fruitful</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Unfruitful works of darkness implies light</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Unfruitful works of darkness implies fruitful works of light</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We live in a world of light and darkness</a:t>
            </a:r>
            <a:endParaRPr lang="en-US" sz="2800" b="1" dirty="0">
              <a:solidFill>
                <a:schemeClr val="bg1"/>
              </a:solidFill>
              <a:latin typeface="Calibri" panose="020F0502020204030204" pitchFamily="34" charset="0"/>
              <a:cs typeface="Calibri" panose="020F0502020204030204" pitchFamily="34" charset="0"/>
            </a:endParaRPr>
          </a:p>
          <a:p>
            <a:pPr lvl="3" algn="just" defTabSz="457200">
              <a:spcAft>
                <a:spcPts val="300"/>
              </a:spcAft>
              <a:buClr>
                <a:schemeClr val="bg1"/>
              </a:buClr>
              <a:tabLst>
                <a:tab pos="457200" algn="l"/>
              </a:tabLst>
            </a:pPr>
            <a:r>
              <a:rPr lang="en-US" sz="2800" b="1" dirty="0">
                <a:solidFill>
                  <a:schemeClr val="bg1"/>
                </a:solidFill>
                <a:latin typeface="Calibri" panose="020F0502020204030204" pitchFamily="34" charset="0"/>
                <a:cs typeface="Calibri" panose="020F0502020204030204" pitchFamily="34" charset="0"/>
              </a:rPr>
              <a:t>      - God is light and we are children of light</a:t>
            </a:r>
          </a:p>
          <a:p>
            <a:pPr lvl="3" algn="just" defTabSz="457200">
              <a:spcAft>
                <a:spcPts val="300"/>
              </a:spcAft>
              <a:buClr>
                <a:schemeClr val="bg1"/>
              </a:buClr>
              <a:tabLst>
                <a:tab pos="457200" algn="l"/>
              </a:tabLst>
            </a:pPr>
            <a:r>
              <a:rPr lang="en-US" sz="2800" b="1" dirty="0">
                <a:solidFill>
                  <a:schemeClr val="bg1"/>
                </a:solidFill>
                <a:latin typeface="Calibri" panose="020F0502020204030204" pitchFamily="34" charset="0"/>
                <a:cs typeface="Calibri" panose="020F0502020204030204" pitchFamily="34" charset="0"/>
              </a:rPr>
              <a:t>      - Satan is “darkness” and he followers are children of  darkness</a:t>
            </a:r>
          </a:p>
          <a:p>
            <a:pPr lvl="3" algn="just" defTabSz="457200">
              <a:spcAft>
                <a:spcPts val="300"/>
              </a:spcAft>
              <a:buClr>
                <a:schemeClr val="bg1"/>
              </a:buClr>
              <a:tabLst>
                <a:tab pos="457200" algn="l"/>
              </a:tabLst>
            </a:pPr>
            <a:r>
              <a:rPr lang="en-US" sz="2800" b="1" dirty="0">
                <a:solidFill>
                  <a:srgbClr val="FFFF00"/>
                </a:solidFill>
                <a:latin typeface="Calibri" panose="020F0502020204030204" pitchFamily="34" charset="0"/>
                <a:cs typeface="Calibri" panose="020F0502020204030204" pitchFamily="34" charset="0"/>
              </a:rPr>
              <a:t>      - We “agape” them while the “hate the light”</a:t>
            </a:r>
            <a:endParaRPr lang="en-US" sz="3200" b="1" dirty="0">
              <a:solidFill>
                <a:srgbClr val="FFFF00"/>
              </a:solidFill>
              <a:latin typeface="Calibri" panose="020F0502020204030204" pitchFamily="34" charset="0"/>
              <a:cs typeface="Calibri" panose="020F0502020204030204" pitchFamily="34" charset="0"/>
            </a:endParaRPr>
          </a:p>
          <a:p>
            <a:pPr marL="457200" lvl="3" indent="-457200" algn="just" defTabSz="457200">
              <a:spcAft>
                <a:spcPts val="300"/>
              </a:spcAft>
              <a:buClr>
                <a:schemeClr val="bg1"/>
              </a:buClr>
              <a:buFont typeface="Arial" panose="020B0604020202020204" pitchFamily="34" charset="0"/>
              <a:buChar char="•"/>
              <a:tabLst>
                <a:tab pos="457200" algn="l"/>
              </a:tabLst>
            </a:pPr>
            <a:endParaRPr lang="en-US" sz="3200" b="1" dirty="0">
              <a:solidFill>
                <a:schemeClr val="bg1"/>
              </a:solidFill>
              <a:latin typeface="Calibri" panose="020F0502020204030204" pitchFamily="34" charset="0"/>
              <a:cs typeface="Calibri" panose="020F0502020204030204" pitchFamily="34" charset="0"/>
            </a:endParaRPr>
          </a:p>
        </p:txBody>
      </p:sp>
      <p:sp>
        <p:nvSpPr>
          <p:cNvPr id="4" name="TextBox 3"/>
          <p:cNvSpPr txBox="1"/>
          <p:nvPr/>
        </p:nvSpPr>
        <p:spPr>
          <a:xfrm>
            <a:off x="617789" y="5152570"/>
            <a:ext cx="10914306" cy="461665"/>
          </a:xfrm>
          <a:prstGeom prst="rect">
            <a:avLst/>
          </a:prstGeom>
          <a:noFill/>
        </p:spPr>
        <p:txBody>
          <a:bodyPr wrap="square" rtlCol="0">
            <a:spAutoFit/>
          </a:bodyPr>
          <a:lstStyle/>
          <a:p>
            <a:pPr algn="ctr"/>
            <a:r>
              <a:rPr lang="en-US" sz="2400" b="1" dirty="0">
                <a:solidFill>
                  <a:schemeClr val="bg1"/>
                </a:solidFill>
                <a:latin typeface="Calibri" panose="020F0502020204030204" pitchFamily="34" charset="0"/>
                <a:cs typeface="Calibri" panose="020F0502020204030204" pitchFamily="34" charset="0"/>
              </a:rPr>
              <a:t>Have no fellowship with the </a:t>
            </a:r>
            <a:r>
              <a:rPr lang="en-US" sz="2400" b="1" dirty="0">
                <a:solidFill>
                  <a:srgbClr val="FFFF00"/>
                </a:solidFill>
                <a:latin typeface="Calibri" panose="020F0502020204030204" pitchFamily="34" charset="0"/>
                <a:cs typeface="Calibri" panose="020F0502020204030204" pitchFamily="34" charset="0"/>
              </a:rPr>
              <a:t>unfruitful works of darkness</a:t>
            </a:r>
            <a:r>
              <a:rPr lang="en-US" sz="2400" b="1" dirty="0">
                <a:solidFill>
                  <a:schemeClr val="bg1"/>
                </a:solidFill>
                <a:latin typeface="Calibri" panose="020F0502020204030204" pitchFamily="34" charset="0"/>
                <a:cs typeface="Calibri" panose="020F0502020204030204" pitchFamily="34" charset="0"/>
              </a:rPr>
              <a:t>, but rather </a:t>
            </a:r>
            <a:r>
              <a:rPr lang="en-US" sz="2400" b="1" dirty="0">
                <a:solidFill>
                  <a:srgbClr val="FFFF00"/>
                </a:solidFill>
                <a:latin typeface="Calibri" panose="020F0502020204030204" pitchFamily="34" charset="0"/>
                <a:cs typeface="Calibri" panose="020F0502020204030204" pitchFamily="34" charset="0"/>
              </a:rPr>
              <a:t>expose them</a:t>
            </a:r>
            <a:r>
              <a:rPr lang="en-US" sz="2400" b="1" dirty="0">
                <a:solidFill>
                  <a:schemeClr val="bg1"/>
                </a:solidFill>
                <a:latin typeface="Calibri" panose="020F0502020204030204" pitchFamily="34" charset="0"/>
                <a:cs typeface="Calibri" panose="020F0502020204030204" pitchFamily="34" charset="0"/>
              </a:rPr>
              <a:t>. </a:t>
            </a:r>
            <a:endParaRPr lang="en-US" sz="2400" dirty="0"/>
          </a:p>
        </p:txBody>
      </p:sp>
    </p:spTree>
    <p:extLst>
      <p:ext uri="{BB962C8B-B14F-4D97-AF65-F5344CB8AC3E}">
        <p14:creationId xmlns:p14="http://schemas.microsoft.com/office/powerpoint/2010/main" val="1680507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Unfruitful Works of Darkness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518231"/>
            <a:ext cx="10914306" cy="4770537"/>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Unfruitful works of darkness implies fruitful</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Unfruitful works of darkness implies light</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Unfruitful works of darkness implies fruitful works of light</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We live in a world of light and darkness</a:t>
            </a:r>
            <a:endParaRPr lang="en-US" sz="2800" b="1" dirty="0">
              <a:solidFill>
                <a:schemeClr val="bg1"/>
              </a:solidFill>
              <a:latin typeface="Calibri" panose="020F0502020204030204" pitchFamily="34" charset="0"/>
              <a:cs typeface="Calibri" panose="020F0502020204030204" pitchFamily="34" charset="0"/>
            </a:endParaRPr>
          </a:p>
          <a:p>
            <a:pPr lvl="3" algn="just" defTabSz="457200">
              <a:spcAft>
                <a:spcPts val="300"/>
              </a:spcAft>
              <a:buClr>
                <a:schemeClr val="bg1"/>
              </a:buClr>
              <a:tabLst>
                <a:tab pos="457200" algn="l"/>
              </a:tabLst>
            </a:pPr>
            <a:r>
              <a:rPr lang="en-US" sz="2800" b="1" dirty="0">
                <a:solidFill>
                  <a:schemeClr val="bg1"/>
                </a:solidFill>
                <a:latin typeface="Calibri" panose="020F0502020204030204" pitchFamily="34" charset="0"/>
                <a:cs typeface="Calibri" panose="020F0502020204030204" pitchFamily="34" charset="0"/>
              </a:rPr>
              <a:t>      - God is light and we are children of light</a:t>
            </a:r>
          </a:p>
          <a:p>
            <a:pPr lvl="3" algn="just" defTabSz="457200">
              <a:spcAft>
                <a:spcPts val="300"/>
              </a:spcAft>
              <a:buClr>
                <a:schemeClr val="bg1"/>
              </a:buClr>
              <a:tabLst>
                <a:tab pos="457200" algn="l"/>
              </a:tabLst>
            </a:pPr>
            <a:r>
              <a:rPr lang="en-US" sz="2800" b="1" dirty="0">
                <a:solidFill>
                  <a:schemeClr val="bg1"/>
                </a:solidFill>
                <a:latin typeface="Calibri" panose="020F0502020204030204" pitchFamily="34" charset="0"/>
                <a:cs typeface="Calibri" panose="020F0502020204030204" pitchFamily="34" charset="0"/>
              </a:rPr>
              <a:t>      - Satan is “darkness” and he followers are children of  darkness</a:t>
            </a:r>
          </a:p>
          <a:p>
            <a:pPr lvl="3" algn="just" defTabSz="457200">
              <a:spcAft>
                <a:spcPts val="300"/>
              </a:spcAft>
              <a:buClr>
                <a:schemeClr val="bg1"/>
              </a:buClr>
              <a:tabLst>
                <a:tab pos="457200" algn="l"/>
              </a:tabLst>
            </a:pPr>
            <a:r>
              <a:rPr lang="en-US" sz="2800" b="1" dirty="0">
                <a:solidFill>
                  <a:schemeClr val="bg1"/>
                </a:solidFill>
                <a:latin typeface="Calibri" panose="020F0502020204030204" pitchFamily="34" charset="0"/>
                <a:cs typeface="Calibri" panose="020F0502020204030204" pitchFamily="34" charset="0"/>
              </a:rPr>
              <a:t>      - We “agape” them while the “hate the light”</a:t>
            </a:r>
            <a:endParaRPr lang="en-US" sz="3200" b="1" dirty="0">
              <a:solidFill>
                <a:schemeClr val="bg1"/>
              </a:solidFill>
              <a:latin typeface="Calibri" panose="020F0502020204030204" pitchFamily="34" charset="0"/>
              <a:cs typeface="Calibri" panose="020F0502020204030204" pitchFamily="34" charset="0"/>
            </a:endParaRPr>
          </a:p>
          <a:p>
            <a:pPr marL="457200" lvl="3" indent="-457200" algn="just" defTabSz="457200">
              <a:spcAft>
                <a:spcPts val="300"/>
              </a:spcAft>
              <a:buClr>
                <a:schemeClr val="bg1"/>
              </a:buClr>
              <a:buFont typeface="Arial" panose="020B0604020202020204" pitchFamily="34" charset="0"/>
              <a:buChar char="•"/>
              <a:tabLst>
                <a:tab pos="457200" algn="l"/>
              </a:tabLst>
            </a:pPr>
            <a:endParaRPr lang="en-US" sz="3200" b="1" dirty="0">
              <a:solidFill>
                <a:schemeClr val="bg1"/>
              </a:solidFill>
              <a:latin typeface="Calibri" panose="020F0502020204030204" pitchFamily="34" charset="0"/>
              <a:cs typeface="Calibri" panose="020F0502020204030204" pitchFamily="34" charset="0"/>
            </a:endParaRPr>
          </a:p>
          <a:p>
            <a:pPr lvl="3" algn="ctr" defTabSz="457200">
              <a:spcAft>
                <a:spcPts val="300"/>
              </a:spcAft>
              <a:buClr>
                <a:schemeClr val="bg1"/>
              </a:buClr>
              <a:tabLst>
                <a:tab pos="457200" algn="l"/>
              </a:tabLst>
            </a:pPr>
            <a:r>
              <a:rPr lang="en-US" sz="4000" b="1" i="1" dirty="0">
                <a:solidFill>
                  <a:srgbClr val="FFFF00"/>
                </a:solidFill>
                <a:latin typeface="Calibri" panose="020F0502020204030204" pitchFamily="34" charset="0"/>
                <a:cs typeface="Calibri" panose="020F0502020204030204" pitchFamily="34" charset="0"/>
              </a:rPr>
              <a:t>How Do We Relate To It? </a:t>
            </a:r>
          </a:p>
        </p:txBody>
      </p:sp>
      <p:sp>
        <p:nvSpPr>
          <p:cNvPr id="4" name="TextBox 3"/>
          <p:cNvSpPr txBox="1"/>
          <p:nvPr/>
        </p:nvSpPr>
        <p:spPr>
          <a:xfrm>
            <a:off x="617789" y="5152570"/>
            <a:ext cx="10914306" cy="461665"/>
          </a:xfrm>
          <a:prstGeom prst="rect">
            <a:avLst/>
          </a:prstGeom>
          <a:noFill/>
        </p:spPr>
        <p:txBody>
          <a:bodyPr wrap="square" rtlCol="0">
            <a:spAutoFit/>
          </a:bodyPr>
          <a:lstStyle/>
          <a:p>
            <a:pPr algn="ctr"/>
            <a:r>
              <a:rPr lang="en-US" sz="2400" b="1" dirty="0">
                <a:solidFill>
                  <a:schemeClr val="bg1"/>
                </a:solidFill>
                <a:latin typeface="Calibri" panose="020F0502020204030204" pitchFamily="34" charset="0"/>
                <a:cs typeface="Calibri" panose="020F0502020204030204" pitchFamily="34" charset="0"/>
              </a:rPr>
              <a:t>Have no fellowship with the </a:t>
            </a:r>
            <a:r>
              <a:rPr lang="en-US" sz="2400" b="1" dirty="0">
                <a:solidFill>
                  <a:srgbClr val="FFFF00"/>
                </a:solidFill>
                <a:latin typeface="Calibri" panose="020F0502020204030204" pitchFamily="34" charset="0"/>
                <a:cs typeface="Calibri" panose="020F0502020204030204" pitchFamily="34" charset="0"/>
              </a:rPr>
              <a:t>unfruitful works of darkness</a:t>
            </a:r>
            <a:r>
              <a:rPr lang="en-US" sz="2400" b="1" dirty="0">
                <a:solidFill>
                  <a:schemeClr val="bg1"/>
                </a:solidFill>
                <a:latin typeface="Calibri" panose="020F0502020204030204" pitchFamily="34" charset="0"/>
                <a:cs typeface="Calibri" panose="020F0502020204030204" pitchFamily="34" charset="0"/>
              </a:rPr>
              <a:t>, but rather </a:t>
            </a:r>
            <a:r>
              <a:rPr lang="en-US" sz="2400" b="1" dirty="0">
                <a:solidFill>
                  <a:srgbClr val="FFFF00"/>
                </a:solidFill>
                <a:latin typeface="Calibri" panose="020F0502020204030204" pitchFamily="34" charset="0"/>
                <a:cs typeface="Calibri" panose="020F0502020204030204" pitchFamily="34" charset="0"/>
              </a:rPr>
              <a:t>expose them</a:t>
            </a:r>
            <a:r>
              <a:rPr lang="en-US" sz="2400" b="1" dirty="0">
                <a:solidFill>
                  <a:schemeClr val="bg1"/>
                </a:solidFill>
                <a:latin typeface="Calibri" panose="020F0502020204030204" pitchFamily="34" charset="0"/>
                <a:cs typeface="Calibri" panose="020F0502020204030204" pitchFamily="34" charset="0"/>
              </a:rPr>
              <a:t>. </a:t>
            </a:r>
            <a:endParaRPr lang="en-US" sz="2400" dirty="0"/>
          </a:p>
        </p:txBody>
      </p:sp>
    </p:spTree>
    <p:extLst>
      <p:ext uri="{BB962C8B-B14F-4D97-AF65-F5344CB8AC3E}">
        <p14:creationId xmlns:p14="http://schemas.microsoft.com/office/powerpoint/2010/main" val="1984150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Relating to These Unfruitful Works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Tree>
    <p:extLst>
      <p:ext uri="{BB962C8B-B14F-4D97-AF65-F5344CB8AC3E}">
        <p14:creationId xmlns:p14="http://schemas.microsoft.com/office/powerpoint/2010/main" val="41884807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Relating to These Unfruitful Works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457200" y="1518231"/>
            <a:ext cx="11239499" cy="584775"/>
          </a:xfrm>
          <a:prstGeom prst="rect">
            <a:avLst/>
          </a:prstGeom>
          <a:noFill/>
        </p:spPr>
        <p:txBody>
          <a:bodyPr wrap="square" rtlCol="0">
            <a:spAutoFit/>
          </a:bodyPr>
          <a:lstStyle/>
          <a:p>
            <a:pPr marL="457200" lvl="5"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The world’s immorality, and ungodly behavior—1 Cor. 5:9-13</a:t>
            </a:r>
          </a:p>
        </p:txBody>
      </p:sp>
    </p:spTree>
    <p:extLst>
      <p:ext uri="{BB962C8B-B14F-4D97-AF65-F5344CB8AC3E}">
        <p14:creationId xmlns:p14="http://schemas.microsoft.com/office/powerpoint/2010/main" val="23924999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1 Corinthians 5:9-13</a:t>
            </a: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12714"/>
            <a:ext cx="10933471" cy="4893647"/>
          </a:xfrm>
          <a:prstGeom prst="rect">
            <a:avLst/>
          </a:prstGeom>
          <a:noFill/>
        </p:spPr>
        <p:txBody>
          <a:bodyPr wrap="square" rtlCol="0">
            <a:spAutoFit/>
          </a:bodyPr>
          <a:lstStyle/>
          <a:p>
            <a:pPr algn="just"/>
            <a:r>
              <a:rPr lang="en-US" sz="2600" b="1" dirty="0">
                <a:solidFill>
                  <a:schemeClr val="bg1"/>
                </a:solidFill>
                <a:latin typeface="Calibri" panose="020F0502020204030204" pitchFamily="34" charset="0"/>
                <a:cs typeface="Calibri" panose="020F0502020204030204" pitchFamily="34" charset="0"/>
              </a:rPr>
              <a:t>   9  I wrote to you in my epistle </a:t>
            </a:r>
            <a:r>
              <a:rPr lang="en-US" sz="2600" b="1" dirty="0">
                <a:solidFill>
                  <a:srgbClr val="FFFF00"/>
                </a:solidFill>
                <a:latin typeface="Calibri" panose="020F0502020204030204" pitchFamily="34" charset="0"/>
                <a:cs typeface="Calibri" panose="020F0502020204030204" pitchFamily="34" charset="0"/>
              </a:rPr>
              <a:t>not to keep company with sexually immoral people</a:t>
            </a:r>
            <a:r>
              <a:rPr lang="en-US" sz="2600" b="1" dirty="0">
                <a:solidFill>
                  <a:schemeClr val="bg1"/>
                </a:solidFill>
                <a:latin typeface="Calibri" panose="020F0502020204030204" pitchFamily="34" charset="0"/>
                <a:cs typeface="Calibri" panose="020F0502020204030204" pitchFamily="34" charset="0"/>
              </a:rPr>
              <a:t>. </a:t>
            </a:r>
          </a:p>
          <a:p>
            <a:pPr algn="just"/>
            <a:r>
              <a:rPr lang="en-US" sz="2600" b="1" dirty="0">
                <a:solidFill>
                  <a:schemeClr val="bg1"/>
                </a:solidFill>
                <a:latin typeface="Calibri" panose="020F0502020204030204" pitchFamily="34" charset="0"/>
                <a:cs typeface="Calibri" panose="020F0502020204030204" pitchFamily="34" charset="0"/>
              </a:rPr>
              <a:t>  10  Yet </a:t>
            </a:r>
            <a:r>
              <a:rPr lang="en-US" sz="2600" b="1" dirty="0">
                <a:solidFill>
                  <a:srgbClr val="FFFF00"/>
                </a:solidFill>
                <a:latin typeface="Calibri" panose="020F0502020204030204" pitchFamily="34" charset="0"/>
                <a:cs typeface="Calibri" panose="020F0502020204030204" pitchFamily="34" charset="0"/>
              </a:rPr>
              <a:t>I certainly did not mean with the sexually immoral people of this world</a:t>
            </a:r>
            <a:r>
              <a:rPr lang="en-US" sz="2600" b="1" dirty="0">
                <a:solidFill>
                  <a:schemeClr val="bg1"/>
                </a:solidFill>
                <a:latin typeface="Calibri" panose="020F0502020204030204" pitchFamily="34" charset="0"/>
                <a:cs typeface="Calibri" panose="020F0502020204030204" pitchFamily="34" charset="0"/>
              </a:rPr>
              <a:t>, or with the covetous, or </a:t>
            </a:r>
            <a:r>
              <a:rPr lang="en-US" sz="2600" b="1" dirty="0" err="1">
                <a:solidFill>
                  <a:schemeClr val="bg1"/>
                </a:solidFill>
                <a:latin typeface="Calibri" panose="020F0502020204030204" pitchFamily="34" charset="0"/>
                <a:cs typeface="Calibri" panose="020F0502020204030204" pitchFamily="34" charset="0"/>
              </a:rPr>
              <a:t>extortioners</a:t>
            </a:r>
            <a:r>
              <a:rPr lang="en-US" sz="2600" b="1" dirty="0">
                <a:solidFill>
                  <a:schemeClr val="bg1"/>
                </a:solidFill>
                <a:latin typeface="Calibri" panose="020F0502020204030204" pitchFamily="34" charset="0"/>
                <a:cs typeface="Calibri" panose="020F0502020204030204" pitchFamily="34" charset="0"/>
              </a:rPr>
              <a:t>, or idolaters, since then you would need to go out of the world. </a:t>
            </a:r>
          </a:p>
          <a:p>
            <a:pPr algn="just"/>
            <a:r>
              <a:rPr lang="en-US" sz="2600" b="1" dirty="0">
                <a:solidFill>
                  <a:schemeClr val="bg1"/>
                </a:solidFill>
                <a:latin typeface="Calibri" panose="020F0502020204030204" pitchFamily="34" charset="0"/>
                <a:cs typeface="Calibri" panose="020F0502020204030204" pitchFamily="34" charset="0"/>
              </a:rPr>
              <a:t>  11  But now I have written to you not to keep company with anyone named a brother, who is sexually immoral, or covetous, or an idolater, or a reviler, or a drunkard, or an </a:t>
            </a:r>
            <a:r>
              <a:rPr lang="en-US" sz="2600" b="1" dirty="0" err="1">
                <a:solidFill>
                  <a:schemeClr val="bg1"/>
                </a:solidFill>
                <a:latin typeface="Calibri" panose="020F0502020204030204" pitchFamily="34" charset="0"/>
                <a:cs typeface="Calibri" panose="020F0502020204030204" pitchFamily="34" charset="0"/>
              </a:rPr>
              <a:t>extortioner</a:t>
            </a:r>
            <a:r>
              <a:rPr lang="en-US" sz="2600" b="1" dirty="0">
                <a:solidFill>
                  <a:schemeClr val="bg1"/>
                </a:solidFill>
                <a:latin typeface="Calibri" panose="020F0502020204030204" pitchFamily="34" charset="0"/>
                <a:cs typeface="Calibri" panose="020F0502020204030204" pitchFamily="34" charset="0"/>
              </a:rPr>
              <a:t>—not even to eat with such a person. </a:t>
            </a:r>
          </a:p>
          <a:p>
            <a:pPr algn="just"/>
            <a:r>
              <a:rPr lang="en-US" sz="2600" b="1" dirty="0">
                <a:solidFill>
                  <a:schemeClr val="bg1"/>
                </a:solidFill>
                <a:latin typeface="Calibri" panose="020F0502020204030204" pitchFamily="34" charset="0"/>
                <a:cs typeface="Calibri" panose="020F0502020204030204" pitchFamily="34" charset="0"/>
              </a:rPr>
              <a:t>  12  For what have I to do with judging those also who are outside? Do you not judge those who are inside? </a:t>
            </a:r>
          </a:p>
          <a:p>
            <a:pPr algn="just"/>
            <a:r>
              <a:rPr lang="en-US" sz="2600" b="1" dirty="0">
                <a:solidFill>
                  <a:schemeClr val="bg1"/>
                </a:solidFill>
                <a:latin typeface="Calibri" panose="020F0502020204030204" pitchFamily="34" charset="0"/>
                <a:cs typeface="Calibri" panose="020F0502020204030204" pitchFamily="34" charset="0"/>
              </a:rPr>
              <a:t>  13  But those who are outside God judges. Therefore “Put away from yourselves the evil person.”</a:t>
            </a:r>
          </a:p>
        </p:txBody>
      </p:sp>
    </p:spTree>
    <p:extLst>
      <p:ext uri="{BB962C8B-B14F-4D97-AF65-F5344CB8AC3E}">
        <p14:creationId xmlns:p14="http://schemas.microsoft.com/office/powerpoint/2010/main" val="27686171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Relating to These Unfruitful Works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457200" y="1518231"/>
            <a:ext cx="11239499" cy="1115690"/>
          </a:xfrm>
          <a:prstGeom prst="rect">
            <a:avLst/>
          </a:prstGeom>
          <a:noFill/>
        </p:spPr>
        <p:txBody>
          <a:bodyPr wrap="square" rtlCol="0">
            <a:spAutoFit/>
          </a:bodyPr>
          <a:lstStyle/>
          <a:p>
            <a:pPr marL="457200" lvl="5"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The world’s immorality, and ungodly behavior—1 Cor. 5:9-13</a:t>
            </a:r>
          </a:p>
          <a:p>
            <a:pPr marL="457200" lvl="6"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Make no unequal yoke—relationships—2 Cor. 6:14-18</a:t>
            </a:r>
          </a:p>
        </p:txBody>
      </p:sp>
    </p:spTree>
    <p:extLst>
      <p:ext uri="{BB962C8B-B14F-4D97-AF65-F5344CB8AC3E}">
        <p14:creationId xmlns:p14="http://schemas.microsoft.com/office/powerpoint/2010/main" val="10115026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2 Cor. 6:14-18</a:t>
            </a: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12714"/>
            <a:ext cx="10933471" cy="4893647"/>
          </a:xfrm>
          <a:prstGeom prst="rect">
            <a:avLst/>
          </a:prstGeom>
          <a:noFill/>
        </p:spPr>
        <p:txBody>
          <a:bodyPr wrap="square" rtlCol="0">
            <a:spAutoFit/>
          </a:bodyPr>
          <a:lstStyle/>
          <a:p>
            <a:pPr algn="just"/>
            <a:r>
              <a:rPr lang="en-US" sz="2600" b="1" dirty="0">
                <a:solidFill>
                  <a:schemeClr val="bg1"/>
                </a:solidFill>
                <a:latin typeface="Calibri" panose="020F0502020204030204" pitchFamily="34" charset="0"/>
                <a:cs typeface="Calibri" panose="020F0502020204030204" pitchFamily="34" charset="0"/>
              </a:rPr>
              <a:t>  14  </a:t>
            </a:r>
            <a:r>
              <a:rPr lang="en-US" sz="2600" b="1" dirty="0">
                <a:solidFill>
                  <a:srgbClr val="FFFF00"/>
                </a:solidFill>
                <a:latin typeface="Calibri" panose="020F0502020204030204" pitchFamily="34" charset="0"/>
                <a:cs typeface="Calibri" panose="020F0502020204030204" pitchFamily="34" charset="0"/>
              </a:rPr>
              <a:t>Do not be unequally yoked together with unbelievers. </a:t>
            </a:r>
            <a:r>
              <a:rPr lang="en-US" sz="2600" b="1" dirty="0">
                <a:solidFill>
                  <a:schemeClr val="bg1"/>
                </a:solidFill>
                <a:latin typeface="Calibri" panose="020F0502020204030204" pitchFamily="34" charset="0"/>
                <a:cs typeface="Calibri" panose="020F0502020204030204" pitchFamily="34" charset="0"/>
              </a:rPr>
              <a:t>For what fellow-ship has righteousness with lawlessness? And what communion has light with darkness? </a:t>
            </a:r>
          </a:p>
          <a:p>
            <a:pPr algn="just"/>
            <a:r>
              <a:rPr lang="en-US" sz="2600" b="1" dirty="0">
                <a:solidFill>
                  <a:schemeClr val="bg1"/>
                </a:solidFill>
                <a:latin typeface="Calibri" panose="020F0502020204030204" pitchFamily="34" charset="0"/>
                <a:cs typeface="Calibri" panose="020F0502020204030204" pitchFamily="34" charset="0"/>
              </a:rPr>
              <a:t>  15  And what accord has Christ with Belial? Or what part has a believer with an unbeliever? </a:t>
            </a:r>
          </a:p>
          <a:p>
            <a:pPr algn="just"/>
            <a:r>
              <a:rPr lang="en-US" sz="2600" b="1" dirty="0">
                <a:solidFill>
                  <a:schemeClr val="bg1"/>
                </a:solidFill>
                <a:latin typeface="Calibri" panose="020F0502020204030204" pitchFamily="34" charset="0"/>
                <a:cs typeface="Calibri" panose="020F0502020204030204" pitchFamily="34" charset="0"/>
              </a:rPr>
              <a:t>  16  And what agreement has the temple of God with idols? For you are the temple of the living God. As God has said: "I will dwell in them and walk among them. I will be their God, and they shall be my people." </a:t>
            </a:r>
          </a:p>
          <a:p>
            <a:pPr algn="just"/>
            <a:r>
              <a:rPr lang="en-US" sz="2600" b="1" dirty="0">
                <a:solidFill>
                  <a:schemeClr val="bg1"/>
                </a:solidFill>
                <a:latin typeface="Calibri" panose="020F0502020204030204" pitchFamily="34" charset="0"/>
                <a:cs typeface="Calibri" panose="020F0502020204030204" pitchFamily="34" charset="0"/>
              </a:rPr>
              <a:t>  17  Therefore “Come out from among them and be separate, says the Lord. Do not touch what is unclean, and I will receive you." </a:t>
            </a:r>
          </a:p>
          <a:p>
            <a:pPr algn="just"/>
            <a:r>
              <a:rPr lang="en-US" sz="2600" b="1" dirty="0">
                <a:solidFill>
                  <a:schemeClr val="bg1"/>
                </a:solidFill>
                <a:latin typeface="Calibri" panose="020F0502020204030204" pitchFamily="34" charset="0"/>
                <a:cs typeface="Calibri" panose="020F0502020204030204" pitchFamily="34" charset="0"/>
              </a:rPr>
              <a:t>  18  "I will be a Father to you, and you shall be My sons and daughters, says the Lord Almighty."</a:t>
            </a:r>
          </a:p>
        </p:txBody>
      </p:sp>
    </p:spTree>
    <p:extLst>
      <p:ext uri="{BB962C8B-B14F-4D97-AF65-F5344CB8AC3E}">
        <p14:creationId xmlns:p14="http://schemas.microsoft.com/office/powerpoint/2010/main" val="29976853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Relating to These Unfruitful Works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457200" y="1518231"/>
            <a:ext cx="11239499" cy="1646605"/>
          </a:xfrm>
          <a:prstGeom prst="rect">
            <a:avLst/>
          </a:prstGeom>
          <a:noFill/>
        </p:spPr>
        <p:txBody>
          <a:bodyPr wrap="square" rtlCol="0">
            <a:spAutoFit/>
          </a:bodyPr>
          <a:lstStyle/>
          <a:p>
            <a:pPr marL="457200" lvl="5"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The world’s immorality, and ungodly behavior—1 Cor. 5:9-13</a:t>
            </a:r>
          </a:p>
          <a:p>
            <a:pPr marL="457200" lvl="6"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Make no unequal yoke—relationships—2 Cor. 6:14-18</a:t>
            </a:r>
          </a:p>
          <a:p>
            <a:pPr marL="457200" lvl="6"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Come out and be separate—come to where God is!</a:t>
            </a:r>
          </a:p>
        </p:txBody>
      </p:sp>
    </p:spTree>
    <p:extLst>
      <p:ext uri="{BB962C8B-B14F-4D97-AF65-F5344CB8AC3E}">
        <p14:creationId xmlns:p14="http://schemas.microsoft.com/office/powerpoint/2010/main" val="360720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366574" y="306711"/>
            <a:ext cx="11430000" cy="1671718"/>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7000"/>
              <a:buFont typeface="Cambria"/>
              <a:buNone/>
            </a:pPr>
            <a:r>
              <a:rPr lang="en-US" sz="6000" b="1" dirty="0"/>
              <a:t>Unfruitful Works of Darkness</a:t>
            </a:r>
            <a:endParaRPr sz="54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dirty="0"/>
              <a:t>Ephesians 5:1-12</a:t>
            </a:r>
            <a:endParaRPr sz="3200" dirty="0"/>
          </a:p>
        </p:txBody>
      </p:sp>
    </p:spTree>
    <p:extLst>
      <p:ext uri="{BB962C8B-B14F-4D97-AF65-F5344CB8AC3E}">
        <p14:creationId xmlns:p14="http://schemas.microsoft.com/office/powerpoint/2010/main" val="14436156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2 Cor. 6:14-18</a:t>
            </a: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12714"/>
            <a:ext cx="10933471" cy="4893647"/>
          </a:xfrm>
          <a:prstGeom prst="rect">
            <a:avLst/>
          </a:prstGeom>
          <a:noFill/>
        </p:spPr>
        <p:txBody>
          <a:bodyPr wrap="square" rtlCol="0">
            <a:spAutoFit/>
          </a:bodyPr>
          <a:lstStyle/>
          <a:p>
            <a:pPr algn="just"/>
            <a:r>
              <a:rPr lang="en-US" sz="2600" b="1" dirty="0">
                <a:solidFill>
                  <a:schemeClr val="bg1"/>
                </a:solidFill>
                <a:latin typeface="Calibri" panose="020F0502020204030204" pitchFamily="34" charset="0"/>
                <a:cs typeface="Calibri" panose="020F0502020204030204" pitchFamily="34" charset="0"/>
              </a:rPr>
              <a:t>  14  </a:t>
            </a:r>
            <a:r>
              <a:rPr lang="en-US" sz="2600" b="1" dirty="0">
                <a:solidFill>
                  <a:srgbClr val="FFFF00"/>
                </a:solidFill>
                <a:latin typeface="Calibri" panose="020F0502020204030204" pitchFamily="34" charset="0"/>
                <a:cs typeface="Calibri" panose="020F0502020204030204" pitchFamily="34" charset="0"/>
              </a:rPr>
              <a:t>Do not be unequally yoked together with unbelievers. </a:t>
            </a:r>
            <a:r>
              <a:rPr lang="en-US" sz="2600" b="1" dirty="0">
                <a:solidFill>
                  <a:schemeClr val="bg1"/>
                </a:solidFill>
                <a:latin typeface="Calibri" panose="020F0502020204030204" pitchFamily="34" charset="0"/>
                <a:cs typeface="Calibri" panose="020F0502020204030204" pitchFamily="34" charset="0"/>
              </a:rPr>
              <a:t>For what fellow-ship has righteousness with lawlessness? And what communion has light with darkness? </a:t>
            </a:r>
          </a:p>
          <a:p>
            <a:pPr algn="just"/>
            <a:r>
              <a:rPr lang="en-US" sz="2600" b="1" dirty="0">
                <a:solidFill>
                  <a:schemeClr val="bg1"/>
                </a:solidFill>
                <a:latin typeface="Calibri" panose="020F0502020204030204" pitchFamily="34" charset="0"/>
                <a:cs typeface="Calibri" panose="020F0502020204030204" pitchFamily="34" charset="0"/>
              </a:rPr>
              <a:t>  15  And what accord has Christ with Belial? Or what part has a believer with an unbeliever? </a:t>
            </a:r>
          </a:p>
          <a:p>
            <a:pPr algn="just"/>
            <a:r>
              <a:rPr lang="en-US" sz="2600" b="1" dirty="0">
                <a:solidFill>
                  <a:schemeClr val="bg1"/>
                </a:solidFill>
                <a:latin typeface="Calibri" panose="020F0502020204030204" pitchFamily="34" charset="0"/>
                <a:cs typeface="Calibri" panose="020F0502020204030204" pitchFamily="34" charset="0"/>
              </a:rPr>
              <a:t>  16  And what agreement has the temple of God with idols? For you are the temple of the living God. As God has said: "</a:t>
            </a:r>
            <a:r>
              <a:rPr lang="en-US" sz="2600" b="1" dirty="0">
                <a:solidFill>
                  <a:srgbClr val="FFFF00"/>
                </a:solidFill>
                <a:latin typeface="Calibri" panose="020F0502020204030204" pitchFamily="34" charset="0"/>
                <a:cs typeface="Calibri" panose="020F0502020204030204" pitchFamily="34" charset="0"/>
              </a:rPr>
              <a:t>I will dwell in them and walk among them</a:t>
            </a:r>
            <a:r>
              <a:rPr lang="en-US" sz="2600" b="1" dirty="0">
                <a:solidFill>
                  <a:schemeClr val="bg1"/>
                </a:solidFill>
                <a:latin typeface="Calibri" panose="020F0502020204030204" pitchFamily="34" charset="0"/>
                <a:cs typeface="Calibri" panose="020F0502020204030204" pitchFamily="34" charset="0"/>
              </a:rPr>
              <a:t>. I will be their God, and they shall be my people." </a:t>
            </a:r>
          </a:p>
          <a:p>
            <a:pPr algn="just"/>
            <a:r>
              <a:rPr lang="en-US" sz="2600" b="1" dirty="0">
                <a:solidFill>
                  <a:schemeClr val="bg1"/>
                </a:solidFill>
                <a:latin typeface="Calibri" panose="020F0502020204030204" pitchFamily="34" charset="0"/>
                <a:cs typeface="Calibri" panose="020F0502020204030204" pitchFamily="34" charset="0"/>
              </a:rPr>
              <a:t>  17  Therefore “</a:t>
            </a:r>
            <a:r>
              <a:rPr lang="en-US" sz="2600" b="1" dirty="0">
                <a:solidFill>
                  <a:srgbClr val="FFFF00"/>
                </a:solidFill>
                <a:latin typeface="Calibri" panose="020F0502020204030204" pitchFamily="34" charset="0"/>
                <a:cs typeface="Calibri" panose="020F0502020204030204" pitchFamily="34" charset="0"/>
              </a:rPr>
              <a:t>Come out from among them </a:t>
            </a:r>
            <a:r>
              <a:rPr lang="en-US" sz="2600" b="1" dirty="0">
                <a:solidFill>
                  <a:schemeClr val="bg1"/>
                </a:solidFill>
                <a:latin typeface="Calibri" panose="020F0502020204030204" pitchFamily="34" charset="0"/>
                <a:cs typeface="Calibri" panose="020F0502020204030204" pitchFamily="34" charset="0"/>
              </a:rPr>
              <a:t>and be separate, says the Lord. Do not touch what is unclean, and I will receive you." </a:t>
            </a:r>
          </a:p>
          <a:p>
            <a:pPr algn="just"/>
            <a:r>
              <a:rPr lang="en-US" sz="2600" b="1" dirty="0">
                <a:solidFill>
                  <a:schemeClr val="bg1"/>
                </a:solidFill>
                <a:latin typeface="Calibri" panose="020F0502020204030204" pitchFamily="34" charset="0"/>
                <a:cs typeface="Calibri" panose="020F0502020204030204" pitchFamily="34" charset="0"/>
              </a:rPr>
              <a:t>  18  "I will be a Father to you, and you shall be My sons and daughters, says the Lord Almighty."</a:t>
            </a:r>
          </a:p>
        </p:txBody>
      </p:sp>
    </p:spTree>
    <p:extLst>
      <p:ext uri="{BB962C8B-B14F-4D97-AF65-F5344CB8AC3E}">
        <p14:creationId xmlns:p14="http://schemas.microsoft.com/office/powerpoint/2010/main" val="13957081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Relating to These Unfruitful Works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457200" y="1518231"/>
            <a:ext cx="11239499" cy="2177519"/>
          </a:xfrm>
          <a:prstGeom prst="rect">
            <a:avLst/>
          </a:prstGeom>
          <a:noFill/>
        </p:spPr>
        <p:txBody>
          <a:bodyPr wrap="square" rtlCol="0">
            <a:spAutoFit/>
          </a:bodyPr>
          <a:lstStyle/>
          <a:p>
            <a:pPr marL="457200" lvl="5"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The world’s immorality, and ungodly behavior—1 Cor. 5:9-13</a:t>
            </a:r>
          </a:p>
          <a:p>
            <a:pPr marL="457200" lvl="6"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Make no unequal yoke—relationships—2 Cor. 6:14-18</a:t>
            </a:r>
          </a:p>
          <a:p>
            <a:pPr marL="457200" lvl="6"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Come out and be separate—come to where God is!</a:t>
            </a:r>
          </a:p>
          <a:p>
            <a:pPr marL="457200" lvl="6"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The world’s doctrine and false teaching—2 John 9-11 </a:t>
            </a:r>
          </a:p>
        </p:txBody>
      </p:sp>
    </p:spTree>
    <p:extLst>
      <p:ext uri="{BB962C8B-B14F-4D97-AF65-F5344CB8AC3E}">
        <p14:creationId xmlns:p14="http://schemas.microsoft.com/office/powerpoint/2010/main" val="11736893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2 John 9-11</a:t>
            </a: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12714"/>
            <a:ext cx="10933471" cy="2893100"/>
          </a:xfrm>
          <a:prstGeom prst="rect">
            <a:avLst/>
          </a:prstGeom>
          <a:noFill/>
        </p:spPr>
        <p:txBody>
          <a:bodyPr wrap="square" rtlCol="0">
            <a:spAutoFit/>
          </a:bodyPr>
          <a:lstStyle/>
          <a:p>
            <a:pPr algn="just"/>
            <a:endParaRPr lang="en-US" sz="2600" b="1" dirty="0">
              <a:solidFill>
                <a:schemeClr val="bg1"/>
              </a:solidFill>
              <a:latin typeface="Calibri" panose="020F0502020204030204" pitchFamily="34" charset="0"/>
              <a:cs typeface="Calibri" panose="020F0502020204030204" pitchFamily="34" charset="0"/>
            </a:endParaRPr>
          </a:p>
          <a:p>
            <a:pPr algn="just"/>
            <a:r>
              <a:rPr lang="en-US" sz="2600" b="1" dirty="0">
                <a:solidFill>
                  <a:schemeClr val="bg1"/>
                </a:solidFill>
                <a:latin typeface="Calibri" panose="020F0502020204030204" pitchFamily="34" charset="0"/>
                <a:cs typeface="Calibri" panose="020F0502020204030204" pitchFamily="34" charset="0"/>
              </a:rPr>
              <a:t>  9  Whoever transgresses and does not abide in the doctrine of Christ does not have God. He who abides in the doctrine of Christ has both the Father and the Son. </a:t>
            </a:r>
          </a:p>
          <a:p>
            <a:pPr algn="just"/>
            <a:r>
              <a:rPr lang="en-US" sz="2600" b="1" dirty="0">
                <a:solidFill>
                  <a:schemeClr val="bg1"/>
                </a:solidFill>
                <a:latin typeface="Calibri" panose="020F0502020204030204" pitchFamily="34" charset="0"/>
                <a:cs typeface="Calibri" panose="020F0502020204030204" pitchFamily="34" charset="0"/>
              </a:rPr>
              <a:t>  10  If anyone comes to you and does not bring this doctrine, </a:t>
            </a:r>
            <a:r>
              <a:rPr lang="en-US" sz="2600" b="1" dirty="0">
                <a:solidFill>
                  <a:srgbClr val="FFFF00"/>
                </a:solidFill>
                <a:latin typeface="Calibri" panose="020F0502020204030204" pitchFamily="34" charset="0"/>
                <a:cs typeface="Calibri" panose="020F0502020204030204" pitchFamily="34" charset="0"/>
              </a:rPr>
              <a:t>do not receive him into your house nor greet him; </a:t>
            </a:r>
          </a:p>
          <a:p>
            <a:pPr algn="just"/>
            <a:r>
              <a:rPr lang="en-US" sz="2600" b="1" dirty="0">
                <a:solidFill>
                  <a:schemeClr val="bg1"/>
                </a:solidFill>
                <a:latin typeface="Calibri" panose="020F0502020204030204" pitchFamily="34" charset="0"/>
                <a:cs typeface="Calibri" panose="020F0502020204030204" pitchFamily="34" charset="0"/>
              </a:rPr>
              <a:t>  11  for he who greets him </a:t>
            </a:r>
            <a:r>
              <a:rPr lang="en-US" sz="2600" b="1" dirty="0">
                <a:solidFill>
                  <a:srgbClr val="FFFF00"/>
                </a:solidFill>
                <a:latin typeface="Calibri" panose="020F0502020204030204" pitchFamily="34" charset="0"/>
                <a:cs typeface="Calibri" panose="020F0502020204030204" pitchFamily="34" charset="0"/>
              </a:rPr>
              <a:t>shares in his evil deeds.</a:t>
            </a:r>
          </a:p>
        </p:txBody>
      </p:sp>
    </p:spTree>
    <p:extLst>
      <p:ext uri="{BB962C8B-B14F-4D97-AF65-F5344CB8AC3E}">
        <p14:creationId xmlns:p14="http://schemas.microsoft.com/office/powerpoint/2010/main" val="12928886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Relating to These Unfruitful Works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457200" y="1518231"/>
            <a:ext cx="11239499" cy="2708434"/>
          </a:xfrm>
          <a:prstGeom prst="rect">
            <a:avLst/>
          </a:prstGeom>
          <a:noFill/>
        </p:spPr>
        <p:txBody>
          <a:bodyPr wrap="square" rtlCol="0">
            <a:spAutoFit/>
          </a:bodyPr>
          <a:lstStyle/>
          <a:p>
            <a:pPr marL="457200" lvl="5"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The world’s immorality, and ungodly behavior—1 Cor. 5:9-13</a:t>
            </a:r>
          </a:p>
          <a:p>
            <a:pPr marL="457200" lvl="6"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Make no unequal yoke—relationships—2 Cor. 6:14-18</a:t>
            </a:r>
          </a:p>
          <a:p>
            <a:pPr marL="457200" lvl="6"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Come out and be separate—come to where God is!</a:t>
            </a:r>
          </a:p>
          <a:p>
            <a:pPr marL="457200" lvl="6"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The world’s doctrine and false teaching—2 John 9-11 </a:t>
            </a:r>
          </a:p>
          <a:p>
            <a:pPr marL="457200" lvl="6"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Fellowship—”We are in this boat together”</a:t>
            </a:r>
            <a:endParaRPr lang="en-US" sz="3600" b="1" i="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240331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Relating to These Unfruitful Works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457200" y="1518231"/>
            <a:ext cx="11239499" cy="3239348"/>
          </a:xfrm>
          <a:prstGeom prst="rect">
            <a:avLst/>
          </a:prstGeom>
          <a:noFill/>
        </p:spPr>
        <p:txBody>
          <a:bodyPr wrap="square" rtlCol="0">
            <a:spAutoFit/>
          </a:bodyPr>
          <a:lstStyle/>
          <a:p>
            <a:pPr marL="457200" lvl="5"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The world’s immorality, and ungodly behavior—1 Cor. 5:9-13</a:t>
            </a:r>
          </a:p>
          <a:p>
            <a:pPr marL="457200" lvl="6"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Make no unequal yoke—relationships—2 Cor. 6:14-18</a:t>
            </a:r>
          </a:p>
          <a:p>
            <a:pPr marL="457200" lvl="6"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Come out and be separate—come to where God is!</a:t>
            </a:r>
          </a:p>
          <a:p>
            <a:pPr marL="457200" lvl="6"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The world’s doctrine and false teaching—2 John 9-11 </a:t>
            </a:r>
          </a:p>
          <a:p>
            <a:pPr marL="457200" lvl="6"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Fellowship—”We are in this boat together”</a:t>
            </a:r>
            <a:endParaRPr lang="en-US" sz="3200" b="1" dirty="0">
              <a:solidFill>
                <a:srgbClr val="FFFF00"/>
              </a:solidFill>
              <a:latin typeface="Calibri" panose="020F0502020204030204" pitchFamily="34" charset="0"/>
              <a:cs typeface="Calibri" panose="020F0502020204030204" pitchFamily="34" charset="0"/>
            </a:endParaRPr>
          </a:p>
          <a:p>
            <a:pPr marL="457200" lvl="6"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No fellowship—expose fruits with meekness &amp; courage</a:t>
            </a:r>
            <a:endParaRPr lang="en-US" sz="3600" b="1" i="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629671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Text—Ephesians 5:1-12</a:t>
            </a: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12714"/>
            <a:ext cx="10933471" cy="3539430"/>
          </a:xfrm>
          <a:prstGeom prst="rect">
            <a:avLst/>
          </a:prstGeom>
          <a:noFill/>
        </p:spPr>
        <p:txBody>
          <a:bodyPr wrap="square" rtlCol="0">
            <a:spAutoFit/>
          </a:bodyPr>
          <a:lstStyle/>
          <a:p>
            <a:pPr algn="just"/>
            <a:r>
              <a:rPr lang="en-US" sz="2600" b="1" dirty="0">
                <a:solidFill>
                  <a:schemeClr val="bg1"/>
                </a:solidFill>
                <a:latin typeface="Calibri" panose="020F0502020204030204" pitchFamily="34" charset="0"/>
                <a:cs typeface="Calibri" panose="020F0502020204030204" pitchFamily="34" charset="0"/>
              </a:rPr>
              <a:t>  8  For you were once darkness, but now you are light in the Lord. Walk as </a:t>
            </a:r>
            <a:r>
              <a:rPr lang="en-US" sz="2600" b="1" dirty="0">
                <a:solidFill>
                  <a:srgbClr val="FFFF00"/>
                </a:solidFill>
                <a:latin typeface="Calibri" panose="020F0502020204030204" pitchFamily="34" charset="0"/>
                <a:cs typeface="Calibri" panose="020F0502020204030204" pitchFamily="34" charset="0"/>
              </a:rPr>
              <a:t>children of light </a:t>
            </a:r>
          </a:p>
          <a:p>
            <a:pPr algn="just"/>
            <a:r>
              <a:rPr lang="en-US" sz="2600" b="1" dirty="0">
                <a:solidFill>
                  <a:schemeClr val="bg1"/>
                </a:solidFill>
                <a:latin typeface="Calibri" panose="020F0502020204030204" pitchFamily="34" charset="0"/>
                <a:cs typeface="Calibri" panose="020F0502020204030204" pitchFamily="34" charset="0"/>
              </a:rPr>
              <a:t>  9  (for the </a:t>
            </a:r>
            <a:r>
              <a:rPr lang="en-US" sz="2600" b="1" dirty="0">
                <a:solidFill>
                  <a:srgbClr val="FFFF00"/>
                </a:solidFill>
                <a:latin typeface="Calibri" panose="020F0502020204030204" pitchFamily="34" charset="0"/>
                <a:cs typeface="Calibri" panose="020F0502020204030204" pitchFamily="34" charset="0"/>
              </a:rPr>
              <a:t>fruit of the Spirit </a:t>
            </a:r>
            <a:r>
              <a:rPr lang="en-US" sz="2600" b="1" dirty="0">
                <a:solidFill>
                  <a:schemeClr val="bg1"/>
                </a:solidFill>
                <a:latin typeface="Calibri" panose="020F0502020204030204" pitchFamily="34" charset="0"/>
                <a:cs typeface="Calibri" panose="020F0502020204030204" pitchFamily="34" charset="0"/>
              </a:rPr>
              <a:t>is in all goodness, righteousness, and truth), </a:t>
            </a:r>
          </a:p>
          <a:p>
            <a:pPr algn="just"/>
            <a:r>
              <a:rPr lang="en-US" sz="2600" b="1" dirty="0">
                <a:solidFill>
                  <a:schemeClr val="bg1"/>
                </a:solidFill>
                <a:latin typeface="Calibri" panose="020F0502020204030204" pitchFamily="34" charset="0"/>
                <a:cs typeface="Calibri" panose="020F0502020204030204" pitchFamily="34" charset="0"/>
              </a:rPr>
              <a:t>  10  finding out what is acceptable to the Lord. </a:t>
            </a:r>
          </a:p>
          <a:p>
            <a:pPr algn="just"/>
            <a:r>
              <a:rPr lang="en-US" sz="2600" b="1" dirty="0">
                <a:solidFill>
                  <a:srgbClr val="FFFF00"/>
                </a:solidFill>
                <a:latin typeface="Calibri" panose="020F0502020204030204" pitchFamily="34" charset="0"/>
                <a:cs typeface="Calibri" panose="020F0502020204030204" pitchFamily="34" charset="0"/>
              </a:rPr>
              <a:t>  11  </a:t>
            </a:r>
            <a:r>
              <a:rPr lang="en-US" sz="3200" b="1" dirty="0">
                <a:solidFill>
                  <a:srgbClr val="FFFF00"/>
                </a:solidFill>
                <a:latin typeface="Calibri" panose="020F0502020204030204" pitchFamily="34" charset="0"/>
                <a:cs typeface="Calibri" panose="020F0502020204030204" pitchFamily="34" charset="0"/>
              </a:rPr>
              <a:t>And have no fellowship with the unfruitful works of darkness, but rather expose them. </a:t>
            </a:r>
          </a:p>
          <a:p>
            <a:pPr algn="just"/>
            <a:r>
              <a:rPr lang="en-US" sz="2600" b="1" dirty="0">
                <a:solidFill>
                  <a:schemeClr val="bg1"/>
                </a:solidFill>
                <a:latin typeface="Calibri" panose="020F0502020204030204" pitchFamily="34" charset="0"/>
                <a:cs typeface="Calibri" panose="020F0502020204030204" pitchFamily="34" charset="0"/>
              </a:rPr>
              <a:t>  12  For it is shameful even to speak of those things which are done by them in secret. </a:t>
            </a:r>
          </a:p>
        </p:txBody>
      </p:sp>
    </p:spTree>
    <p:extLst>
      <p:ext uri="{BB962C8B-B14F-4D97-AF65-F5344CB8AC3E}">
        <p14:creationId xmlns:p14="http://schemas.microsoft.com/office/powerpoint/2010/main" val="34112364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Final Thoughts:</a:t>
            </a:r>
            <a:b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b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Romans 13:12; Acts 26:18</a:t>
            </a: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12714"/>
            <a:ext cx="10933471" cy="2062103"/>
          </a:xfrm>
          <a:prstGeom prst="rect">
            <a:avLst/>
          </a:prstGeom>
          <a:noFill/>
        </p:spPr>
        <p:txBody>
          <a:bodyPr wrap="square" rtlCol="0">
            <a:spAutoFit/>
          </a:bodyPr>
          <a:lstStyle/>
          <a:p>
            <a:pPr algn="just"/>
            <a:endParaRPr lang="en-US" sz="3200" b="1" dirty="0">
              <a:solidFill>
                <a:schemeClr val="bg1"/>
              </a:solidFill>
              <a:latin typeface="Calibri" panose="020F0502020204030204" pitchFamily="34" charset="0"/>
              <a:ea typeface="Cambria" panose="02040503050406030204" pitchFamily="18" charset="0"/>
              <a:cs typeface="Calibri" panose="020F0502020204030204" pitchFamily="34" charset="0"/>
            </a:endParaRPr>
          </a:p>
          <a:p>
            <a:pPr algn="just"/>
            <a:r>
              <a:rPr lang="en-US" sz="3200" b="1" dirty="0">
                <a:solidFill>
                  <a:schemeClr val="bg1"/>
                </a:solidFill>
                <a:latin typeface="Calibri" panose="020F0502020204030204" pitchFamily="34" charset="0"/>
                <a:ea typeface="Cambria" panose="02040503050406030204" pitchFamily="18" charset="0"/>
                <a:cs typeface="Calibri" panose="020F0502020204030204" pitchFamily="34" charset="0"/>
              </a:rPr>
              <a:t>  12  The night is far spent, the day is at hand. Therefore let us cast off the works of darkness, and let us put on the armor of light. </a:t>
            </a: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40702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Final Thoughts:</a:t>
            </a:r>
            <a:b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b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Romans 13:12; Acts 26:18</a:t>
            </a: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12714"/>
            <a:ext cx="10933471" cy="5509200"/>
          </a:xfrm>
          <a:prstGeom prst="rect">
            <a:avLst/>
          </a:prstGeom>
          <a:noFill/>
        </p:spPr>
        <p:txBody>
          <a:bodyPr wrap="square" rtlCol="0">
            <a:spAutoFit/>
          </a:bodyPr>
          <a:lstStyle/>
          <a:p>
            <a:pPr algn="just"/>
            <a:endParaRPr lang="en-US" sz="3200" b="1" dirty="0">
              <a:solidFill>
                <a:schemeClr val="bg1"/>
              </a:solidFill>
              <a:latin typeface="Calibri" panose="020F0502020204030204" pitchFamily="34" charset="0"/>
              <a:ea typeface="Cambria" panose="02040503050406030204" pitchFamily="18" charset="0"/>
              <a:cs typeface="Calibri" panose="020F0502020204030204" pitchFamily="34" charset="0"/>
            </a:endParaRPr>
          </a:p>
          <a:p>
            <a:pPr algn="just"/>
            <a:r>
              <a:rPr lang="en-US" sz="3200" b="1" dirty="0">
                <a:solidFill>
                  <a:schemeClr val="bg1"/>
                </a:solidFill>
                <a:latin typeface="Calibri" panose="020F0502020204030204" pitchFamily="34" charset="0"/>
                <a:ea typeface="Cambria" panose="02040503050406030204" pitchFamily="18" charset="0"/>
                <a:cs typeface="Calibri" panose="020F0502020204030204" pitchFamily="34" charset="0"/>
              </a:rPr>
              <a:t>  12  The night is far spent, the day is at hand. Therefore let us cast off the works of darkness, and let us put on the armor of light. </a:t>
            </a:r>
            <a:endParaRPr lang="en-US" sz="1100" b="1" dirty="0">
              <a:solidFill>
                <a:schemeClr val="bg1"/>
              </a:solidFill>
              <a:latin typeface="Calibri" panose="020F0502020204030204" pitchFamily="34" charset="0"/>
              <a:ea typeface="Cambria" panose="02040503050406030204" pitchFamily="18" charset="0"/>
              <a:cs typeface="Calibri" panose="020F0502020204030204" pitchFamily="34" charset="0"/>
            </a:endParaRPr>
          </a:p>
          <a:p>
            <a:pPr algn="just"/>
            <a:endParaRPr lang="en-US" sz="1100" b="1" dirty="0">
              <a:solidFill>
                <a:schemeClr val="bg1"/>
              </a:solidFill>
              <a:latin typeface="Calibri" panose="020F0502020204030204" pitchFamily="34" charset="0"/>
              <a:ea typeface="Cambria" panose="02040503050406030204" pitchFamily="18" charset="0"/>
              <a:cs typeface="Calibri" panose="020F0502020204030204" pitchFamily="34" charset="0"/>
            </a:endParaRPr>
          </a:p>
          <a:p>
            <a:pPr algn="just"/>
            <a:endParaRPr lang="en-US" sz="3200" b="1" dirty="0">
              <a:solidFill>
                <a:schemeClr val="bg1"/>
              </a:solidFill>
              <a:latin typeface="Calibri" panose="020F0502020204030204" pitchFamily="34" charset="0"/>
              <a:ea typeface="Cambria" panose="02040503050406030204" pitchFamily="18" charset="0"/>
              <a:cs typeface="Calibri" panose="020F0502020204030204" pitchFamily="34" charset="0"/>
            </a:endParaRPr>
          </a:p>
          <a:p>
            <a:pPr algn="just"/>
            <a:r>
              <a:rPr lang="en-US" sz="3200" b="1" dirty="0">
                <a:solidFill>
                  <a:schemeClr val="bg1"/>
                </a:solidFill>
                <a:latin typeface="Calibri" panose="020F0502020204030204" pitchFamily="34" charset="0"/>
                <a:ea typeface="Cambria" panose="02040503050406030204" pitchFamily="18" charset="0"/>
                <a:cs typeface="Calibri" panose="020F0502020204030204" pitchFamily="34" charset="0"/>
              </a:rPr>
              <a:t>  18  to open their eyes, in order to turn them from darkness to light, and from the power of Satan to God, that they may receive forgiveness of sins and an inheritance among those who are sanctified by faith in Me.' </a:t>
            </a:r>
          </a:p>
          <a:p>
            <a:endParaRPr lang="en-US" sz="2400" b="1" u="sng" dirty="0">
              <a:solidFill>
                <a:schemeClr val="bg1"/>
              </a:solidFill>
              <a:latin typeface="Calibri" panose="020F0502020204030204" pitchFamily="34" charset="0"/>
              <a:cs typeface="Calibri" panose="020F0502020204030204" pitchFamily="34" charset="0"/>
            </a:endParaRPr>
          </a:p>
          <a:p>
            <a:r>
              <a:rPr lang="en-US" sz="2400" b="1"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8837467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t>Leaving Darkness, Entering Light</a:t>
            </a:r>
            <a:endParaRPr dirty="0"/>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John 3:16</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10:10</a:t>
            </a:r>
            <a:endParaRPr sz="3200" dirty="0"/>
          </a:p>
          <a:p>
            <a:pPr marL="742950" lvl="1" indent="-285750">
              <a:lnSpc>
                <a:spcPct val="150000"/>
              </a:lnSpc>
              <a:spcBef>
                <a:spcPts val="200"/>
              </a:spcBef>
              <a:buSzPts val="3000"/>
            </a:pPr>
            <a:r>
              <a:rPr lang="en-US" sz="3200" dirty="0">
                <a:solidFill>
                  <a:schemeClr val="lt1"/>
                </a:solidFill>
              </a:rPr>
              <a:t>  Be Baptized Into Him					Gal. 3:27</a:t>
            </a:r>
            <a:endParaRPr sz="3200" dirty="0"/>
          </a:p>
          <a:p>
            <a:pPr marL="0" indent="0" algn="ctr">
              <a:lnSpc>
                <a:spcPct val="150000"/>
              </a:lnSpc>
              <a:spcBef>
                <a:spcPts val="200"/>
              </a:spcBef>
              <a:buSzPts val="3000"/>
              <a:buNone/>
            </a:pPr>
            <a:r>
              <a:rPr lang="en-US" sz="3200" b="1" i="1" dirty="0">
                <a:solidFill>
                  <a:srgbClr val="FFFF00"/>
                </a:solidFill>
              </a:rPr>
              <a:t>Added to His Church, His Kingdom, His Family, His One Body</a:t>
            </a:r>
            <a:endParaRPr sz="3200" i="1" dirty="0">
              <a:solidFill>
                <a:srgbClr val="FFFF00"/>
              </a:solidFill>
            </a:endParaRPr>
          </a:p>
          <a:p>
            <a:pPr marL="742950" lvl="1" indent="-285750">
              <a:lnSpc>
                <a:spcPct val="150000"/>
              </a:lnSpc>
              <a:spcBef>
                <a:spcPts val="200"/>
              </a:spcBef>
              <a:buSzPts val="3000"/>
            </a:pPr>
            <a:r>
              <a:rPr lang="en-US" sz="3200" dirty="0">
                <a:solidFill>
                  <a:schemeClr val="lt1"/>
                </a:solidFill>
              </a:rPr>
              <a:t>  Be Faithful					  	Rev. 2:10</a:t>
            </a:r>
            <a:endParaRPr sz="3200" dirty="0"/>
          </a:p>
        </p:txBody>
      </p:sp>
    </p:spTree>
    <p:extLst>
      <p:ext uri="{BB962C8B-B14F-4D97-AF65-F5344CB8AC3E}">
        <p14:creationId xmlns:p14="http://schemas.microsoft.com/office/powerpoint/2010/main" val="1350084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just"/>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Text—Ephesians 5:1-12</a:t>
            </a: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12714"/>
            <a:ext cx="10933471" cy="4893647"/>
          </a:xfrm>
          <a:prstGeom prst="rect">
            <a:avLst/>
          </a:prstGeom>
          <a:noFill/>
        </p:spPr>
        <p:txBody>
          <a:bodyPr wrap="square" rtlCol="0">
            <a:spAutoFit/>
          </a:bodyPr>
          <a:lstStyle/>
          <a:p>
            <a:pPr algn="just"/>
            <a:r>
              <a:rPr lang="en-US" sz="2600" b="1" dirty="0">
                <a:solidFill>
                  <a:schemeClr val="bg1"/>
                </a:solidFill>
                <a:latin typeface="Calibri" panose="020F0502020204030204" pitchFamily="34" charset="0"/>
                <a:cs typeface="Calibri" panose="020F0502020204030204" pitchFamily="34" charset="0"/>
              </a:rPr>
              <a:t>  1  Therefore be imitators of God as dear children. </a:t>
            </a:r>
          </a:p>
          <a:p>
            <a:pPr algn="just"/>
            <a:r>
              <a:rPr lang="en-US" sz="2600" b="1" dirty="0">
                <a:solidFill>
                  <a:schemeClr val="bg1"/>
                </a:solidFill>
                <a:latin typeface="Calibri" panose="020F0502020204030204" pitchFamily="34" charset="0"/>
                <a:cs typeface="Calibri" panose="020F0502020204030204" pitchFamily="34" charset="0"/>
              </a:rPr>
              <a:t>  2  And walk in love, as Christ also has loved us and given Himself for us, an offering and a sacrifice to God for a sweet-smelling aroma. </a:t>
            </a:r>
          </a:p>
          <a:p>
            <a:pPr algn="just"/>
            <a:r>
              <a:rPr lang="en-US" sz="2600" b="1" dirty="0">
                <a:solidFill>
                  <a:schemeClr val="bg1"/>
                </a:solidFill>
                <a:latin typeface="Calibri" panose="020F0502020204030204" pitchFamily="34" charset="0"/>
                <a:cs typeface="Calibri" panose="020F0502020204030204" pitchFamily="34" charset="0"/>
              </a:rPr>
              <a:t>  3  But fornication and all uncleanness or covetousness</a:t>
            </a:r>
            <a:r>
              <a:rPr lang="en-US" sz="2600" b="1" dirty="0">
                <a:solidFill>
                  <a:srgbClr val="FFFF00"/>
                </a:solidFill>
                <a:latin typeface="Calibri" panose="020F0502020204030204" pitchFamily="34" charset="0"/>
                <a:cs typeface="Calibri" panose="020F0502020204030204" pitchFamily="34" charset="0"/>
              </a:rPr>
              <a:t>, let it not even be named among you</a:t>
            </a:r>
            <a:r>
              <a:rPr lang="en-US" sz="2600" b="1" dirty="0">
                <a:solidFill>
                  <a:schemeClr val="bg1"/>
                </a:solidFill>
                <a:latin typeface="Calibri" panose="020F0502020204030204" pitchFamily="34" charset="0"/>
                <a:cs typeface="Calibri" panose="020F0502020204030204" pitchFamily="34" charset="0"/>
              </a:rPr>
              <a:t>, as is fitting for saints; </a:t>
            </a:r>
          </a:p>
          <a:p>
            <a:pPr algn="just"/>
            <a:r>
              <a:rPr lang="en-US" sz="2600" b="1" dirty="0">
                <a:solidFill>
                  <a:schemeClr val="bg1"/>
                </a:solidFill>
                <a:latin typeface="Calibri" panose="020F0502020204030204" pitchFamily="34" charset="0"/>
                <a:cs typeface="Calibri" panose="020F0502020204030204" pitchFamily="34" charset="0"/>
              </a:rPr>
              <a:t>  4  neither filthiness, nor foolish talking, nor coarse jesting, which are not fitting, but rather giving of thanks. </a:t>
            </a:r>
          </a:p>
          <a:p>
            <a:pPr algn="just"/>
            <a:r>
              <a:rPr lang="en-US" sz="2600" b="1" dirty="0">
                <a:solidFill>
                  <a:schemeClr val="bg1"/>
                </a:solidFill>
                <a:latin typeface="Calibri" panose="020F0502020204030204" pitchFamily="34" charset="0"/>
                <a:cs typeface="Calibri" panose="020F0502020204030204" pitchFamily="34" charset="0"/>
              </a:rPr>
              <a:t>  5  For this you know, that no fornicator, unclean person, nor covetous man, who is an idolater, has any inheritance in the kingdom of Christ and God. </a:t>
            </a:r>
          </a:p>
          <a:p>
            <a:pPr algn="just"/>
            <a:r>
              <a:rPr lang="en-US" sz="2600" b="1" dirty="0">
                <a:solidFill>
                  <a:schemeClr val="bg1"/>
                </a:solidFill>
                <a:latin typeface="Calibri" panose="020F0502020204030204" pitchFamily="34" charset="0"/>
                <a:cs typeface="Calibri" panose="020F0502020204030204" pitchFamily="34" charset="0"/>
              </a:rPr>
              <a:t>  6  Let no one deceive you with empty words, for because of these things the wrath of God comes upon </a:t>
            </a:r>
            <a:r>
              <a:rPr lang="en-US" sz="2600" b="1" dirty="0">
                <a:solidFill>
                  <a:srgbClr val="FFFF00"/>
                </a:solidFill>
                <a:latin typeface="Calibri" panose="020F0502020204030204" pitchFamily="34" charset="0"/>
                <a:cs typeface="Calibri" panose="020F0502020204030204" pitchFamily="34" charset="0"/>
              </a:rPr>
              <a:t>the sons of disobedience</a:t>
            </a:r>
            <a:r>
              <a:rPr lang="en-US" sz="2600" b="1" dirty="0">
                <a:solidFill>
                  <a:schemeClr val="bg1"/>
                </a:solidFill>
                <a:latin typeface="Calibri" panose="020F0502020204030204" pitchFamily="34" charset="0"/>
                <a:cs typeface="Calibri" panose="020F0502020204030204" pitchFamily="34" charset="0"/>
              </a:rPr>
              <a:t>. </a:t>
            </a:r>
          </a:p>
          <a:p>
            <a:pPr algn="just"/>
            <a:r>
              <a:rPr lang="en-US" sz="2600" b="1" dirty="0">
                <a:solidFill>
                  <a:schemeClr val="bg1"/>
                </a:solidFill>
                <a:latin typeface="Calibri" panose="020F0502020204030204" pitchFamily="34" charset="0"/>
                <a:cs typeface="Calibri" panose="020F0502020204030204" pitchFamily="34" charset="0"/>
              </a:rPr>
              <a:t>  7  Therefore </a:t>
            </a:r>
            <a:r>
              <a:rPr lang="en-US" sz="2600" b="1" dirty="0">
                <a:solidFill>
                  <a:srgbClr val="FFFF00"/>
                </a:solidFill>
                <a:latin typeface="Calibri" panose="020F0502020204030204" pitchFamily="34" charset="0"/>
                <a:cs typeface="Calibri" panose="020F0502020204030204" pitchFamily="34" charset="0"/>
              </a:rPr>
              <a:t>do not be partakers with them. </a:t>
            </a:r>
          </a:p>
        </p:txBody>
      </p:sp>
    </p:spTree>
    <p:extLst>
      <p:ext uri="{BB962C8B-B14F-4D97-AF65-F5344CB8AC3E}">
        <p14:creationId xmlns:p14="http://schemas.microsoft.com/office/powerpoint/2010/main" val="1144670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Text—Ephesians 5:1-12</a:t>
            </a: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12714"/>
            <a:ext cx="10933471" cy="3293209"/>
          </a:xfrm>
          <a:prstGeom prst="rect">
            <a:avLst/>
          </a:prstGeom>
          <a:noFill/>
        </p:spPr>
        <p:txBody>
          <a:bodyPr wrap="square" rtlCol="0">
            <a:spAutoFit/>
          </a:bodyPr>
          <a:lstStyle/>
          <a:p>
            <a:pPr algn="just"/>
            <a:r>
              <a:rPr lang="en-US" sz="2600" b="1" dirty="0">
                <a:solidFill>
                  <a:schemeClr val="bg1"/>
                </a:solidFill>
                <a:latin typeface="Calibri" panose="020F0502020204030204" pitchFamily="34" charset="0"/>
                <a:cs typeface="Calibri" panose="020F0502020204030204" pitchFamily="34" charset="0"/>
              </a:rPr>
              <a:t>  8  For you were once darkness, but now you are light in the Lord. Walk as </a:t>
            </a:r>
            <a:r>
              <a:rPr lang="en-US" sz="2600" b="1" dirty="0">
                <a:solidFill>
                  <a:srgbClr val="FFFF00"/>
                </a:solidFill>
                <a:latin typeface="Calibri" panose="020F0502020204030204" pitchFamily="34" charset="0"/>
                <a:cs typeface="Calibri" panose="020F0502020204030204" pitchFamily="34" charset="0"/>
              </a:rPr>
              <a:t>children of light, </a:t>
            </a:r>
          </a:p>
          <a:p>
            <a:pPr algn="just"/>
            <a:r>
              <a:rPr lang="en-US" sz="2600" b="1" dirty="0">
                <a:solidFill>
                  <a:schemeClr val="bg1"/>
                </a:solidFill>
                <a:latin typeface="Calibri" panose="020F0502020204030204" pitchFamily="34" charset="0"/>
                <a:cs typeface="Calibri" panose="020F0502020204030204" pitchFamily="34" charset="0"/>
              </a:rPr>
              <a:t>  9  (for the </a:t>
            </a:r>
            <a:r>
              <a:rPr lang="en-US" sz="2600" b="1" dirty="0">
                <a:solidFill>
                  <a:srgbClr val="FFFF00"/>
                </a:solidFill>
                <a:latin typeface="Calibri" panose="020F0502020204030204" pitchFamily="34" charset="0"/>
                <a:cs typeface="Calibri" panose="020F0502020204030204" pitchFamily="34" charset="0"/>
              </a:rPr>
              <a:t>fruit of the Spirit </a:t>
            </a:r>
            <a:r>
              <a:rPr lang="en-US" sz="2600" b="1" dirty="0">
                <a:solidFill>
                  <a:schemeClr val="bg1"/>
                </a:solidFill>
                <a:latin typeface="Calibri" panose="020F0502020204030204" pitchFamily="34" charset="0"/>
                <a:cs typeface="Calibri" panose="020F0502020204030204" pitchFamily="34" charset="0"/>
              </a:rPr>
              <a:t>is in all goodness, righteousness, and truth), </a:t>
            </a:r>
          </a:p>
          <a:p>
            <a:pPr algn="just"/>
            <a:r>
              <a:rPr lang="en-US" sz="2600" b="1" dirty="0">
                <a:solidFill>
                  <a:schemeClr val="bg1"/>
                </a:solidFill>
                <a:latin typeface="Calibri" panose="020F0502020204030204" pitchFamily="34" charset="0"/>
                <a:cs typeface="Calibri" panose="020F0502020204030204" pitchFamily="34" charset="0"/>
              </a:rPr>
              <a:t>  10  finding out what is acceptable to the Lord. </a:t>
            </a:r>
          </a:p>
          <a:p>
            <a:pPr algn="just"/>
            <a:r>
              <a:rPr lang="en-US" sz="2600" b="1" dirty="0">
                <a:solidFill>
                  <a:schemeClr val="bg1"/>
                </a:solidFill>
                <a:latin typeface="Calibri" panose="020F0502020204030204" pitchFamily="34" charset="0"/>
                <a:cs typeface="Calibri" panose="020F0502020204030204" pitchFamily="34" charset="0"/>
              </a:rPr>
              <a:t>  11  And have no fellowship with the </a:t>
            </a:r>
            <a:r>
              <a:rPr lang="en-US" sz="2600" b="1" dirty="0">
                <a:solidFill>
                  <a:srgbClr val="FFFF00"/>
                </a:solidFill>
                <a:latin typeface="Calibri" panose="020F0502020204030204" pitchFamily="34" charset="0"/>
                <a:cs typeface="Calibri" panose="020F0502020204030204" pitchFamily="34" charset="0"/>
              </a:rPr>
              <a:t>unfruitful works of darkness</a:t>
            </a:r>
            <a:r>
              <a:rPr lang="en-US" sz="2600" b="1" dirty="0">
                <a:solidFill>
                  <a:schemeClr val="bg1"/>
                </a:solidFill>
                <a:latin typeface="Calibri" panose="020F0502020204030204" pitchFamily="34" charset="0"/>
                <a:cs typeface="Calibri" panose="020F0502020204030204" pitchFamily="34" charset="0"/>
              </a:rPr>
              <a:t>, but rather expose them. </a:t>
            </a:r>
          </a:p>
          <a:p>
            <a:pPr algn="just"/>
            <a:r>
              <a:rPr lang="en-US" sz="2600" b="1" dirty="0">
                <a:solidFill>
                  <a:schemeClr val="bg1"/>
                </a:solidFill>
                <a:latin typeface="Calibri" panose="020F0502020204030204" pitchFamily="34" charset="0"/>
                <a:cs typeface="Calibri" panose="020F0502020204030204" pitchFamily="34" charset="0"/>
              </a:rPr>
              <a:t>  12  For it is shameful even to speak of those things which are done by them in secret. </a:t>
            </a:r>
          </a:p>
        </p:txBody>
      </p:sp>
    </p:spTree>
    <p:extLst>
      <p:ext uri="{BB962C8B-B14F-4D97-AF65-F5344CB8AC3E}">
        <p14:creationId xmlns:p14="http://schemas.microsoft.com/office/powerpoint/2010/main" val="1983481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Unfruitful Works of Darkness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p:cNvSpPr txBox="1"/>
          <p:nvPr/>
        </p:nvSpPr>
        <p:spPr>
          <a:xfrm>
            <a:off x="617789" y="5152570"/>
            <a:ext cx="10914306" cy="461665"/>
          </a:xfrm>
          <a:prstGeom prst="rect">
            <a:avLst/>
          </a:prstGeom>
          <a:noFill/>
        </p:spPr>
        <p:txBody>
          <a:bodyPr wrap="square" rtlCol="0">
            <a:spAutoFit/>
          </a:bodyPr>
          <a:lstStyle/>
          <a:p>
            <a:pPr algn="ctr"/>
            <a:r>
              <a:rPr lang="en-US" sz="2400" b="1" dirty="0">
                <a:solidFill>
                  <a:schemeClr val="bg1"/>
                </a:solidFill>
                <a:latin typeface="Calibri" panose="020F0502020204030204" pitchFamily="34" charset="0"/>
                <a:cs typeface="Calibri" panose="020F0502020204030204" pitchFamily="34" charset="0"/>
              </a:rPr>
              <a:t>Have no fellowship with the </a:t>
            </a:r>
            <a:r>
              <a:rPr lang="en-US" sz="2400" b="1" dirty="0">
                <a:solidFill>
                  <a:srgbClr val="FFFF00"/>
                </a:solidFill>
                <a:latin typeface="Calibri" panose="020F0502020204030204" pitchFamily="34" charset="0"/>
                <a:cs typeface="Calibri" panose="020F0502020204030204" pitchFamily="34" charset="0"/>
              </a:rPr>
              <a:t>unfruitful works of darkness</a:t>
            </a:r>
            <a:r>
              <a:rPr lang="en-US" sz="2400" b="1" dirty="0">
                <a:solidFill>
                  <a:schemeClr val="bg1"/>
                </a:solidFill>
                <a:latin typeface="Calibri" panose="020F0502020204030204" pitchFamily="34" charset="0"/>
                <a:cs typeface="Calibri" panose="020F0502020204030204" pitchFamily="34" charset="0"/>
              </a:rPr>
              <a:t>, but rather </a:t>
            </a:r>
            <a:r>
              <a:rPr lang="en-US" sz="2400" b="1" dirty="0">
                <a:solidFill>
                  <a:srgbClr val="FFFF00"/>
                </a:solidFill>
                <a:latin typeface="Calibri" panose="020F0502020204030204" pitchFamily="34" charset="0"/>
                <a:cs typeface="Calibri" panose="020F0502020204030204" pitchFamily="34" charset="0"/>
              </a:rPr>
              <a:t>expose them</a:t>
            </a:r>
            <a:r>
              <a:rPr lang="en-US" sz="2400" b="1" dirty="0">
                <a:solidFill>
                  <a:schemeClr val="bg1"/>
                </a:solidFill>
                <a:latin typeface="Calibri" panose="020F0502020204030204" pitchFamily="34" charset="0"/>
                <a:cs typeface="Calibri" panose="020F0502020204030204" pitchFamily="34" charset="0"/>
              </a:rPr>
              <a:t>. </a:t>
            </a:r>
            <a:endParaRPr lang="en-US" sz="2400" dirty="0"/>
          </a:p>
        </p:txBody>
      </p:sp>
    </p:spTree>
    <p:extLst>
      <p:ext uri="{BB962C8B-B14F-4D97-AF65-F5344CB8AC3E}">
        <p14:creationId xmlns:p14="http://schemas.microsoft.com/office/powerpoint/2010/main" val="2494945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Unfruitful Works of Darkness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518231"/>
            <a:ext cx="10914306" cy="584775"/>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Unfruitful works of darkness implies fruitful</a:t>
            </a:r>
          </a:p>
        </p:txBody>
      </p:sp>
      <p:sp>
        <p:nvSpPr>
          <p:cNvPr id="2" name="TextBox 1"/>
          <p:cNvSpPr txBox="1"/>
          <p:nvPr/>
        </p:nvSpPr>
        <p:spPr>
          <a:xfrm>
            <a:off x="617789" y="5152570"/>
            <a:ext cx="10914306" cy="461665"/>
          </a:xfrm>
          <a:prstGeom prst="rect">
            <a:avLst/>
          </a:prstGeom>
          <a:noFill/>
        </p:spPr>
        <p:txBody>
          <a:bodyPr wrap="square" rtlCol="0">
            <a:spAutoFit/>
          </a:bodyPr>
          <a:lstStyle/>
          <a:p>
            <a:pPr algn="ctr"/>
            <a:r>
              <a:rPr lang="en-US" sz="2400" b="1" dirty="0">
                <a:solidFill>
                  <a:schemeClr val="bg1"/>
                </a:solidFill>
                <a:latin typeface="Calibri" panose="020F0502020204030204" pitchFamily="34" charset="0"/>
                <a:cs typeface="Calibri" panose="020F0502020204030204" pitchFamily="34" charset="0"/>
              </a:rPr>
              <a:t>Have no fellowship with the </a:t>
            </a:r>
            <a:r>
              <a:rPr lang="en-US" sz="2400" b="1" dirty="0">
                <a:solidFill>
                  <a:srgbClr val="FFFF00"/>
                </a:solidFill>
                <a:latin typeface="Calibri" panose="020F0502020204030204" pitchFamily="34" charset="0"/>
                <a:cs typeface="Calibri" panose="020F0502020204030204" pitchFamily="34" charset="0"/>
              </a:rPr>
              <a:t>unfruitful works of darkness</a:t>
            </a:r>
            <a:r>
              <a:rPr lang="en-US" sz="2400" b="1" dirty="0">
                <a:solidFill>
                  <a:schemeClr val="bg1"/>
                </a:solidFill>
                <a:latin typeface="Calibri" panose="020F0502020204030204" pitchFamily="34" charset="0"/>
                <a:cs typeface="Calibri" panose="020F0502020204030204" pitchFamily="34" charset="0"/>
              </a:rPr>
              <a:t>, but rather </a:t>
            </a:r>
            <a:r>
              <a:rPr lang="en-US" sz="2400" b="1" dirty="0">
                <a:solidFill>
                  <a:srgbClr val="FFFF00"/>
                </a:solidFill>
                <a:latin typeface="Calibri" panose="020F0502020204030204" pitchFamily="34" charset="0"/>
                <a:cs typeface="Calibri" panose="020F0502020204030204" pitchFamily="34" charset="0"/>
              </a:rPr>
              <a:t>expose them</a:t>
            </a:r>
            <a:r>
              <a:rPr lang="en-US" sz="2400" b="1" dirty="0">
                <a:solidFill>
                  <a:schemeClr val="bg1"/>
                </a:solidFill>
                <a:latin typeface="Calibri" panose="020F0502020204030204" pitchFamily="34" charset="0"/>
                <a:cs typeface="Calibri" panose="020F0502020204030204" pitchFamily="34" charset="0"/>
              </a:rPr>
              <a:t>. </a:t>
            </a:r>
            <a:endParaRPr lang="en-US" sz="2400" dirty="0"/>
          </a:p>
        </p:txBody>
      </p:sp>
    </p:spTree>
    <p:extLst>
      <p:ext uri="{BB962C8B-B14F-4D97-AF65-F5344CB8AC3E}">
        <p14:creationId xmlns:p14="http://schemas.microsoft.com/office/powerpoint/2010/main" val="3404754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Unfruitful Works of Darkness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518231"/>
            <a:ext cx="10914306" cy="1115690"/>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Unfruitful works of darkness implies fruitful</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Unfruitful works of darkness implies light</a:t>
            </a:r>
          </a:p>
        </p:txBody>
      </p:sp>
      <p:sp>
        <p:nvSpPr>
          <p:cNvPr id="2" name="TextBox 1"/>
          <p:cNvSpPr txBox="1"/>
          <p:nvPr/>
        </p:nvSpPr>
        <p:spPr>
          <a:xfrm>
            <a:off x="617789" y="5152570"/>
            <a:ext cx="10914306" cy="461665"/>
          </a:xfrm>
          <a:prstGeom prst="rect">
            <a:avLst/>
          </a:prstGeom>
          <a:noFill/>
        </p:spPr>
        <p:txBody>
          <a:bodyPr wrap="square" rtlCol="0">
            <a:spAutoFit/>
          </a:bodyPr>
          <a:lstStyle/>
          <a:p>
            <a:pPr algn="ctr"/>
            <a:r>
              <a:rPr lang="en-US" sz="2400" b="1" dirty="0">
                <a:solidFill>
                  <a:schemeClr val="bg1"/>
                </a:solidFill>
                <a:latin typeface="Calibri" panose="020F0502020204030204" pitchFamily="34" charset="0"/>
                <a:cs typeface="Calibri" panose="020F0502020204030204" pitchFamily="34" charset="0"/>
              </a:rPr>
              <a:t>Have no fellowship with the </a:t>
            </a:r>
            <a:r>
              <a:rPr lang="en-US" sz="2400" b="1" dirty="0">
                <a:solidFill>
                  <a:srgbClr val="FFFF00"/>
                </a:solidFill>
                <a:latin typeface="Calibri" panose="020F0502020204030204" pitchFamily="34" charset="0"/>
                <a:cs typeface="Calibri" panose="020F0502020204030204" pitchFamily="34" charset="0"/>
              </a:rPr>
              <a:t>unfruitful works of darkness</a:t>
            </a:r>
            <a:r>
              <a:rPr lang="en-US" sz="2400" b="1" dirty="0">
                <a:solidFill>
                  <a:schemeClr val="bg1"/>
                </a:solidFill>
                <a:latin typeface="Calibri" panose="020F0502020204030204" pitchFamily="34" charset="0"/>
                <a:cs typeface="Calibri" panose="020F0502020204030204" pitchFamily="34" charset="0"/>
              </a:rPr>
              <a:t>, but rather </a:t>
            </a:r>
            <a:r>
              <a:rPr lang="en-US" sz="2400" b="1" dirty="0">
                <a:solidFill>
                  <a:srgbClr val="FFFF00"/>
                </a:solidFill>
                <a:latin typeface="Calibri" panose="020F0502020204030204" pitchFamily="34" charset="0"/>
                <a:cs typeface="Calibri" panose="020F0502020204030204" pitchFamily="34" charset="0"/>
              </a:rPr>
              <a:t>expose them</a:t>
            </a:r>
            <a:r>
              <a:rPr lang="en-US" sz="2400" b="1" dirty="0">
                <a:solidFill>
                  <a:schemeClr val="bg1"/>
                </a:solidFill>
                <a:latin typeface="Calibri" panose="020F0502020204030204" pitchFamily="34" charset="0"/>
                <a:cs typeface="Calibri" panose="020F0502020204030204" pitchFamily="34" charset="0"/>
              </a:rPr>
              <a:t>. </a:t>
            </a:r>
            <a:endParaRPr lang="en-US" sz="2400" dirty="0"/>
          </a:p>
        </p:txBody>
      </p:sp>
    </p:spTree>
    <p:extLst>
      <p:ext uri="{BB962C8B-B14F-4D97-AF65-F5344CB8AC3E}">
        <p14:creationId xmlns:p14="http://schemas.microsoft.com/office/powerpoint/2010/main" val="3479161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Unfruitful Works of Darkness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518231"/>
            <a:ext cx="10914306" cy="1646605"/>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Unfruitful works of darkness implies fruitful</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Unfruitful works of darkness implies light</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Unfruitful works of darkness implies fruitful works of light</a:t>
            </a:r>
          </a:p>
        </p:txBody>
      </p:sp>
      <p:sp>
        <p:nvSpPr>
          <p:cNvPr id="2" name="TextBox 1"/>
          <p:cNvSpPr txBox="1"/>
          <p:nvPr/>
        </p:nvSpPr>
        <p:spPr>
          <a:xfrm>
            <a:off x="617789" y="5152570"/>
            <a:ext cx="10914306" cy="461665"/>
          </a:xfrm>
          <a:prstGeom prst="rect">
            <a:avLst/>
          </a:prstGeom>
          <a:noFill/>
        </p:spPr>
        <p:txBody>
          <a:bodyPr wrap="square" rtlCol="0">
            <a:spAutoFit/>
          </a:bodyPr>
          <a:lstStyle/>
          <a:p>
            <a:pPr algn="ctr"/>
            <a:r>
              <a:rPr lang="en-US" sz="2400" b="1" dirty="0">
                <a:solidFill>
                  <a:schemeClr val="bg1"/>
                </a:solidFill>
                <a:latin typeface="Calibri" panose="020F0502020204030204" pitchFamily="34" charset="0"/>
                <a:cs typeface="Calibri" panose="020F0502020204030204" pitchFamily="34" charset="0"/>
              </a:rPr>
              <a:t>Have no fellowship with the </a:t>
            </a:r>
            <a:r>
              <a:rPr lang="en-US" sz="2400" b="1" dirty="0">
                <a:solidFill>
                  <a:srgbClr val="FFFF00"/>
                </a:solidFill>
                <a:latin typeface="Calibri" panose="020F0502020204030204" pitchFamily="34" charset="0"/>
                <a:cs typeface="Calibri" panose="020F0502020204030204" pitchFamily="34" charset="0"/>
              </a:rPr>
              <a:t>unfruitful works of darkness</a:t>
            </a:r>
            <a:r>
              <a:rPr lang="en-US" sz="2400" b="1" dirty="0">
                <a:solidFill>
                  <a:schemeClr val="bg1"/>
                </a:solidFill>
                <a:latin typeface="Calibri" panose="020F0502020204030204" pitchFamily="34" charset="0"/>
                <a:cs typeface="Calibri" panose="020F0502020204030204" pitchFamily="34" charset="0"/>
              </a:rPr>
              <a:t>, but rather </a:t>
            </a:r>
            <a:r>
              <a:rPr lang="en-US" sz="2400" b="1" dirty="0">
                <a:solidFill>
                  <a:srgbClr val="FFFF00"/>
                </a:solidFill>
                <a:latin typeface="Calibri" panose="020F0502020204030204" pitchFamily="34" charset="0"/>
                <a:cs typeface="Calibri" panose="020F0502020204030204" pitchFamily="34" charset="0"/>
              </a:rPr>
              <a:t>expose them</a:t>
            </a:r>
            <a:r>
              <a:rPr lang="en-US" sz="2400" b="1" dirty="0">
                <a:solidFill>
                  <a:schemeClr val="bg1"/>
                </a:solidFill>
                <a:latin typeface="Calibri" panose="020F0502020204030204" pitchFamily="34" charset="0"/>
                <a:cs typeface="Calibri" panose="020F0502020204030204" pitchFamily="34" charset="0"/>
              </a:rPr>
              <a:t>. </a:t>
            </a:r>
            <a:endParaRPr lang="en-US" sz="2400" dirty="0"/>
          </a:p>
        </p:txBody>
      </p:sp>
    </p:spTree>
    <p:extLst>
      <p:ext uri="{BB962C8B-B14F-4D97-AF65-F5344CB8AC3E}">
        <p14:creationId xmlns:p14="http://schemas.microsoft.com/office/powerpoint/2010/main" val="3182543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Unfruitful Works of Darkness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518231"/>
            <a:ext cx="10914306" cy="2177519"/>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Unfruitful works of darkness implies fruitful</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Unfruitful works of darkness implies light</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Unfruitful works of darkness implies fruitful works of light</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We live in a world of light and darkness</a:t>
            </a:r>
            <a:endParaRPr lang="en-US" sz="4000" b="1" i="1" dirty="0">
              <a:solidFill>
                <a:srgbClr val="FFFF00"/>
              </a:solidFill>
              <a:latin typeface="Calibri" panose="020F0502020204030204" pitchFamily="34" charset="0"/>
              <a:cs typeface="Calibri" panose="020F0502020204030204" pitchFamily="34" charset="0"/>
            </a:endParaRPr>
          </a:p>
        </p:txBody>
      </p:sp>
      <p:sp>
        <p:nvSpPr>
          <p:cNvPr id="4" name="TextBox 3"/>
          <p:cNvSpPr txBox="1"/>
          <p:nvPr/>
        </p:nvSpPr>
        <p:spPr>
          <a:xfrm>
            <a:off x="617789" y="5152570"/>
            <a:ext cx="10914306" cy="461665"/>
          </a:xfrm>
          <a:prstGeom prst="rect">
            <a:avLst/>
          </a:prstGeom>
          <a:noFill/>
        </p:spPr>
        <p:txBody>
          <a:bodyPr wrap="square" rtlCol="0">
            <a:spAutoFit/>
          </a:bodyPr>
          <a:lstStyle/>
          <a:p>
            <a:pPr algn="ctr"/>
            <a:r>
              <a:rPr lang="en-US" sz="2400" b="1" dirty="0">
                <a:solidFill>
                  <a:schemeClr val="bg1"/>
                </a:solidFill>
                <a:latin typeface="Calibri" panose="020F0502020204030204" pitchFamily="34" charset="0"/>
                <a:cs typeface="Calibri" panose="020F0502020204030204" pitchFamily="34" charset="0"/>
              </a:rPr>
              <a:t>Have no fellowship with the </a:t>
            </a:r>
            <a:r>
              <a:rPr lang="en-US" sz="2400" b="1" dirty="0">
                <a:solidFill>
                  <a:srgbClr val="FFFF00"/>
                </a:solidFill>
                <a:latin typeface="Calibri" panose="020F0502020204030204" pitchFamily="34" charset="0"/>
                <a:cs typeface="Calibri" panose="020F0502020204030204" pitchFamily="34" charset="0"/>
              </a:rPr>
              <a:t>unfruitful works of darkness</a:t>
            </a:r>
            <a:r>
              <a:rPr lang="en-US" sz="2400" b="1" dirty="0">
                <a:solidFill>
                  <a:schemeClr val="bg1"/>
                </a:solidFill>
                <a:latin typeface="Calibri" panose="020F0502020204030204" pitchFamily="34" charset="0"/>
                <a:cs typeface="Calibri" panose="020F0502020204030204" pitchFamily="34" charset="0"/>
              </a:rPr>
              <a:t>, but rather </a:t>
            </a:r>
            <a:r>
              <a:rPr lang="en-US" sz="2400" b="1" dirty="0">
                <a:solidFill>
                  <a:srgbClr val="FFFF00"/>
                </a:solidFill>
                <a:latin typeface="Calibri" panose="020F0502020204030204" pitchFamily="34" charset="0"/>
                <a:cs typeface="Calibri" panose="020F0502020204030204" pitchFamily="34" charset="0"/>
              </a:rPr>
              <a:t>expose them</a:t>
            </a:r>
            <a:r>
              <a:rPr lang="en-US" sz="2400" b="1" dirty="0">
                <a:solidFill>
                  <a:schemeClr val="bg1"/>
                </a:solidFill>
                <a:latin typeface="Calibri" panose="020F0502020204030204" pitchFamily="34" charset="0"/>
                <a:cs typeface="Calibri" panose="020F0502020204030204" pitchFamily="34" charset="0"/>
              </a:rPr>
              <a:t>. </a:t>
            </a:r>
            <a:endParaRPr lang="en-US" sz="2400" dirty="0"/>
          </a:p>
        </p:txBody>
      </p:sp>
    </p:spTree>
    <p:extLst>
      <p:ext uri="{BB962C8B-B14F-4D97-AF65-F5344CB8AC3E}">
        <p14:creationId xmlns:p14="http://schemas.microsoft.com/office/powerpoint/2010/main" val="3482544313"/>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TotalTime>
  <Words>1952</Words>
  <Application>Microsoft Office PowerPoint</Application>
  <PresentationFormat>Widescreen</PresentationFormat>
  <Paragraphs>154</Paragraphs>
  <Slides>28</Slides>
  <Notes>28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Cambria</vt:lpstr>
      <vt:lpstr>Office Theme</vt:lpstr>
      <vt:lpstr>Text—Ephesian 5:1-12</vt:lpstr>
      <vt:lpstr>Unfruitful Works of Darkness</vt:lpstr>
      <vt:lpstr>Text—Ephesians 5:1-12</vt:lpstr>
      <vt:lpstr>Text—Ephesians 5:1-12</vt:lpstr>
      <vt:lpstr>Unfruitful Works of Darkness</vt:lpstr>
      <vt:lpstr>Unfruitful Works of Darkness</vt:lpstr>
      <vt:lpstr>Unfruitful Works of Darkness</vt:lpstr>
      <vt:lpstr>Unfruitful Works of Darkness</vt:lpstr>
      <vt:lpstr>Unfruitful Works of Darkness</vt:lpstr>
      <vt:lpstr>Unfruitful Works of Darkness</vt:lpstr>
      <vt:lpstr>Unfruitful Works of Darkness</vt:lpstr>
      <vt:lpstr>Unfruitful Works of Darkness</vt:lpstr>
      <vt:lpstr>Unfruitful Works of Darkness</vt:lpstr>
      <vt:lpstr>Relating to These Unfruitful Works</vt:lpstr>
      <vt:lpstr>Relating to These Unfruitful Works</vt:lpstr>
      <vt:lpstr>1 Corinthians 5:9-13</vt:lpstr>
      <vt:lpstr>Relating to These Unfruitful Works</vt:lpstr>
      <vt:lpstr>2 Cor. 6:14-18</vt:lpstr>
      <vt:lpstr>Relating to These Unfruitful Works</vt:lpstr>
      <vt:lpstr>2 Cor. 6:14-18</vt:lpstr>
      <vt:lpstr>Relating to These Unfruitful Works</vt:lpstr>
      <vt:lpstr>2 John 9-11</vt:lpstr>
      <vt:lpstr>Relating to These Unfruitful Works</vt:lpstr>
      <vt:lpstr>Relating to These Unfruitful Works</vt:lpstr>
      <vt:lpstr>Text—Ephesians 5:1-12</vt:lpstr>
      <vt:lpstr>Final Thoughts: Romans 13:12; Acts 26:18</vt:lpstr>
      <vt:lpstr>Final Thoughts: Romans 13:12; Acts 26:18</vt:lpstr>
      <vt:lpstr>Leaving Darkness, Entering Light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David Sproule</cp:lastModifiedBy>
  <cp:revision>169</cp:revision>
  <cp:lastPrinted>2019-04-14T20:22:24Z</cp:lastPrinted>
  <dcterms:modified xsi:type="dcterms:W3CDTF">2019-04-14T20:45:48Z</dcterms:modified>
</cp:coreProperties>
</file>