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13AE-E452-4035-A155-B17CFC565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18290-D735-40E8-B6C1-B3BCB2F6F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5621-AFF0-4098-B0FF-DD9A2F51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B5A92-D23A-401B-8D49-6E55A55A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80C01-0351-485B-B5F3-58306C82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870AE-0641-4516-AF42-13130289C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83EFB-F346-498F-A569-9420167A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4E57C-01A4-48BC-9E6C-AEC448FF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C9C57-A463-4210-A183-0EE0A6CB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2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7E4A-E48C-4214-8818-931A2454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4905D-6EFC-4A0B-94FD-766797B52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101EB-F2A0-47BA-98EF-4CF7358DC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BE42F-9FD7-4C98-9E3B-142E69C5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9F708-68FB-4B9C-8124-D5766FF7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1E625-326A-463B-9EC9-EF440151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1B67-8B8F-4F34-898E-A0A1577C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E9EA9-CAC9-4490-94A3-3AE73C5B6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94BE5-E383-4E2F-BE30-D2491B34E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B4F17-F0F5-4424-A5FD-CB0CEEEA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63E97-5A21-48B1-8B6B-77C6E365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D2F7F-B973-4105-B2B2-2F0631A1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7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F3C1-BE9F-41C9-A726-2BB80C73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AB665-94A2-453A-AB00-9842D46C1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6F1BA-90ED-40EF-8392-9D3E9C12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8BA25-25C6-482B-93DD-B35C3C38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EDBAA-4B0F-44BC-A8EF-E2AEBD2C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6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653EF-698A-4D3E-AFDD-2E9AA36B0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1202D-878E-4F32-BDF1-433632D32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1881F-30D1-4769-9B3C-A3E4A907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F6686-2990-4926-828E-1694A2F8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A6CCD-C98F-4D61-8101-18A9B40C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DD1FAE4-5352-4116-8245-205657DF5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97155-4733-4C5F-BE07-D73C806B1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5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40AD4D-A9D0-47F0-8F61-C0438488F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3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A9F19-CF0D-46D2-8C81-21704EDE9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D88780-0CA0-49DF-A6A3-71E915A1B067}"/>
              </a:ext>
            </a:extLst>
          </p:cNvPr>
          <p:cNvSpPr/>
          <p:nvPr userDrawn="1"/>
        </p:nvSpPr>
        <p:spPr>
          <a:xfrm>
            <a:off x="615950" y="1078787"/>
            <a:ext cx="11045219" cy="4931595"/>
          </a:xfrm>
          <a:prstGeom prst="roundRect">
            <a:avLst>
              <a:gd name="adj" fmla="val 83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17217-55EE-4F5B-AC63-3F87B00431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1110" y="1192213"/>
            <a:ext cx="10870059" cy="4818169"/>
          </a:xfrm>
        </p:spPr>
        <p:txBody>
          <a:bodyPr/>
          <a:lstStyle>
            <a:lvl1pPr>
              <a:defRPr b="1"/>
            </a:lvl1pPr>
            <a:lvl2pPr marL="57467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7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CFCF-F9B1-435C-8070-E09734AC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7E52C-66B8-477D-8DE3-193953B2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C3999-2BDA-4E3C-A114-093A15DD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FE0DD-41A5-41C6-A02F-6580AE12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1FD7-63E5-4298-8F74-566F49BF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0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489F-CC26-463C-B171-63F35E85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D4DC-461B-4A92-A130-EAE658C90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91E5A-F2A4-4CAF-8418-B6E5B6561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C816-166E-43ED-ABDC-D40CA0D7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71503-B811-40BD-BFFB-A085D5FE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50907-9DCE-403C-9581-B3FA69A4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36AA-7AAE-47EA-8124-B4F88638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0BD2B-677B-460B-AE4F-4996694A6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73D7D-85DA-4AAD-B55C-57EE7544F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339D6-8923-4943-BB08-EFA7D9EC1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CC73A-4120-4845-A56A-CE0D44B33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103B6-2FD4-4761-AAF5-1AB25427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8660E-DCDF-4B39-87E8-FEB71D82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863F40-7D9D-4AF0-9A96-45BEDBC1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920C-771E-434E-8013-7F35542A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34F0A-6FE4-4136-9714-E2D8D70C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58FF2-AF7B-45B3-872E-21BF47A2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2BA92-76A0-4BB0-93B3-4C3B7122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A11AF-7425-4F34-B23D-95963123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AF80D-4F90-4CED-8D0C-2EEE9C690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9E80-BD91-4BB7-ABB9-D499F6892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34C4-B029-4EB7-BA2A-D8F70B372CE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38D37-CFAB-4B86-837C-4B0749312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6EF2F-F8C2-4317-9265-D4794016D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0CF8-4E96-4166-AF97-7F68944A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9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BE17F6-0523-438C-944C-C4D11738F561}"/>
              </a:ext>
            </a:extLst>
          </p:cNvPr>
          <p:cNvSpPr/>
          <p:nvPr/>
        </p:nvSpPr>
        <p:spPr>
          <a:xfrm>
            <a:off x="2654710" y="2283347"/>
            <a:ext cx="9419303" cy="14482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4F59B-7F48-4101-9772-140E54A9B3A8}"/>
              </a:ext>
            </a:extLst>
          </p:cNvPr>
          <p:cNvSpPr/>
          <p:nvPr/>
        </p:nvSpPr>
        <p:spPr>
          <a:xfrm>
            <a:off x="2654710" y="1532471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11E350-B1F6-4BA0-A759-3E4550D41682}"/>
              </a:ext>
            </a:extLst>
          </p:cNvPr>
          <p:cNvSpPr/>
          <p:nvPr/>
        </p:nvSpPr>
        <p:spPr>
          <a:xfrm>
            <a:off x="2644877" y="5340715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39546-CAAB-41B1-8AC5-10F92C4017F3}"/>
              </a:ext>
            </a:extLst>
          </p:cNvPr>
          <p:cNvSpPr/>
          <p:nvPr/>
        </p:nvSpPr>
        <p:spPr>
          <a:xfrm>
            <a:off x="2644878" y="4581666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DE7EEB-E5A4-45A3-BEFF-EE657E62A361}"/>
              </a:ext>
            </a:extLst>
          </p:cNvPr>
          <p:cNvSpPr/>
          <p:nvPr/>
        </p:nvSpPr>
        <p:spPr>
          <a:xfrm>
            <a:off x="2654710" y="3829573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6A612-CCB9-42F5-821B-7B821443F663}"/>
              </a:ext>
            </a:extLst>
          </p:cNvPr>
          <p:cNvSpPr txBox="1"/>
          <p:nvPr/>
        </p:nvSpPr>
        <p:spPr>
          <a:xfrm>
            <a:off x="2654711" y="3946089"/>
            <a:ext cx="9232489" cy="435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 dirty="0">
                <a:effectLst/>
              </a:rPr>
              <a:t>What work are you doing in the church?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12356-4FF4-47AC-ACF2-8121302C0C9F}"/>
              </a:ext>
            </a:extLst>
          </p:cNvPr>
          <p:cNvSpPr txBox="1"/>
          <p:nvPr/>
        </p:nvSpPr>
        <p:spPr>
          <a:xfrm>
            <a:off x="2654712" y="4528007"/>
            <a:ext cx="9409468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 dirty="0">
                <a:effectLst/>
              </a:rPr>
              <a:t>Paul emphasizes the importance of each member by naming </a:t>
            </a:r>
            <a:br>
              <a:rPr lang="en-US" sz="2600" b="1" dirty="0">
                <a:effectLst/>
              </a:rPr>
            </a:br>
            <a:r>
              <a:rPr lang="en-US" sz="2600" b="1" dirty="0">
                <a:effectLst/>
              </a:rPr>
              <a:t>26 members in Romans 16:3-16 &amp; 10 members in Colossians 4:7-17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5B580-E5FB-48DD-A2DB-4C73DCD428EA}"/>
              </a:ext>
            </a:extLst>
          </p:cNvPr>
          <p:cNvSpPr txBox="1"/>
          <p:nvPr/>
        </p:nvSpPr>
        <p:spPr>
          <a:xfrm>
            <a:off x="2654711" y="5437493"/>
            <a:ext cx="953728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effectLst/>
              </a:rPr>
              <a:t>You are important to the church!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100E8-4C3A-4E3D-9B24-11A5E47CCD1F}"/>
              </a:ext>
            </a:extLst>
          </p:cNvPr>
          <p:cNvSpPr txBox="1"/>
          <p:nvPr/>
        </p:nvSpPr>
        <p:spPr>
          <a:xfrm>
            <a:off x="2654711" y="1647012"/>
            <a:ext cx="50537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effectLst/>
              </a:rPr>
              <a:t>1 Corinthians 12:12-14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CED8C-BDB4-4F30-BC26-992CA238F22B}"/>
              </a:ext>
            </a:extLst>
          </p:cNvPr>
          <p:cNvSpPr txBox="1"/>
          <p:nvPr/>
        </p:nvSpPr>
        <p:spPr>
          <a:xfrm>
            <a:off x="2654711" y="2339825"/>
            <a:ext cx="9320980" cy="14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effectLst/>
              </a:rPr>
              <a:t>There is not one joint in your body that is not important</a:t>
            </a:r>
            <a:br>
              <a:rPr lang="en-US" sz="2600" b="1" dirty="0">
                <a:effectLst/>
              </a:rPr>
            </a:br>
            <a:r>
              <a:rPr lang="en-US" sz="2400" b="1" dirty="0">
                <a:effectLst/>
              </a:rPr>
              <a:t>(The proper function of your body needs every joint operating)</a:t>
            </a:r>
            <a:endParaRPr lang="en-US" sz="2600" b="1" dirty="0">
              <a:effectLst/>
            </a:endParaRPr>
          </a:p>
          <a:p>
            <a:pPr marL="225425" indent="-225425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effectLst/>
              </a:rPr>
              <a:t>There is not one member of Christ’s body who is not important</a:t>
            </a:r>
            <a:br>
              <a:rPr lang="en-US" sz="2600" b="1" dirty="0">
                <a:effectLst/>
              </a:rPr>
            </a:br>
            <a:r>
              <a:rPr lang="en-US" sz="2400" b="1" dirty="0">
                <a:effectLst/>
              </a:rPr>
              <a:t>(The proper function of Christ’s body needs every member operating)</a:t>
            </a:r>
            <a:endParaRPr lang="en-US" sz="2600" b="1" dirty="0">
              <a:effectLst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20194E-C65F-418E-B212-56E1BACE3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46" r="78306" b="12587"/>
          <a:stretch/>
        </p:blipFill>
        <p:spPr>
          <a:xfrm>
            <a:off x="0" y="1532470"/>
            <a:ext cx="2644876" cy="446234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FB6D89-FAA0-4776-8056-F6A295F721AA}"/>
              </a:ext>
            </a:extLst>
          </p:cNvPr>
          <p:cNvCxnSpPr/>
          <p:nvPr/>
        </p:nvCxnSpPr>
        <p:spPr>
          <a:xfrm>
            <a:off x="2449902" y="767751"/>
            <a:ext cx="381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4" grpId="0" animBg="1"/>
      <p:bldP spid="10" grpId="0" animBg="1"/>
      <p:bldP spid="9" grpId="0" animBg="1"/>
      <p:bldP spid="4" grpId="0"/>
      <p:bldP spid="5" grpId="0"/>
      <p:bldP spid="6" grpId="0"/>
      <p:bldP spid="7" grpId="0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BE17F6-0523-438C-944C-C4D11738F561}"/>
              </a:ext>
            </a:extLst>
          </p:cNvPr>
          <p:cNvSpPr/>
          <p:nvPr/>
        </p:nvSpPr>
        <p:spPr>
          <a:xfrm>
            <a:off x="2654710" y="2283347"/>
            <a:ext cx="9419303" cy="14482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4F59B-7F48-4101-9772-140E54A9B3A8}"/>
              </a:ext>
            </a:extLst>
          </p:cNvPr>
          <p:cNvSpPr/>
          <p:nvPr/>
        </p:nvSpPr>
        <p:spPr>
          <a:xfrm>
            <a:off x="2654710" y="1532471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11E350-B1F6-4BA0-A759-3E4550D41682}"/>
              </a:ext>
            </a:extLst>
          </p:cNvPr>
          <p:cNvSpPr/>
          <p:nvPr/>
        </p:nvSpPr>
        <p:spPr>
          <a:xfrm>
            <a:off x="2644877" y="5340715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39546-CAAB-41B1-8AC5-10F92C4017F3}"/>
              </a:ext>
            </a:extLst>
          </p:cNvPr>
          <p:cNvSpPr/>
          <p:nvPr/>
        </p:nvSpPr>
        <p:spPr>
          <a:xfrm>
            <a:off x="2644878" y="4581666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DE7EEB-E5A4-45A3-BEFF-EE657E62A361}"/>
              </a:ext>
            </a:extLst>
          </p:cNvPr>
          <p:cNvSpPr/>
          <p:nvPr/>
        </p:nvSpPr>
        <p:spPr>
          <a:xfrm>
            <a:off x="2654710" y="3829573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6A612-CCB9-42F5-821B-7B821443F663}"/>
              </a:ext>
            </a:extLst>
          </p:cNvPr>
          <p:cNvSpPr txBox="1"/>
          <p:nvPr/>
        </p:nvSpPr>
        <p:spPr>
          <a:xfrm>
            <a:off x="2654711" y="3946090"/>
            <a:ext cx="9232489" cy="435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 dirty="0">
                <a:effectLst/>
              </a:rPr>
              <a:t>What are you personally doing for the Lord?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12356-4FF4-47AC-ACF2-8121302C0C9F}"/>
              </a:ext>
            </a:extLst>
          </p:cNvPr>
          <p:cNvSpPr txBox="1"/>
          <p:nvPr/>
        </p:nvSpPr>
        <p:spPr>
          <a:xfrm>
            <a:off x="2654712" y="4528007"/>
            <a:ext cx="9537288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 dirty="0">
                <a:effectLst/>
              </a:rPr>
              <a:t>Who asked Lydia (Acts 16:15), Aquila &amp; Priscilla (Acts 18:26), Barnabas (Acts 4:36-37) &amp; Epaphras (Col. 4:12) to serve as they did?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5B580-E5FB-48DD-A2DB-4C73DCD428EA}"/>
              </a:ext>
            </a:extLst>
          </p:cNvPr>
          <p:cNvSpPr txBox="1"/>
          <p:nvPr/>
        </p:nvSpPr>
        <p:spPr>
          <a:xfrm>
            <a:off x="2654711" y="5437493"/>
            <a:ext cx="953728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effectLst/>
              </a:rPr>
              <a:t>You are responsible for your individual part as a Christian!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100E8-4C3A-4E3D-9B24-11A5E47CCD1F}"/>
              </a:ext>
            </a:extLst>
          </p:cNvPr>
          <p:cNvSpPr txBox="1"/>
          <p:nvPr/>
        </p:nvSpPr>
        <p:spPr>
          <a:xfrm>
            <a:off x="2654711" y="1647012"/>
            <a:ext cx="50537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effectLst/>
              </a:rPr>
              <a:t>1 Corinthians 12:15-18, 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CED8C-BDB4-4F30-BC26-992CA238F22B}"/>
              </a:ext>
            </a:extLst>
          </p:cNvPr>
          <p:cNvSpPr txBox="1"/>
          <p:nvPr/>
        </p:nvSpPr>
        <p:spPr>
          <a:xfrm>
            <a:off x="2654711" y="2339825"/>
            <a:ext cx="9320980" cy="145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effectLst/>
              </a:rPr>
              <a:t>Each part of your body is its own individual and serves the good of the body in its own way (with unique abilities/designs)</a:t>
            </a:r>
          </a:p>
          <a:p>
            <a:pPr marL="225425" indent="-225425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effectLst/>
              </a:rPr>
              <a:t>Each part of Christ’s body is its own individual and serves the good of the body in its own way (with unique interests/talents)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20194E-C65F-418E-B212-56E1BACE3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46" r="78306" b="12587"/>
          <a:stretch/>
        </p:blipFill>
        <p:spPr>
          <a:xfrm>
            <a:off x="0" y="1532470"/>
            <a:ext cx="2644876" cy="446234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FB6D89-FAA0-4776-8056-F6A295F721AA}"/>
              </a:ext>
            </a:extLst>
          </p:cNvPr>
          <p:cNvCxnSpPr>
            <a:cxnSpLocks/>
          </p:cNvCxnSpPr>
          <p:nvPr/>
        </p:nvCxnSpPr>
        <p:spPr>
          <a:xfrm>
            <a:off x="2106202" y="767751"/>
            <a:ext cx="45000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4" grpId="0" animBg="1"/>
      <p:bldP spid="10" grpId="0" animBg="1"/>
      <p:bldP spid="9" grpId="0" animBg="1"/>
      <p:bldP spid="4" grpId="0"/>
      <p:bldP spid="5" grpId="0"/>
      <p:bldP spid="6" grpId="0"/>
      <p:bldP spid="7" grpId="0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BE17F6-0523-438C-944C-C4D11738F561}"/>
              </a:ext>
            </a:extLst>
          </p:cNvPr>
          <p:cNvSpPr/>
          <p:nvPr/>
        </p:nvSpPr>
        <p:spPr>
          <a:xfrm>
            <a:off x="2654710" y="2283347"/>
            <a:ext cx="9419303" cy="14482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4F59B-7F48-4101-9772-140E54A9B3A8}"/>
              </a:ext>
            </a:extLst>
          </p:cNvPr>
          <p:cNvSpPr/>
          <p:nvPr/>
        </p:nvSpPr>
        <p:spPr>
          <a:xfrm>
            <a:off x="2654710" y="1532471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11E350-B1F6-4BA0-A759-3E4550D41682}"/>
              </a:ext>
            </a:extLst>
          </p:cNvPr>
          <p:cNvSpPr/>
          <p:nvPr/>
        </p:nvSpPr>
        <p:spPr>
          <a:xfrm>
            <a:off x="2644877" y="5340715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39546-CAAB-41B1-8AC5-10F92C4017F3}"/>
              </a:ext>
            </a:extLst>
          </p:cNvPr>
          <p:cNvSpPr/>
          <p:nvPr/>
        </p:nvSpPr>
        <p:spPr>
          <a:xfrm>
            <a:off x="2644878" y="4581666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DE7EEB-E5A4-45A3-BEFF-EE657E62A361}"/>
              </a:ext>
            </a:extLst>
          </p:cNvPr>
          <p:cNvSpPr/>
          <p:nvPr/>
        </p:nvSpPr>
        <p:spPr>
          <a:xfrm>
            <a:off x="2654710" y="3829573"/>
            <a:ext cx="9419303" cy="6540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6A612-CCB9-42F5-821B-7B821443F663}"/>
              </a:ext>
            </a:extLst>
          </p:cNvPr>
          <p:cNvSpPr txBox="1"/>
          <p:nvPr/>
        </p:nvSpPr>
        <p:spPr>
          <a:xfrm>
            <a:off x="2654711" y="3771431"/>
            <a:ext cx="9232489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 dirty="0">
                <a:effectLst/>
              </a:rPr>
              <a:t>How are you personally contributing to the health and growth of the church?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12356-4FF4-47AC-ACF2-8121302C0C9F}"/>
              </a:ext>
            </a:extLst>
          </p:cNvPr>
          <p:cNvSpPr txBox="1"/>
          <p:nvPr/>
        </p:nvSpPr>
        <p:spPr>
          <a:xfrm>
            <a:off x="2654712" y="4528007"/>
            <a:ext cx="8921938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 dirty="0">
                <a:effectLst/>
              </a:rPr>
              <a:t>The church grew (numerically &amp; spiritually) in Acts when the members worked (6:1-7; 9:31; 11:19-24; 17:1-4, 10-12; 18:7-8)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5B580-E5FB-48DD-A2DB-4C73DCD428EA}"/>
              </a:ext>
            </a:extLst>
          </p:cNvPr>
          <p:cNvSpPr txBox="1"/>
          <p:nvPr/>
        </p:nvSpPr>
        <p:spPr>
          <a:xfrm>
            <a:off x="2654711" y="5437493"/>
            <a:ext cx="953728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effectLst/>
              </a:rPr>
              <a:t>You are integral and influential to the healthy growth of the church!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100E8-4C3A-4E3D-9B24-11A5E47CCD1F}"/>
              </a:ext>
            </a:extLst>
          </p:cNvPr>
          <p:cNvSpPr txBox="1"/>
          <p:nvPr/>
        </p:nvSpPr>
        <p:spPr>
          <a:xfrm>
            <a:off x="2654711" y="1647012"/>
            <a:ext cx="50537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effectLst/>
              </a:rPr>
              <a:t>1 Corinthians 12:19-26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CED8C-BDB4-4F30-BC26-992CA238F22B}"/>
              </a:ext>
            </a:extLst>
          </p:cNvPr>
          <p:cNvSpPr txBox="1"/>
          <p:nvPr/>
        </p:nvSpPr>
        <p:spPr>
          <a:xfrm>
            <a:off x="2654711" y="2339825"/>
            <a:ext cx="9320980" cy="145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effectLst/>
              </a:rPr>
              <a:t>The health and growth of your body needs every part operating together</a:t>
            </a:r>
          </a:p>
          <a:p>
            <a:pPr marL="225425" indent="-225425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effectLst/>
              </a:rPr>
              <a:t>The health and growth of Christ’s body (numerically and spiritually) needs every part operating together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20194E-C65F-418E-B212-56E1BACE3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46" r="78306" b="12587"/>
          <a:stretch/>
        </p:blipFill>
        <p:spPr>
          <a:xfrm>
            <a:off x="0" y="1532470"/>
            <a:ext cx="2644876" cy="446234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FB6D89-FAA0-4776-8056-F6A295F721AA}"/>
              </a:ext>
            </a:extLst>
          </p:cNvPr>
          <p:cNvCxnSpPr>
            <a:cxnSpLocks/>
          </p:cNvCxnSpPr>
          <p:nvPr/>
        </p:nvCxnSpPr>
        <p:spPr>
          <a:xfrm>
            <a:off x="1571946" y="767751"/>
            <a:ext cx="55685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5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4" grpId="0" animBg="1"/>
      <p:bldP spid="10" grpId="0" animBg="1"/>
      <p:bldP spid="9" grpId="0" animBg="1"/>
      <p:bldP spid="4" grpId="0"/>
      <p:bldP spid="5" grpId="0"/>
      <p:bldP spid="6" grpId="0"/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0B08E3-2927-4FE9-B99F-C39ADAB50F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faithfully active in His service – Ephesians 4:16</a:t>
            </a:r>
          </a:p>
        </p:txBody>
      </p:sp>
    </p:spTree>
    <p:extLst>
      <p:ext uri="{BB962C8B-B14F-4D97-AF65-F5344CB8AC3E}">
        <p14:creationId xmlns:p14="http://schemas.microsoft.com/office/powerpoint/2010/main" val="656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310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2019-04-14T02:46:24Z</dcterms:created>
  <dcterms:modified xsi:type="dcterms:W3CDTF">2019-04-14T12:49:52Z</dcterms:modified>
</cp:coreProperties>
</file>