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0000"/>
    <a:srgbClr val="6C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85C8F-439B-485C-9D85-EC9200D77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3D684B-8B7B-4E1E-B3FC-63D3DCAF50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3EAC8-07B2-4F86-9B09-492258F9D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549D0-5830-4037-8A9A-11583919F1DA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71043-8D6E-4667-B4BF-C2302146C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9BA1C-B7BB-40E5-A6DF-9E3C0C52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5161-70A0-4CB7-B1DC-80AEECEFD38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AFCB3E-7EA2-4695-AC12-667837AB96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6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7988F-42DA-4DA2-A217-E4F367FA8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D6EF40-2E52-497C-AABB-6A1276610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549D0-5830-4037-8A9A-11583919F1DA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34E46D-D29E-4E1C-B483-B43E337E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143D15-A704-402A-918F-731D9BF50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5161-70A0-4CB7-B1DC-80AEECEF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98E8EB-809C-45EB-8F81-D961A1304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549D0-5830-4037-8A9A-11583919F1DA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1D15CB-F776-4D17-BA8F-C2596DAB2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853788-1F0C-4A60-ABF3-7C1F3FEE1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5161-70A0-4CB7-B1DC-80AEECEF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451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7A621-74FF-455B-A822-C2AEA3186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3240A-9C3E-4849-856E-32FD9A928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F4292B-B840-45E0-A2B8-EA661D146D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CDD942-A7B2-4A5D-A385-172ACFD3D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549D0-5830-4037-8A9A-11583919F1DA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E6D675-6A95-4754-BDF7-EB51D2D87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687E72-17B3-42E2-AF87-0496DC07B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5161-70A0-4CB7-B1DC-80AEECEF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73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293F3-8F53-4965-90B3-94938C69E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6181AE-CBBC-481F-81A5-51187DEE10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2307BE-B1DC-47E2-8077-DF7C2620B8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4D354E-189C-42E1-9AAB-4203CC073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549D0-5830-4037-8A9A-11583919F1DA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80D483-2624-4D02-BCFD-2C99B8040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F5CB17-7AAA-4C19-A7D6-FECB1994B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5161-70A0-4CB7-B1DC-80AEECEF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55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10265-0A3D-4475-94FC-559EB62EE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1EE39A-287C-4BC7-8DA2-0A1E0D20D3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2B6C8-2415-4316-B8D2-BB1E1D097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549D0-5830-4037-8A9A-11583919F1DA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EBA25-5A8D-4FD3-BC03-DFE6E3C75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C3EEB-F837-4B73-88D1-5FC8EF2C8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5161-70A0-4CB7-B1DC-80AEECEF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89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3C5100-BA62-4B6D-BB33-348294252C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0DAD35-8E7F-44E6-B4F8-BE3BBBDAF4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F8E0C-C336-423C-8549-AA4106018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549D0-5830-4037-8A9A-11583919F1DA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D0494-EBB7-4111-AA07-ACD117372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3C5F6-4BD4-45B0-B263-B96D4A0FE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5161-70A0-4CB7-B1DC-80AEECEF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47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0FE51E-6CBF-466F-B62F-D10B5251B9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DE6B32B-3499-4910-ADA2-CF1D5DEB93FB}"/>
              </a:ext>
            </a:extLst>
          </p:cNvPr>
          <p:cNvSpPr/>
          <p:nvPr userDrawn="1"/>
        </p:nvSpPr>
        <p:spPr>
          <a:xfrm>
            <a:off x="649857" y="2075791"/>
            <a:ext cx="10892286" cy="4609681"/>
          </a:xfrm>
          <a:prstGeom prst="roundRect">
            <a:avLst>
              <a:gd name="adj" fmla="val 7872"/>
            </a:avLst>
          </a:prstGeom>
          <a:solidFill>
            <a:srgbClr val="FFFFFF">
              <a:alpha val="50196"/>
            </a:srgbClr>
          </a:solidFill>
          <a:ln>
            <a:solidFill>
              <a:srgbClr val="6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7FEBF-A785-4D5D-9B6A-57C2B45AD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003" y="2165230"/>
            <a:ext cx="10757139" cy="4459856"/>
          </a:xfrm>
        </p:spPr>
        <p:txBody>
          <a:bodyPr>
            <a:normAutofit/>
          </a:bodyPr>
          <a:lstStyle>
            <a:lvl1pPr>
              <a:defRPr sz="3200" b="1"/>
            </a:lvl1pPr>
            <a:lvl2pPr>
              <a:defRPr sz="2800" b="1"/>
            </a:lvl2pPr>
            <a:lvl3pPr>
              <a:defRPr sz="24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4346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380CCD-3998-4BD5-B49D-CCD7DDECEA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DE6B32B-3499-4910-ADA2-CF1D5DEB93FB}"/>
              </a:ext>
            </a:extLst>
          </p:cNvPr>
          <p:cNvSpPr/>
          <p:nvPr userDrawn="1"/>
        </p:nvSpPr>
        <p:spPr>
          <a:xfrm>
            <a:off x="649857" y="2075791"/>
            <a:ext cx="10892286" cy="4609681"/>
          </a:xfrm>
          <a:prstGeom prst="roundRect">
            <a:avLst>
              <a:gd name="adj" fmla="val 7872"/>
            </a:avLst>
          </a:prstGeom>
          <a:solidFill>
            <a:srgbClr val="FFFFFF">
              <a:alpha val="50196"/>
            </a:srgbClr>
          </a:solidFill>
          <a:ln>
            <a:solidFill>
              <a:srgbClr val="6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7FEBF-A785-4D5D-9B6A-57C2B45AD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003" y="2165230"/>
            <a:ext cx="10757139" cy="4459856"/>
          </a:xfrm>
        </p:spPr>
        <p:txBody>
          <a:bodyPr>
            <a:normAutofit/>
          </a:bodyPr>
          <a:lstStyle>
            <a:lvl1pPr>
              <a:defRPr sz="3200" b="1"/>
            </a:lvl1pPr>
            <a:lvl2pPr>
              <a:defRPr sz="2800" b="1"/>
            </a:lvl2pPr>
            <a:lvl3pPr>
              <a:defRPr sz="24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25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014BE7-A330-4080-B65A-D2ACF70405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DE6B32B-3499-4910-ADA2-CF1D5DEB93FB}"/>
              </a:ext>
            </a:extLst>
          </p:cNvPr>
          <p:cNvSpPr/>
          <p:nvPr userDrawn="1"/>
        </p:nvSpPr>
        <p:spPr>
          <a:xfrm>
            <a:off x="649857" y="2075791"/>
            <a:ext cx="10892286" cy="4609681"/>
          </a:xfrm>
          <a:prstGeom prst="roundRect">
            <a:avLst>
              <a:gd name="adj" fmla="val 7872"/>
            </a:avLst>
          </a:prstGeom>
          <a:solidFill>
            <a:srgbClr val="FFFFFF">
              <a:alpha val="50196"/>
            </a:srgbClr>
          </a:solidFill>
          <a:ln>
            <a:solidFill>
              <a:srgbClr val="6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7FEBF-A785-4D5D-9B6A-57C2B45AD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003" y="2165230"/>
            <a:ext cx="10757139" cy="4459856"/>
          </a:xfrm>
        </p:spPr>
        <p:txBody>
          <a:bodyPr>
            <a:normAutofit/>
          </a:bodyPr>
          <a:lstStyle>
            <a:lvl1pPr>
              <a:defRPr sz="3200" b="1"/>
            </a:lvl1pPr>
            <a:lvl2pPr>
              <a:defRPr sz="2800" b="1"/>
            </a:lvl2pPr>
            <a:lvl3pPr>
              <a:defRPr sz="24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3549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1BE4AB-727A-48E4-95D6-C8DCA1B796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DE6B32B-3499-4910-ADA2-CF1D5DEB93FB}"/>
              </a:ext>
            </a:extLst>
          </p:cNvPr>
          <p:cNvSpPr/>
          <p:nvPr userDrawn="1"/>
        </p:nvSpPr>
        <p:spPr>
          <a:xfrm>
            <a:off x="649857" y="2075791"/>
            <a:ext cx="10892286" cy="4609681"/>
          </a:xfrm>
          <a:prstGeom prst="roundRect">
            <a:avLst>
              <a:gd name="adj" fmla="val 7872"/>
            </a:avLst>
          </a:prstGeom>
          <a:solidFill>
            <a:srgbClr val="FFFFFF">
              <a:alpha val="50196"/>
            </a:srgbClr>
          </a:solidFill>
          <a:ln>
            <a:solidFill>
              <a:srgbClr val="6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7FEBF-A785-4D5D-9B6A-57C2B45AD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003" y="2165230"/>
            <a:ext cx="10757139" cy="4459856"/>
          </a:xfrm>
        </p:spPr>
        <p:txBody>
          <a:bodyPr>
            <a:normAutofit/>
          </a:bodyPr>
          <a:lstStyle>
            <a:lvl1pPr>
              <a:defRPr sz="3200" b="1"/>
            </a:lvl1pPr>
            <a:lvl2pPr>
              <a:defRPr sz="2800" b="1"/>
            </a:lvl2pPr>
            <a:lvl3pPr>
              <a:defRPr sz="24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2577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A71217-5A76-4AB1-8049-B2738A3F98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DE6B32B-3499-4910-ADA2-CF1D5DEB93FB}"/>
              </a:ext>
            </a:extLst>
          </p:cNvPr>
          <p:cNvSpPr/>
          <p:nvPr userDrawn="1"/>
        </p:nvSpPr>
        <p:spPr>
          <a:xfrm>
            <a:off x="649857" y="2075791"/>
            <a:ext cx="10892286" cy="4609681"/>
          </a:xfrm>
          <a:prstGeom prst="roundRect">
            <a:avLst>
              <a:gd name="adj" fmla="val 7872"/>
            </a:avLst>
          </a:prstGeom>
          <a:solidFill>
            <a:srgbClr val="FFFFFF">
              <a:alpha val="50196"/>
            </a:srgbClr>
          </a:solidFill>
          <a:ln>
            <a:solidFill>
              <a:srgbClr val="6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7FEBF-A785-4D5D-9B6A-57C2B45AD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003" y="2165230"/>
            <a:ext cx="10757139" cy="4459856"/>
          </a:xfrm>
        </p:spPr>
        <p:txBody>
          <a:bodyPr>
            <a:normAutofit/>
          </a:bodyPr>
          <a:lstStyle>
            <a:lvl1pPr>
              <a:defRPr sz="3200" b="1"/>
            </a:lvl1pPr>
            <a:lvl2pPr>
              <a:defRPr sz="2800" b="1"/>
            </a:lvl2pPr>
            <a:lvl3pPr>
              <a:defRPr sz="24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7547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FE33E-8E8F-45D4-9613-F2E5402A8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CE959-4E7C-489F-9215-0A561A61B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D510B-6929-4D5F-94DB-C789DC51F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549D0-5830-4037-8A9A-11583919F1DA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85EE4-4D8C-402B-ABEC-249D12F72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CDF2A-0D68-4623-849B-EC07313D2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5161-70A0-4CB7-B1DC-80AEECEF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99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78376-026C-4291-8DA3-31AC08AFA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1E31A-9B1F-4E47-8536-40656CAA17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BDDD81-705A-4F24-A146-DDA760419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6A4182-8CD8-45D5-8F37-8672D250E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549D0-5830-4037-8A9A-11583919F1DA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0833F-8E52-4F0F-A1E9-08675A89C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B8DEC-35FD-429C-AB54-4386DF5CD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5161-70A0-4CB7-B1DC-80AEECEF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40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06E7A-FE84-4E8E-BF01-C797A29DD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4CE49B-A07D-4C67-AA2F-035D8D221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30CA2C-02FF-4B61-B49C-8C98395782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FFB3B8-C321-4893-975B-A039ACFE5B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0B0139-AD5D-457B-B68A-F7B230DDF0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B283CC-62C8-4588-AD50-1D266917C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549D0-5830-4037-8A9A-11583919F1DA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3FEFFB-CB8E-495D-9550-EB916780B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3A3B25-12DE-48CE-B7F7-5FCEE6206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5161-70A0-4CB7-B1DC-80AEECEF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57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F02B5E-14F2-47B5-B378-0BB973392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B935B-A648-44D1-9EDB-26BDFC057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90C0F-2E06-4E8A-8D0B-33D210EB06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549D0-5830-4037-8A9A-11583919F1DA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9103F-9E6D-4F82-BF0E-0B7C5A6849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C5199-0A97-4F3E-A5A0-AD4B50A7A2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75161-70A0-4CB7-B1DC-80AEECEF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47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79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CFA79D-6314-4FCD-BE0A-6210F79FE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God’s truth is singular </a:t>
            </a:r>
            <a:br>
              <a:rPr lang="en-US" dirty="0"/>
            </a:br>
            <a:r>
              <a:rPr lang="en-US" dirty="0"/>
              <a:t>(John 8:32; Rom. 1:16; Gal. 2:5)</a:t>
            </a:r>
          </a:p>
          <a:p>
            <a:r>
              <a:rPr lang="en-US" dirty="0"/>
              <a:t>God’s truth is objective </a:t>
            </a:r>
            <a:br>
              <a:rPr lang="en-US" dirty="0"/>
            </a:br>
            <a:r>
              <a:rPr lang="en-US" dirty="0"/>
              <a:t>(Gal. 1:11-12; Psa. 119:89; 1 Thess. 2:13; 1 Pet. 1:25)</a:t>
            </a:r>
          </a:p>
          <a:p>
            <a:r>
              <a:rPr lang="en-US" dirty="0"/>
              <a:t>God’s truth is complete </a:t>
            </a:r>
            <a:br>
              <a:rPr lang="en-US" dirty="0"/>
            </a:br>
            <a:r>
              <a:rPr lang="en-US" dirty="0"/>
              <a:t>(Jude 3; 2 Tim. 3:16-17; Rev. 22:18-19)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43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CFA79D-6314-4FCD-BE0A-6210F79FE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100" dirty="0"/>
              <a:t>God’s truth saves (Rom. 1:16; Jas. 1:21)</a:t>
            </a:r>
          </a:p>
          <a:p>
            <a:r>
              <a:rPr lang="en-US" sz="3100" dirty="0"/>
              <a:t>God’s truth sets free (John 8:32; Jas. 1:25)</a:t>
            </a:r>
          </a:p>
          <a:p>
            <a:r>
              <a:rPr lang="en-US" sz="3100" dirty="0"/>
              <a:t>God’s truth purifies (1 Pet. 1:22; Jer. 23:29)</a:t>
            </a:r>
          </a:p>
          <a:p>
            <a:r>
              <a:rPr lang="en-US" sz="3100" dirty="0"/>
              <a:t>God’s truth sanctifies (John 17:17; Eph. 5:26)</a:t>
            </a:r>
          </a:p>
          <a:p>
            <a:r>
              <a:rPr lang="en-US" sz="3100" dirty="0"/>
              <a:t>God’s truth builds up (Acts 20:32; Psa. 119:28)</a:t>
            </a:r>
          </a:p>
          <a:p>
            <a:r>
              <a:rPr lang="en-US" sz="3100" dirty="0"/>
              <a:t>God’s truth fulfills God’s purpose (Isa. 55:11)</a:t>
            </a:r>
          </a:p>
          <a:p>
            <a:r>
              <a:rPr lang="en-US" sz="3100" dirty="0"/>
              <a:t>God’s truth penetrates the heart of man (Heb. 4:12; 1 Chr. 28:9)</a:t>
            </a:r>
          </a:p>
        </p:txBody>
      </p:sp>
    </p:spTree>
    <p:extLst>
      <p:ext uri="{BB962C8B-B14F-4D97-AF65-F5344CB8AC3E}">
        <p14:creationId xmlns:p14="http://schemas.microsoft.com/office/powerpoint/2010/main" val="15352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CFA79D-6314-4FCD-BE0A-6210F79FE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God’s truth is plain about sin (1 Jn. 3:4; Isa. 59:1-2; Rom. 3:23; 6:23; 2 Th. 1:7-9)</a:t>
            </a:r>
          </a:p>
          <a:p>
            <a:r>
              <a:rPr lang="en-US" sz="2400" dirty="0"/>
              <a:t>God’s truth is plain about fornication (Heb. 13:4; 1 Cor. 6:9-10, 18; 1 Thess. 4:3)</a:t>
            </a:r>
          </a:p>
          <a:p>
            <a:r>
              <a:rPr lang="en-US" sz="2400" dirty="0"/>
              <a:t>God’s truth is plain about adultery (Heb. 13:4; 1 Cor. 6:9-10; Gal. 5:19-21)</a:t>
            </a:r>
          </a:p>
          <a:p>
            <a:r>
              <a:rPr lang="en-US" sz="2400" dirty="0"/>
              <a:t>God’s truth is plain about homosexuality (Rom. 1:26-28; 1 Cor. 6:9-10; Lev. 20:13)</a:t>
            </a:r>
          </a:p>
          <a:p>
            <a:r>
              <a:rPr lang="en-US" sz="2400" dirty="0"/>
              <a:t>God’s truth is plain about divorce and remarriage (Mark 10:11; 1 Cor. 7:10-11)</a:t>
            </a:r>
          </a:p>
          <a:p>
            <a:r>
              <a:rPr lang="en-US" sz="2400" dirty="0"/>
              <a:t>God’s truth is plain about abortion (Ps. 139:13-16; Jer. 1:5; Ex. 20:13 Pro. 6:16-17)</a:t>
            </a:r>
          </a:p>
          <a:p>
            <a:r>
              <a:rPr lang="en-US" sz="2400" dirty="0"/>
              <a:t>God’s truth is plain about baptism (Mark 16:16; Acts 2:38; 22:16; 1 Pet. 3:21)</a:t>
            </a:r>
          </a:p>
          <a:p>
            <a:r>
              <a:rPr lang="en-US" sz="2400" dirty="0"/>
              <a:t>God’s truth is plain about worship (Jn. 4:24; Eph. 5:19; 1 Cor. 11:17-34; Acts 20:7)</a:t>
            </a:r>
          </a:p>
          <a:p>
            <a:r>
              <a:rPr lang="en-US" sz="2400" dirty="0"/>
              <a:t>God’s truth is plain about holy living (1 Pet. 1:15-16; Tit. 2:11-14; Rom. 12:1-2)</a:t>
            </a:r>
          </a:p>
        </p:txBody>
      </p:sp>
    </p:spTree>
    <p:extLst>
      <p:ext uri="{BB962C8B-B14F-4D97-AF65-F5344CB8AC3E}">
        <p14:creationId xmlns:p14="http://schemas.microsoft.com/office/powerpoint/2010/main" val="47012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CFA79D-6314-4FCD-BE0A-6210F79FE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God’s truth calls for us to know it (John 8:32; 1 Tim. 2:4; 2 Tim. 2:25)</a:t>
            </a:r>
          </a:p>
          <a:p>
            <a:r>
              <a:rPr lang="en-US" dirty="0"/>
              <a:t>God’s truth calls for us to believe it (Rom. 1:16; 1 Tim. 4:3; 2 Thess. 2:12)</a:t>
            </a:r>
          </a:p>
          <a:p>
            <a:r>
              <a:rPr lang="en-US" dirty="0"/>
              <a:t>God’s truth calls for us to love it (2 Thess. 2:10; Matt. 5:6)</a:t>
            </a:r>
          </a:p>
          <a:p>
            <a:r>
              <a:rPr lang="en-US" dirty="0"/>
              <a:t>God’s truth calls for us to teach it (Eph. 4:15; 2 Tim. 2:2)</a:t>
            </a:r>
          </a:p>
          <a:p>
            <a:r>
              <a:rPr lang="en-US" dirty="0"/>
              <a:t>God’s truth calls for us to defend it (Jude 3; 1 Pet. 3:15)</a:t>
            </a:r>
          </a:p>
          <a:p>
            <a:r>
              <a:rPr lang="en-US" dirty="0"/>
              <a:t>God’s truth calls for us to obey it (1 Pet. 1:22; Rom. 2:8; 6:17)</a:t>
            </a:r>
          </a:p>
          <a:p>
            <a:r>
              <a:rPr lang="en-US" dirty="0"/>
              <a:t>God’s truth calls for us to walk in it (2 John 4; 3 John 3; Col. 1:10)</a:t>
            </a:r>
          </a:p>
          <a:p>
            <a:r>
              <a:rPr lang="en-US" dirty="0"/>
              <a:t>God’s truth calls for us to not be ashamed of it (Rom. 1:16; 2 Tim. 1:8)</a:t>
            </a:r>
          </a:p>
        </p:txBody>
      </p:sp>
    </p:spTree>
    <p:extLst>
      <p:ext uri="{BB962C8B-B14F-4D97-AF65-F5344CB8AC3E}">
        <p14:creationId xmlns:p14="http://schemas.microsoft.com/office/powerpoint/2010/main" val="325821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CFA79D-6314-4FCD-BE0A-6210F79FE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Requires believing Jesus is God’s Son – John 8:24</a:t>
            </a:r>
          </a:p>
          <a:p>
            <a:r>
              <a:rPr lang="en-US" dirty="0"/>
              <a:t>Requires repenting of sin and turning to God – Luke 13:3</a:t>
            </a:r>
          </a:p>
          <a:p>
            <a:r>
              <a:rPr lang="en-US" dirty="0"/>
              <a:t>Requires confessing Jesus as God’s Son – Romans 10:10</a:t>
            </a:r>
          </a:p>
          <a:p>
            <a:r>
              <a:rPr lang="en-US" dirty="0"/>
              <a:t>Requires being immersed into Christ – Acts 22:16</a:t>
            </a:r>
          </a:p>
          <a:p>
            <a:pPr marL="569913" lvl="1">
              <a:buFont typeface="Calibri" panose="020F0502020204030204" pitchFamily="34" charset="0"/>
              <a:buChar char="−"/>
            </a:pPr>
            <a:r>
              <a:rPr lang="en-US" dirty="0">
                <a:solidFill>
                  <a:srgbClr val="4C0000"/>
                </a:solidFill>
              </a:rPr>
              <a:t>God will forgive all of your sins – Acts 2:38</a:t>
            </a:r>
          </a:p>
          <a:p>
            <a:pPr marL="569913" lvl="1">
              <a:buFont typeface="Calibri" panose="020F0502020204030204" pitchFamily="34" charset="0"/>
              <a:buChar char="−"/>
            </a:pPr>
            <a:r>
              <a:rPr lang="en-US" dirty="0">
                <a:solidFill>
                  <a:srgbClr val="4C0000"/>
                </a:solidFill>
              </a:rPr>
              <a:t>God will add you to His church – Acts 2:47</a:t>
            </a:r>
          </a:p>
          <a:p>
            <a:pPr marL="569913" lvl="1">
              <a:buFont typeface="Calibri" panose="020F0502020204030204" pitchFamily="34" charset="0"/>
              <a:buChar char="−"/>
            </a:pPr>
            <a:r>
              <a:rPr lang="en-US" dirty="0">
                <a:solidFill>
                  <a:srgbClr val="4C0000"/>
                </a:solidFill>
              </a:rPr>
              <a:t>God will register you in heaven – Hebrews 12:23</a:t>
            </a:r>
          </a:p>
          <a:p>
            <a:r>
              <a:rPr lang="en-US" dirty="0"/>
              <a:t>Requires serving the Lord steadfastly – 1 Corinthians 15:58</a:t>
            </a:r>
          </a:p>
        </p:txBody>
      </p:sp>
    </p:spTree>
    <p:extLst>
      <p:ext uri="{BB962C8B-B14F-4D97-AF65-F5344CB8AC3E}">
        <p14:creationId xmlns:p14="http://schemas.microsoft.com/office/powerpoint/2010/main" val="40180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520</Words>
  <Application>Microsoft Office PowerPoint</Application>
  <PresentationFormat>Widescreen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12</cp:revision>
  <dcterms:created xsi:type="dcterms:W3CDTF">2019-03-30T01:32:48Z</dcterms:created>
  <dcterms:modified xsi:type="dcterms:W3CDTF">2019-03-31T12:43:41Z</dcterms:modified>
</cp:coreProperties>
</file>