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206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C95A-2B76-445A-8E06-62FB0E923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40C49-F0A3-4F50-B9CF-573D9475B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08811-010B-4DC1-A936-BB350DBE1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415F-10D9-4226-93E3-482D9E34F30F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44AE2-C130-4085-9B09-E973F6AA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1235E-D4BA-490D-ADD9-911989BEB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5A8-20FB-41E6-BF91-D32637C43BF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16CA5B-7DBF-4F69-A362-409DB6CC0B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D2336-DCFD-4B0C-A297-DEC84ACC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1CD66A-CA07-4810-AF5D-9A5230779C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2D598-9804-4002-BF05-E830509C0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9D1E3-BBA1-4EE6-9F80-4A6E89C4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415F-10D9-4226-93E3-482D9E34F30F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49A85-CA3E-408A-9E55-A1AC11B5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7A12A-B8FA-48A9-9D0D-52BB84521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5A8-20FB-41E6-BF91-D32637C4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4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EBA53-0466-42A5-86EB-8B2F1D677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E23AC9-FA2A-4B96-897C-54A7DCE9C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D350E-E57D-41E7-9D27-50A0D57BF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415F-10D9-4226-93E3-482D9E34F30F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EC856-4654-42ED-B274-C8D41D8CD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53F08-7AF7-4C74-8385-33A74976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5A8-20FB-41E6-BF91-D32637C4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45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079E4E-E02F-4C8C-A7AA-52ED3C627A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F389F7-2EDC-472D-A0FD-5E45593F1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95EAF-1007-460E-B57A-489A4F416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415F-10D9-4226-93E3-482D9E34F30F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F8379-F7C5-45B7-8ECE-E6F4BD143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3DB21-01E6-4A0B-A80B-63AC97CE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5A8-20FB-41E6-BF91-D32637C4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1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4E7857-A7C6-4911-8BEC-2B61CBD265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825F0A-FEDD-40AD-8DB5-4D77EC3DB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05" y="917216"/>
            <a:ext cx="11905889" cy="1110442"/>
          </a:xfrm>
          <a:solidFill>
            <a:srgbClr val="002060"/>
          </a:solidFill>
          <a:ln w="38100">
            <a:solidFill>
              <a:schemeClr val="bg1"/>
            </a:solidFill>
          </a:ln>
          <a:effectLst>
            <a:outerShdw blurRad="50800" dist="50800" dir="2700000" algn="ctr" rotWithShape="0">
              <a:schemeClr val="tx1"/>
            </a:outerShdw>
          </a:effectLst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8590177-7AC3-4FBA-9EE5-E49F447BBAF3}"/>
              </a:ext>
            </a:extLst>
          </p:cNvPr>
          <p:cNvSpPr/>
          <p:nvPr userDrawn="1"/>
        </p:nvSpPr>
        <p:spPr>
          <a:xfrm>
            <a:off x="110706" y="2130726"/>
            <a:ext cx="11993592" cy="4624208"/>
          </a:xfrm>
          <a:prstGeom prst="roundRect">
            <a:avLst>
              <a:gd name="adj" fmla="val 7340"/>
            </a:avLst>
          </a:prstGeom>
          <a:solidFill>
            <a:srgbClr val="FFFFFF">
              <a:alpha val="80000"/>
            </a:srgb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FAE8F-7034-45D8-8EBF-DA6595332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08" y="2130725"/>
            <a:ext cx="11905890" cy="4624208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174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4E7857-A7C6-4911-8BEC-2B61CBD265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825F0A-FEDD-40AD-8DB5-4D77EC3DB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05" y="917216"/>
            <a:ext cx="11905889" cy="1110442"/>
          </a:xfrm>
          <a:solidFill>
            <a:srgbClr val="002060"/>
          </a:solidFill>
          <a:ln w="38100">
            <a:solidFill>
              <a:schemeClr val="bg1"/>
            </a:solidFill>
          </a:ln>
          <a:effectLst>
            <a:outerShdw blurRad="50800" dist="50800" dir="2700000" algn="ctr" rotWithShape="0">
              <a:schemeClr val="tx1"/>
            </a:outerShdw>
          </a:effectLst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8590177-7AC3-4FBA-9EE5-E49F447BBAF3}"/>
              </a:ext>
            </a:extLst>
          </p:cNvPr>
          <p:cNvSpPr/>
          <p:nvPr userDrawn="1"/>
        </p:nvSpPr>
        <p:spPr>
          <a:xfrm>
            <a:off x="110706" y="2130726"/>
            <a:ext cx="11993592" cy="4624208"/>
          </a:xfrm>
          <a:prstGeom prst="roundRect">
            <a:avLst>
              <a:gd name="adj" fmla="val 7340"/>
            </a:avLst>
          </a:prstGeom>
          <a:solidFill>
            <a:srgbClr val="FFFFFF">
              <a:alpha val="80000"/>
            </a:srgb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FAE8F-7034-45D8-8EBF-DA6595332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08" y="2130725"/>
            <a:ext cx="11905890" cy="4624208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457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1D57-ADEF-44E1-836E-F24D5DCA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32847-4DD0-4A05-82B1-9559572D5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B21E6-E351-4BDF-9B40-2C63FEA0F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415F-10D9-4226-93E3-482D9E34F30F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97EBF-A229-45A7-9F3F-533F85CD7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B3C09-00A8-4EB6-999B-780EF13F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5A8-20FB-41E6-BF91-D32637C4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2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4E71D-B05E-4BA9-B477-F1C6A7F4A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6028C-B152-4DE8-9222-5BAE22250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29064-3F3A-4AFC-BBB1-188E53C11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E46B2-44AF-458D-83A8-F9F87A275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415F-10D9-4226-93E3-482D9E34F30F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3D748-65B9-4596-9FF3-8F80852B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250B-3CA3-4249-AF47-720AB4F49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5A8-20FB-41E6-BF91-D32637C4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EDFBE-C6C6-47F5-AF5F-9E67919E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17982-E21E-4FA6-8883-64A843AA2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D1917-E1B1-49D3-BE2D-E3A4350AA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2DAEF0-87F2-4700-990E-D1D947753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6DEB4E-D3E1-461D-A9F8-C2CED7223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4778CA-A6B7-4AAA-BFC6-995102A21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415F-10D9-4226-93E3-482D9E34F30F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78F5BE-B54A-4725-B700-8FB55BF72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1C09EE-5678-4EA7-913A-645F1FC5A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5A8-20FB-41E6-BF91-D32637C4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3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8E03E-022F-4F95-B038-E5ADF693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D5DB41-0480-4BE0-B70B-EC91E02D9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415F-10D9-4226-93E3-482D9E34F30F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A6C2D-2AF0-400F-B5B8-C0287815C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AE979-7212-4E22-ACE7-6ADE61D82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5A8-20FB-41E6-BF91-D32637C4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5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713E21-0C28-43AC-9DF0-C28536C0D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415F-10D9-4226-93E3-482D9E34F30F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4767F-1C32-4C31-8B12-E86EF6860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19219-3F6D-45F6-85D1-3E0C4B70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5A8-20FB-41E6-BF91-D32637C4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2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5BD81-9020-4D67-88E5-E3BEF98FE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E1CDA-0930-441E-842C-1B624CEEA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6C997-DEF5-4326-96FE-B742BC285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FE992-0C65-468E-B3EE-700E7EBF3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415F-10D9-4226-93E3-482D9E34F30F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EF1EF-82E8-4142-8E78-F627CAC99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9CEF4-0699-4DA9-8AF4-7BED0CAF9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5A8-20FB-41E6-BF91-D32637C4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4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AC8130-476B-47F2-A223-779A25DE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6CC13-A660-44A0-B561-EB608AD68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A146E-FD9A-4EB9-A7D0-D6D25CC77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F415F-10D9-4226-93E3-482D9E34F30F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7EBA8-5C51-4D2E-B890-FD9EEFB9D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48663-96D7-423A-BE16-8D3561D21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865A8-20FB-41E6-BF91-D32637C4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7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CAAA07-7A3A-4943-8332-1555ABAAE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5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758F-CC2B-4501-AA69-0A394453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Some Principles Regarding</a:t>
            </a:r>
            <a:br>
              <a:rPr lang="en-US" dirty="0"/>
            </a:br>
            <a:r>
              <a:rPr lang="en-US" dirty="0"/>
              <a:t>Traditions of 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F4F5B-C6ED-47CE-8DC2-2B713C2DC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08" y="2247899"/>
            <a:ext cx="11905890" cy="4507033"/>
          </a:xfrm>
        </p:spPr>
        <p:txBody>
          <a:bodyPr>
            <a:normAutofit/>
          </a:bodyPr>
          <a:lstStyle/>
          <a:p>
            <a:r>
              <a:rPr lang="en-US" dirty="0"/>
              <a:t>They have their origin in man</a:t>
            </a:r>
            <a:endParaRPr lang="en-US" sz="4000" dirty="0"/>
          </a:p>
          <a:p>
            <a:r>
              <a:rPr lang="en-US" dirty="0"/>
              <a:t>They are handed down and maintained by man</a:t>
            </a:r>
            <a:endParaRPr lang="en-US" sz="4000" dirty="0"/>
          </a:p>
          <a:p>
            <a:r>
              <a:rPr lang="en-US" dirty="0"/>
              <a:t>They can be changed, amended or discontinued</a:t>
            </a:r>
            <a:endParaRPr lang="en-US" sz="4000" dirty="0"/>
          </a:p>
          <a:p>
            <a:r>
              <a:rPr lang="en-US" dirty="0"/>
              <a:t>They can be adjusted to fit the culture</a:t>
            </a:r>
            <a:endParaRPr lang="en-US" sz="4000" dirty="0"/>
          </a:p>
          <a:p>
            <a:r>
              <a:rPr lang="en-US" dirty="0"/>
              <a:t>They can be adapted by each generation</a:t>
            </a:r>
            <a:endParaRPr lang="en-US" sz="4000" dirty="0"/>
          </a:p>
          <a:p>
            <a:r>
              <a:rPr lang="en-US" dirty="0"/>
              <a:t>They can be altered by majority opinion, popularity or vote</a:t>
            </a:r>
            <a:endParaRPr lang="en-US" sz="4000" dirty="0"/>
          </a:p>
          <a:p>
            <a:r>
              <a:rPr lang="en-US" dirty="0"/>
              <a:t>They may be acceptable to God if they do not violate Scripture</a:t>
            </a:r>
            <a:endParaRPr lang="en-US" sz="4000" dirty="0"/>
          </a:p>
          <a:p>
            <a:r>
              <a:rPr lang="en-US" dirty="0"/>
              <a:t>QUESTION: Does a cappella, congregational singing fall into this category?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978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758F-CC2B-4501-AA69-0A394453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Cappella, Congregational Singing Is</a:t>
            </a:r>
            <a:br>
              <a:rPr lang="en-US" dirty="0"/>
            </a:br>
            <a:r>
              <a:rPr lang="en-US" u="sng" dirty="0"/>
              <a:t>COMMANDED BY GOD</a:t>
            </a:r>
            <a:r>
              <a:rPr lang="en-US" dirty="0"/>
              <a:t> in New Testament Worship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F4F5B-C6ED-47CE-8DC2-2B713C2DC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08" y="2247899"/>
            <a:ext cx="11905890" cy="450703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100"/>
              </a:spcBef>
            </a:pPr>
            <a:r>
              <a:rPr lang="en-US" dirty="0"/>
              <a:t>God commands “singing” (Eph. 5:19; Col. 3:16; Heb. 13:15)</a:t>
            </a:r>
            <a:endParaRPr lang="en-US" sz="4000" dirty="0"/>
          </a:p>
          <a:p>
            <a:pPr>
              <a:spcBef>
                <a:spcPts val="1100"/>
              </a:spcBef>
            </a:pPr>
            <a:r>
              <a:rPr lang="en-US" dirty="0"/>
              <a:t>God commands “singing…to the Lord” (Eph. 5:19; Col. 3:16; cf. Heb. 13:15)</a:t>
            </a:r>
            <a:endParaRPr lang="en-US" sz="4000" dirty="0"/>
          </a:p>
          <a:p>
            <a:pPr>
              <a:spcBef>
                <a:spcPts val="1100"/>
              </a:spcBef>
            </a:pPr>
            <a:r>
              <a:rPr lang="en-US" dirty="0"/>
              <a:t>God commands singing to be done “to one another” (Eph. 5:19; Col. 3:16)</a:t>
            </a:r>
            <a:endParaRPr lang="en-US" sz="4000" dirty="0"/>
          </a:p>
          <a:p>
            <a:pPr>
              <a:spcBef>
                <a:spcPts val="1100"/>
              </a:spcBef>
            </a:pPr>
            <a:r>
              <a:rPr lang="en-US" dirty="0"/>
              <a:t>God commands “making melody in/with your heart” (Eph. 5:19; cf. Col. 3:16)</a:t>
            </a:r>
            <a:endParaRPr lang="en-US" sz="4000" dirty="0"/>
          </a:p>
          <a:p>
            <a:pPr>
              <a:spcBef>
                <a:spcPts val="1100"/>
              </a:spcBef>
            </a:pPr>
            <a:r>
              <a:rPr lang="en-US" dirty="0"/>
              <a:t>God commands to not “add to” or “take away from” His Word </a:t>
            </a:r>
            <a:br>
              <a:rPr lang="en-US" dirty="0"/>
            </a:br>
            <a:r>
              <a:rPr lang="en-US" dirty="0"/>
              <a:t>(Rev. 22:18-19; Deut. 12:32; Prov. 30:6)</a:t>
            </a:r>
            <a:endParaRPr lang="en-US" sz="4000" dirty="0"/>
          </a:p>
          <a:p>
            <a:pPr>
              <a:spcBef>
                <a:spcPts val="1100"/>
              </a:spcBef>
            </a:pPr>
            <a:r>
              <a:rPr lang="en-US" dirty="0"/>
              <a:t>God commands that all we do, including in worship, must be done </a:t>
            </a:r>
            <a:br>
              <a:rPr lang="en-US" dirty="0"/>
            </a:br>
            <a:r>
              <a:rPr lang="en-US" dirty="0"/>
              <a:t>“by the authority of Jesus Christ” (Col. 3:16-17)</a:t>
            </a:r>
            <a:endParaRPr lang="en-US" sz="4000" dirty="0"/>
          </a:p>
          <a:p>
            <a:pPr>
              <a:spcBef>
                <a:spcPts val="1100"/>
              </a:spcBef>
            </a:pPr>
            <a:r>
              <a:rPr lang="en-US" dirty="0"/>
              <a:t>God’s commands must never be confused with or replaced by the traditions of man (Mark 7:7-13)</a:t>
            </a:r>
            <a:endParaRPr lang="en-US" sz="4000" dirty="0"/>
          </a:p>
          <a:p>
            <a:pPr>
              <a:spcBef>
                <a:spcPts val="1100"/>
              </a:spcBef>
            </a:pPr>
            <a:r>
              <a:rPr lang="en-US" dirty="0"/>
              <a:t>A cappella, congregational singing in New Testament worship:</a:t>
            </a:r>
            <a:br>
              <a:rPr lang="en-US" dirty="0"/>
            </a:br>
            <a:r>
              <a:rPr lang="en-US" dirty="0"/>
              <a:t>It is not a tradition of man!  It is a command of God!</a:t>
            </a:r>
          </a:p>
        </p:txBody>
      </p:sp>
    </p:spTree>
    <p:extLst>
      <p:ext uri="{BB962C8B-B14F-4D97-AF65-F5344CB8AC3E}">
        <p14:creationId xmlns:p14="http://schemas.microsoft.com/office/powerpoint/2010/main" val="3813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758F-CC2B-4501-AA69-0A3944530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05" y="917216"/>
            <a:ext cx="11905889" cy="1110442"/>
          </a:xfrm>
        </p:spPr>
        <p:txBody>
          <a:bodyPr/>
          <a:lstStyle/>
          <a:p>
            <a:r>
              <a:rPr lang="en-US" dirty="0"/>
              <a:t>A Cappella, Congregational Singing Is</a:t>
            </a:r>
            <a:br>
              <a:rPr lang="en-US" dirty="0"/>
            </a:br>
            <a:r>
              <a:rPr lang="en-US" u="sng" dirty="0"/>
              <a:t>SPECIFIED BY GOD</a:t>
            </a:r>
            <a:r>
              <a:rPr lang="en-US" dirty="0"/>
              <a:t> in New Testament Worship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F4F5B-C6ED-47CE-8DC2-2B713C2DC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08" y="2247899"/>
            <a:ext cx="11905890" cy="4507033"/>
          </a:xfrm>
        </p:spPr>
        <p:txBody>
          <a:bodyPr>
            <a:normAutofit/>
          </a:bodyPr>
          <a:lstStyle/>
          <a:p>
            <a:r>
              <a:rPr lang="en-US" dirty="0"/>
              <a:t>Every mention of the music in the worship of the Lord’s church in the New Testament is ALWAYS singing (Matt. 26:30; Mark 14:26; Acts 16:25; Rom. 15:9; 1 Cor. 14:15; Eph. 5:19; Col. 3:16; Heb. 2:12; 13:15; Jas. 5:13)</a:t>
            </a:r>
            <a:endParaRPr lang="en-US" sz="4000" dirty="0"/>
          </a:p>
          <a:p>
            <a:r>
              <a:rPr lang="en-US" dirty="0"/>
              <a:t>In New Testament worship, God specified the music He wants as </a:t>
            </a:r>
            <a:r>
              <a:rPr lang="en-US" u="sng" dirty="0"/>
              <a:t>singing</a:t>
            </a:r>
            <a:endParaRPr lang="en-US" sz="4000" u="sng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God could have used                    authority, but He chose                    authority</a:t>
            </a:r>
          </a:p>
          <a:p>
            <a:r>
              <a:rPr lang="en-US" dirty="0"/>
              <a:t>There is a difference between generic authority and specific authority</a:t>
            </a:r>
            <a:endParaRPr lang="en-US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76CBF1-D4DD-4FB6-9A9C-24AE339824D4}"/>
              </a:ext>
            </a:extLst>
          </p:cNvPr>
          <p:cNvSpPr/>
          <p:nvPr/>
        </p:nvSpPr>
        <p:spPr>
          <a:xfrm>
            <a:off x="1927122" y="4026558"/>
            <a:ext cx="8170610" cy="1499173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725F91-F111-496A-BDDD-7AC86CA73D6F}"/>
              </a:ext>
            </a:extLst>
          </p:cNvPr>
          <p:cNvSpPr/>
          <p:nvPr/>
        </p:nvSpPr>
        <p:spPr>
          <a:xfrm>
            <a:off x="6177349" y="4114247"/>
            <a:ext cx="2173857" cy="46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Music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B02E3A-8D45-486B-86BF-B63AD3E092CB}"/>
              </a:ext>
            </a:extLst>
          </p:cNvPr>
          <p:cNvSpPr/>
          <p:nvPr/>
        </p:nvSpPr>
        <p:spPr>
          <a:xfrm>
            <a:off x="4514770" y="4968763"/>
            <a:ext cx="2173857" cy="465826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Vocal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9B32D1-5D2E-4506-A4DD-DF5F211BBD0A}"/>
              </a:ext>
            </a:extLst>
          </p:cNvPr>
          <p:cNvSpPr/>
          <p:nvPr/>
        </p:nvSpPr>
        <p:spPr>
          <a:xfrm>
            <a:off x="7829541" y="4968763"/>
            <a:ext cx="2173857" cy="465826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Instrumental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E398DD-1794-4903-B1D9-A6A55C7902BB}"/>
              </a:ext>
            </a:extLst>
          </p:cNvPr>
          <p:cNvSpPr txBox="1"/>
          <p:nvPr/>
        </p:nvSpPr>
        <p:spPr>
          <a:xfrm>
            <a:off x="2082666" y="4085550"/>
            <a:ext cx="1476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GENERIC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6BE114-4895-4868-A3EC-354051B4F086}"/>
              </a:ext>
            </a:extLst>
          </p:cNvPr>
          <p:cNvSpPr txBox="1"/>
          <p:nvPr/>
        </p:nvSpPr>
        <p:spPr>
          <a:xfrm>
            <a:off x="2106787" y="4940066"/>
            <a:ext cx="1452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SPECIFIC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798395-0091-4E87-BB8C-F58B41DB3444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6688627" y="4580073"/>
            <a:ext cx="575651" cy="3886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936A87-F74A-4D3A-AE8F-D238D6F6995A}"/>
              </a:ext>
            </a:extLst>
          </p:cNvPr>
          <p:cNvCxnSpPr>
            <a:stCxn id="4" idx="2"/>
          </p:cNvCxnSpPr>
          <p:nvPr/>
        </p:nvCxnSpPr>
        <p:spPr>
          <a:xfrm>
            <a:off x="7264278" y="4580073"/>
            <a:ext cx="565263" cy="3886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F446E2-4833-4A27-B260-12896555CA66}"/>
              </a:ext>
            </a:extLst>
          </p:cNvPr>
          <p:cNvCxnSpPr/>
          <p:nvPr/>
        </p:nvCxnSpPr>
        <p:spPr>
          <a:xfrm>
            <a:off x="3559278" y="4348726"/>
            <a:ext cx="226141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3F8772-3BAF-49CB-BB89-8CBCA961A33B}"/>
              </a:ext>
            </a:extLst>
          </p:cNvPr>
          <p:cNvCxnSpPr>
            <a:cxnSpLocks/>
          </p:cNvCxnSpPr>
          <p:nvPr/>
        </p:nvCxnSpPr>
        <p:spPr>
          <a:xfrm>
            <a:off x="3559278" y="5216013"/>
            <a:ext cx="835741" cy="0"/>
          </a:xfrm>
          <a:prstGeom prst="straightConnector1">
            <a:avLst/>
          </a:prstGeom>
          <a:ln w="381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27E30A4-A953-4E9A-9266-0873DF7A2955}"/>
              </a:ext>
            </a:extLst>
          </p:cNvPr>
          <p:cNvSpPr/>
          <p:nvPr/>
        </p:nvSpPr>
        <p:spPr>
          <a:xfrm>
            <a:off x="3652591" y="5686894"/>
            <a:ext cx="1484855" cy="32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GENERIC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CB9FFE-442E-4CC4-92FC-2A4C73E8C341}"/>
              </a:ext>
            </a:extLst>
          </p:cNvPr>
          <p:cNvSpPr/>
          <p:nvPr/>
        </p:nvSpPr>
        <p:spPr>
          <a:xfrm>
            <a:off x="8739877" y="5686894"/>
            <a:ext cx="1484855" cy="320040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SPECIFIC</a:t>
            </a:r>
          </a:p>
        </p:txBody>
      </p:sp>
    </p:spTree>
    <p:extLst>
      <p:ext uri="{BB962C8B-B14F-4D97-AF65-F5344CB8AC3E}">
        <p14:creationId xmlns:p14="http://schemas.microsoft.com/office/powerpoint/2010/main" val="225773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5" grpId="0" animBg="1"/>
      <p:bldP spid="6" grpId="0" animBg="1"/>
      <p:bldP spid="8" grpId="0"/>
      <p:bldP spid="9" grpId="0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758F-CC2B-4501-AA69-0A394453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Cappella, Congregational Singing Is</a:t>
            </a:r>
            <a:br>
              <a:rPr lang="en-US" dirty="0"/>
            </a:br>
            <a:r>
              <a:rPr lang="en-US" u="sng" dirty="0"/>
              <a:t>SPECIFIED BY GOD</a:t>
            </a:r>
            <a:r>
              <a:rPr lang="en-US" dirty="0"/>
              <a:t> in New Testament Worship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F4F5B-C6ED-47CE-8DC2-2B713C2DC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08" y="2249424"/>
            <a:ext cx="11905890" cy="4624208"/>
          </a:xfrm>
        </p:spPr>
        <p:txBody>
          <a:bodyPr>
            <a:normAutofit/>
          </a:bodyPr>
          <a:lstStyle/>
          <a:p>
            <a:r>
              <a:rPr lang="en-US" dirty="0"/>
              <a:t>There is a difference between generic authority and specific authority</a:t>
            </a:r>
            <a:endParaRPr lang="en-US" sz="4000" dirty="0"/>
          </a:p>
          <a:p>
            <a:pPr lvl="1"/>
            <a:r>
              <a:rPr lang="en-US" dirty="0"/>
              <a:t>There are times when God authorizes by generic authority</a:t>
            </a:r>
            <a:endParaRPr lang="en-US" sz="3600" dirty="0"/>
          </a:p>
          <a:p>
            <a:pPr lvl="2"/>
            <a:r>
              <a:rPr lang="en-US" dirty="0"/>
              <a:t>Ex: “Go into all the world…” (Mark 16:15)</a:t>
            </a:r>
            <a:endParaRPr lang="en-US" sz="3000" dirty="0"/>
          </a:p>
          <a:p>
            <a:pPr lvl="2"/>
            <a:r>
              <a:rPr lang="en-US" dirty="0"/>
              <a:t>Generic commands authorize activity within a general realm, permitting liberty (and even diversity) in the specifics of practice (as long as those specific actions do not violate another of God’s commands)</a:t>
            </a:r>
            <a:endParaRPr lang="en-US" sz="3000" dirty="0"/>
          </a:p>
          <a:p>
            <a:pPr lvl="1"/>
            <a:r>
              <a:rPr lang="en-US" dirty="0"/>
              <a:t>There are times when God authorizes by specific authority</a:t>
            </a:r>
            <a:endParaRPr lang="en-US" sz="3600" dirty="0"/>
          </a:p>
          <a:p>
            <a:pPr lvl="2"/>
            <a:r>
              <a:rPr lang="en-US" dirty="0"/>
              <a:t>Ex: “Unleavened bread” and “fruit of the vine” in communion (Luke 22:19[7], 20[18])</a:t>
            </a:r>
            <a:endParaRPr lang="en-US" sz="3000" dirty="0"/>
          </a:p>
          <a:p>
            <a:pPr lvl="2"/>
            <a:r>
              <a:rPr lang="en-US" dirty="0"/>
              <a:t>Specific commands authorize the specific manner in which God’s will is to be implemented and His specificity automatically excludes all other items or actions in that category</a:t>
            </a:r>
            <a:endParaRPr lang="en-US" sz="3000" dirty="0"/>
          </a:p>
          <a:p>
            <a:pPr lvl="1"/>
            <a:r>
              <a:rPr lang="en-US" dirty="0"/>
              <a:t>We must recognize when something is generic or when it is specific</a:t>
            </a:r>
            <a:endParaRPr lang="en-US" sz="3600" dirty="0"/>
          </a:p>
          <a:p>
            <a:pPr lvl="1"/>
            <a:r>
              <a:rPr lang="en-US" dirty="0"/>
              <a:t>We understand the difference clearly in everyday life</a:t>
            </a:r>
          </a:p>
          <a:p>
            <a:pPr lvl="1"/>
            <a:r>
              <a:rPr lang="en-US" dirty="0"/>
              <a:t>God’s specific commands are NOT a “tradition of man” or a “generational practice”!</a:t>
            </a:r>
            <a:endParaRPr lang="en-US" sz="3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7051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758F-CC2B-4501-AA69-0A394453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Cappella, Congregational Singing Is</a:t>
            </a:r>
            <a:br>
              <a:rPr lang="en-US" dirty="0"/>
            </a:br>
            <a:r>
              <a:rPr lang="en-US" u="sng" dirty="0"/>
              <a:t>SPECIFIED BY GOD</a:t>
            </a:r>
            <a:r>
              <a:rPr lang="en-US" dirty="0"/>
              <a:t> in New Testament Worship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F4F5B-C6ED-47CE-8DC2-2B713C2DC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08" y="2249424"/>
            <a:ext cx="11905890" cy="46242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God commanded and specified:</a:t>
            </a:r>
            <a:endParaRPr lang="en-US" sz="4000" dirty="0"/>
          </a:p>
          <a:p>
            <a:pPr lvl="1">
              <a:lnSpc>
                <a:spcPct val="95000"/>
              </a:lnSpc>
            </a:pPr>
            <a:r>
              <a:rPr lang="en-US" dirty="0"/>
              <a:t>Noah to build the ark of gopherwood (Gen. 6:14)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Abraham to circumcise every male child on the 8</a:t>
            </a:r>
            <a:r>
              <a:rPr lang="en-US" baseline="30000" dirty="0"/>
              <a:t>th</a:t>
            </a:r>
            <a:r>
              <a:rPr lang="en-US" dirty="0"/>
              <a:t> day (Gen. 17:12) 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The Jews to “remember the Sabbath day” (Ex. 8:11)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The O.T. priests to be selected from the tribe of Levi (Ex. 28:1-3; Deut. 21:5)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The N.T. church to worship every Sunday (1 Cor. 16:1-2; 4:17; 11:17-20; Acts 20:7; 2:42)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The N.T. church to use unleavened bread and fruit of the vine (Matt. 26:26-29; 1 Cor. 11:23-26)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The N.T. church to select males to serve as elders, deacons and preachers (1 Tim. 3:1-13; 2:7-14)</a:t>
            </a:r>
            <a:endParaRPr lang="en-US" sz="3600" dirty="0"/>
          </a:p>
          <a:p>
            <a:pPr>
              <a:lnSpc>
                <a:spcPct val="95000"/>
              </a:lnSpc>
            </a:pPr>
            <a:r>
              <a:rPr lang="en-US" dirty="0"/>
              <a:t>What difference does it make?</a:t>
            </a:r>
            <a:endParaRPr lang="en-US" sz="4000" dirty="0"/>
          </a:p>
          <a:p>
            <a:pPr lvl="1">
              <a:lnSpc>
                <a:spcPct val="95000"/>
              </a:lnSpc>
            </a:pPr>
            <a:r>
              <a:rPr lang="en-US" dirty="0"/>
              <a:t>Violating a specific command of God leads to death (Lev. 10:1-3)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Changing a specific command of God requires changing the law (Heb. 7:12-14)</a:t>
            </a:r>
            <a:endParaRPr lang="en-US" sz="3600" dirty="0"/>
          </a:p>
          <a:p>
            <a:pPr>
              <a:lnSpc>
                <a:spcPct val="95000"/>
              </a:lnSpc>
            </a:pPr>
            <a:r>
              <a:rPr lang="en-US" dirty="0"/>
              <a:t>A cappella, congregational singing in New Testament worship:</a:t>
            </a:r>
            <a:br>
              <a:rPr lang="en-US" dirty="0"/>
            </a:br>
            <a:r>
              <a:rPr lang="en-US" dirty="0"/>
              <a:t>It is not a tradition of man!  It is a specification of God!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6949B3-CAC4-469B-9CD3-16F6D0A2BE17}"/>
              </a:ext>
            </a:extLst>
          </p:cNvPr>
          <p:cNvSpPr txBox="1"/>
          <p:nvPr/>
        </p:nvSpPr>
        <p:spPr>
          <a:xfrm>
            <a:off x="9232900" y="2336799"/>
            <a:ext cx="276069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solidFill>
                  <a:srgbClr val="002060"/>
                </a:solidFill>
              </a:rPr>
              <a:t>Not a manmade tradition or a generational thing!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624814-5101-4EAE-9E6C-B632E9914758}"/>
              </a:ext>
            </a:extLst>
          </p:cNvPr>
          <p:cNvSpPr txBox="1"/>
          <p:nvPr/>
        </p:nvSpPr>
        <p:spPr>
          <a:xfrm>
            <a:off x="9232900" y="2336799"/>
            <a:ext cx="276069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solidFill>
                  <a:srgbClr val="002060"/>
                </a:solidFill>
              </a:rPr>
              <a:t>Not a manmade tradition or a generational thing!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E59DB4-03AD-4431-BE09-A06350C6DED4}"/>
              </a:ext>
            </a:extLst>
          </p:cNvPr>
          <p:cNvSpPr txBox="1"/>
          <p:nvPr/>
        </p:nvSpPr>
        <p:spPr>
          <a:xfrm>
            <a:off x="9232900" y="2336799"/>
            <a:ext cx="276069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solidFill>
                  <a:srgbClr val="002060"/>
                </a:solidFill>
              </a:rPr>
              <a:t>Not a manmade tradition or a generational thing!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EE4B8F-055E-45B9-8629-EDE92AAE08AD}"/>
              </a:ext>
            </a:extLst>
          </p:cNvPr>
          <p:cNvSpPr txBox="1"/>
          <p:nvPr/>
        </p:nvSpPr>
        <p:spPr>
          <a:xfrm>
            <a:off x="9232900" y="2336799"/>
            <a:ext cx="276069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solidFill>
                  <a:srgbClr val="002060"/>
                </a:solidFill>
              </a:rPr>
              <a:t>Not a manmade tradition or a generational thing!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90C954-09AE-45FE-A897-D43A23FE7DF1}"/>
              </a:ext>
            </a:extLst>
          </p:cNvPr>
          <p:cNvSpPr txBox="1"/>
          <p:nvPr/>
        </p:nvSpPr>
        <p:spPr>
          <a:xfrm>
            <a:off x="9232900" y="2336799"/>
            <a:ext cx="276069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solidFill>
                  <a:srgbClr val="002060"/>
                </a:solidFill>
              </a:rPr>
              <a:t>Not a manmade tradition or a generational thing!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A217E9-0692-42BC-8069-D49A5412DD6B}"/>
              </a:ext>
            </a:extLst>
          </p:cNvPr>
          <p:cNvSpPr txBox="1"/>
          <p:nvPr/>
        </p:nvSpPr>
        <p:spPr>
          <a:xfrm>
            <a:off x="9232900" y="2336798"/>
            <a:ext cx="276069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solidFill>
                  <a:srgbClr val="002060"/>
                </a:solidFill>
              </a:rPr>
              <a:t>Not a manmade tradition or a generational thing!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8FA132-9D08-4D13-BF69-4E369F897602}"/>
              </a:ext>
            </a:extLst>
          </p:cNvPr>
          <p:cNvSpPr txBox="1"/>
          <p:nvPr/>
        </p:nvSpPr>
        <p:spPr>
          <a:xfrm>
            <a:off x="9232900" y="2336798"/>
            <a:ext cx="276069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solidFill>
                  <a:srgbClr val="002060"/>
                </a:solidFill>
              </a:rPr>
              <a:t>Not a manmade tradition or a generational thing!</a:t>
            </a:r>
          </a:p>
        </p:txBody>
      </p:sp>
    </p:spTree>
    <p:extLst>
      <p:ext uri="{BB962C8B-B14F-4D97-AF65-F5344CB8AC3E}">
        <p14:creationId xmlns:p14="http://schemas.microsoft.com/office/powerpoint/2010/main" val="2810310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758F-CC2B-4501-AA69-0A394453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Scripturally-Based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F4F5B-C6ED-47CE-8DC2-2B713C2DC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08" y="2247899"/>
            <a:ext cx="11905890" cy="4507033"/>
          </a:xfrm>
        </p:spPr>
        <p:txBody>
          <a:bodyPr>
            <a:normAutofit/>
          </a:bodyPr>
          <a:lstStyle/>
          <a:p>
            <a:r>
              <a:rPr lang="en-US" dirty="0"/>
              <a:t>At the beginning of the church in the first century (and for several hundred years), there was only a cappella, congregational singing in worship</a:t>
            </a:r>
            <a:endParaRPr lang="en-US" sz="4000" dirty="0"/>
          </a:p>
          <a:p>
            <a:r>
              <a:rPr lang="en-US" dirty="0"/>
              <a:t>Instrumental music in worship is a fairly recent addition</a:t>
            </a:r>
            <a:endParaRPr lang="en-US" sz="4000" dirty="0"/>
          </a:p>
          <a:p>
            <a:pPr lvl="1"/>
            <a:r>
              <a:rPr lang="en-US" dirty="0"/>
              <a:t>It is not commanded by God</a:t>
            </a:r>
            <a:endParaRPr lang="en-US" sz="3600" dirty="0"/>
          </a:p>
          <a:p>
            <a:pPr lvl="1"/>
            <a:r>
              <a:rPr lang="en-US" dirty="0"/>
              <a:t>It is not specified by God</a:t>
            </a:r>
            <a:endParaRPr lang="en-US" sz="3600" dirty="0"/>
          </a:p>
          <a:p>
            <a:pPr lvl="1"/>
            <a:r>
              <a:rPr lang="en-US" dirty="0"/>
              <a:t>It is not authorized by God</a:t>
            </a:r>
            <a:endParaRPr lang="en-US" sz="3600" dirty="0"/>
          </a:p>
          <a:p>
            <a:pPr lvl="1"/>
            <a:r>
              <a:rPr lang="en-US" dirty="0"/>
              <a:t>Thus, it is not acceptable to God</a:t>
            </a:r>
            <a:endParaRPr lang="en-US" sz="3600" dirty="0"/>
          </a:p>
          <a:p>
            <a:pPr lvl="1"/>
            <a:r>
              <a:rPr lang="en-US" dirty="0"/>
              <a:t>Therefore, instrumental music (NOT a cappella singing) is a tradition of man, NOT God</a:t>
            </a:r>
            <a:endParaRPr lang="en-US" sz="3600" dirty="0"/>
          </a:p>
          <a:p>
            <a:r>
              <a:rPr lang="en-US" sz="2700" dirty="0"/>
              <a:t>A cappella, congregational singing in worship is not traditional or generational</a:t>
            </a:r>
          </a:p>
          <a:p>
            <a:r>
              <a:rPr lang="en-US" dirty="0"/>
              <a:t>We MUST do ALL by the authority of Christ (Col. 3:17; cf. Matt. 7:21-23)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978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758F-CC2B-4501-AA69-0A394453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the Command of God (Not the Tradition of Man)</a:t>
            </a:r>
            <a:br>
              <a:rPr lang="en-US" dirty="0"/>
            </a:br>
            <a:r>
              <a:rPr lang="en-US" dirty="0"/>
              <a:t>Regarding the Salvation of Your Soul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F4F5B-C6ED-47CE-8DC2-2B713C2DC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08" y="2247899"/>
            <a:ext cx="11905890" cy="4507033"/>
          </a:xfrm>
        </p:spPr>
        <p:txBody>
          <a:bodyPr>
            <a:noAutofit/>
          </a:bodyPr>
          <a:lstStyle/>
          <a:p>
            <a:r>
              <a:rPr lang="en-US" sz="3200" dirty="0"/>
              <a:t>God requires one to believe that Jesus is God’s Son – Acts 16:31</a:t>
            </a:r>
          </a:p>
          <a:p>
            <a:r>
              <a:rPr lang="en-US" sz="3200" dirty="0"/>
              <a:t>God requires one to repent of sin and turn to God – Acts 17:30</a:t>
            </a:r>
          </a:p>
          <a:p>
            <a:r>
              <a:rPr lang="en-US" sz="3200" dirty="0"/>
              <a:t>God requires one to confess his faith in Jesus Christ – Romans 10:9</a:t>
            </a:r>
          </a:p>
          <a:p>
            <a:r>
              <a:rPr lang="en-US" sz="3200" dirty="0"/>
              <a:t>God requires one to be baptized into Christ – Galatians 3:27</a:t>
            </a:r>
          </a:p>
          <a:p>
            <a:pPr lvl="1"/>
            <a:r>
              <a:rPr lang="en-US" sz="2800" dirty="0"/>
              <a:t>Only then will God forgive you of all your sins – Acts 2:38</a:t>
            </a:r>
          </a:p>
          <a:p>
            <a:pPr lvl="1"/>
            <a:r>
              <a:rPr lang="en-US" sz="2800" dirty="0"/>
              <a:t>Only then will God add you to His church – Acts 2:47</a:t>
            </a:r>
          </a:p>
          <a:p>
            <a:pPr lvl="1"/>
            <a:r>
              <a:rPr lang="en-US" sz="2800" dirty="0"/>
              <a:t>Only then will God enroll you in heaven – Hebrews 12:23</a:t>
            </a:r>
          </a:p>
          <a:p>
            <a:r>
              <a:rPr lang="en-US" sz="3100" dirty="0"/>
              <a:t>God requires a Christian to live faithfully to His will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82076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938</Words>
  <Application>Microsoft Office PowerPoint</Application>
  <PresentationFormat>Widescreen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Understand Some Principles Regarding Traditions of Man</vt:lpstr>
      <vt:lpstr>A Cappella, Congregational Singing Is COMMANDED BY GOD in New Testament Worship</vt:lpstr>
      <vt:lpstr>A Cappella, Congregational Singing Is SPECIFIED BY GOD in New Testament Worship</vt:lpstr>
      <vt:lpstr>A Cappella, Congregational Singing Is SPECIFIED BY GOD in New Testament Worship</vt:lpstr>
      <vt:lpstr>A Cappella, Congregational Singing Is SPECIFIED BY GOD in New Testament Worship</vt:lpstr>
      <vt:lpstr>Scripturally-Based Conclusions</vt:lpstr>
      <vt:lpstr>Follow the Command of God (Not the Tradition of Man) Regarding the Salvation of Your Soul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18</cp:revision>
  <dcterms:created xsi:type="dcterms:W3CDTF">2019-03-22T01:14:24Z</dcterms:created>
  <dcterms:modified xsi:type="dcterms:W3CDTF">2019-03-24T12:37:42Z</dcterms:modified>
</cp:coreProperties>
</file>