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1440" r:id="rId2"/>
    <p:sldId id="1445" r:id="rId3"/>
    <p:sldId id="1671" r:id="rId4"/>
    <p:sldId id="1657" r:id="rId5"/>
    <p:sldId id="1658" r:id="rId6"/>
    <p:sldId id="1659" r:id="rId7"/>
    <p:sldId id="1675" r:id="rId8"/>
    <p:sldId id="1660" r:id="rId9"/>
    <p:sldId id="1678" r:id="rId10"/>
    <p:sldId id="1680" r:id="rId11"/>
    <p:sldId id="1661" r:id="rId12"/>
    <p:sldId id="1663" r:id="rId13"/>
    <p:sldId id="1688" r:id="rId14"/>
    <p:sldId id="1656" r:id="rId15"/>
    <p:sldId id="1684" r:id="rId16"/>
    <p:sldId id="1669" r:id="rId17"/>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792" y="84"/>
      </p:cViewPr>
      <p:guideLst>
        <p:guide orient="horz" pos="2160"/>
        <p:guide pos="3840"/>
      </p:guideLst>
    </p:cSldViewPr>
  </p:slid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5997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645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2592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0283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92421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15322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8940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9036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7273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3431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6265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1557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0088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81563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06711"/>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br>
              <a:rPr lang="en-US" sz="6000" b="1" dirty="0"/>
            </a:br>
            <a:r>
              <a:rPr lang="en-US" sz="6000" b="1"/>
              <a:t>Members At </a:t>
            </a:r>
            <a:r>
              <a:rPr lang="en-US" sz="6000" b="1" dirty="0"/>
              <a:t>PBL Are Dying</a:t>
            </a:r>
            <a:br>
              <a:rPr lang="en-US" sz="6000" b="1" dirty="0"/>
            </a:b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200" dirty="0"/>
              <a:t>Hebrews 3:7-13</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Reasons People Die Spiritually</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76287"/>
            <a:ext cx="10914306" cy="553998"/>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Indigestion—not eating or eating wrong food—1 Pet. 2:2; Heb. 5</a:t>
            </a:r>
          </a:p>
        </p:txBody>
      </p:sp>
    </p:spTree>
    <p:extLst>
      <p:ext uri="{BB962C8B-B14F-4D97-AF65-F5344CB8AC3E}">
        <p14:creationId xmlns:p14="http://schemas.microsoft.com/office/powerpoint/2010/main" val="3505807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1 Peter 2:1-3</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2369880"/>
          </a:xfrm>
          <a:prstGeom prst="rect">
            <a:avLst/>
          </a:prstGeom>
          <a:noFill/>
        </p:spPr>
        <p:txBody>
          <a:bodyPr wrap="square" rtlCol="0">
            <a:spAutoFit/>
          </a:bodyPr>
          <a:lstStyle/>
          <a:p>
            <a:endParaRPr lang="en-US" sz="18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1  Therefore, laying aside all malice, all deceit, hypocrisy, envy, and all evil speaking, </a:t>
            </a:r>
          </a:p>
          <a:p>
            <a:pPr algn="just"/>
            <a:r>
              <a:rPr lang="en-US" sz="2600" b="1" dirty="0">
                <a:solidFill>
                  <a:schemeClr val="bg1"/>
                </a:solidFill>
                <a:latin typeface="Calibri" panose="020F0502020204030204" pitchFamily="34" charset="0"/>
                <a:cs typeface="Calibri" panose="020F0502020204030204" pitchFamily="34" charset="0"/>
              </a:rPr>
              <a:t>  2  as newborn babes, desire the pure milk of the word, that you may grow thereby, </a:t>
            </a:r>
          </a:p>
          <a:p>
            <a:pPr algn="just"/>
            <a:r>
              <a:rPr lang="en-US" sz="2600" b="1" dirty="0">
                <a:solidFill>
                  <a:schemeClr val="bg1"/>
                </a:solidFill>
                <a:latin typeface="Calibri" panose="020F0502020204030204" pitchFamily="34" charset="0"/>
                <a:cs typeface="Calibri" panose="020F0502020204030204" pitchFamily="34" charset="0"/>
              </a:rPr>
              <a:t>  3  if indeed you have tasted that the Lord is gracious.</a:t>
            </a:r>
            <a:endParaRPr lang="en-US" sz="26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4793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Heb. 5:12-14</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3785652"/>
          </a:xfrm>
          <a:prstGeom prst="rect">
            <a:avLst/>
          </a:prstGeom>
          <a:noFill/>
        </p:spPr>
        <p:txBody>
          <a:bodyPr wrap="square" rtlCol="0">
            <a:spAutoFit/>
          </a:bodyPr>
          <a:lstStyle/>
          <a:p>
            <a:endParaRPr lang="en-US" sz="18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12  For though by this time you ought to be teachers, you need someone to teach you again the first principles of the oracles of God; and you have come to need </a:t>
            </a:r>
            <a:r>
              <a:rPr lang="en-US" sz="2600" b="1" dirty="0">
                <a:solidFill>
                  <a:srgbClr val="FFFF00"/>
                </a:solidFill>
                <a:latin typeface="Calibri" panose="020F0502020204030204" pitchFamily="34" charset="0"/>
                <a:cs typeface="Calibri" panose="020F0502020204030204" pitchFamily="34" charset="0"/>
              </a:rPr>
              <a:t>milk </a:t>
            </a:r>
            <a:r>
              <a:rPr lang="en-US" sz="2600" b="1" dirty="0">
                <a:solidFill>
                  <a:schemeClr val="bg1"/>
                </a:solidFill>
                <a:latin typeface="Calibri" panose="020F0502020204030204" pitchFamily="34" charset="0"/>
                <a:cs typeface="Calibri" panose="020F0502020204030204" pitchFamily="34" charset="0"/>
              </a:rPr>
              <a:t>and not </a:t>
            </a:r>
            <a:r>
              <a:rPr lang="en-US" sz="2600" b="1" dirty="0">
                <a:solidFill>
                  <a:srgbClr val="FFFF00"/>
                </a:solidFill>
                <a:latin typeface="Calibri" panose="020F0502020204030204" pitchFamily="34" charset="0"/>
                <a:cs typeface="Calibri" panose="020F0502020204030204" pitchFamily="34" charset="0"/>
              </a:rPr>
              <a:t>solid food</a:t>
            </a:r>
            <a:r>
              <a:rPr lang="en-US" sz="2600" b="1" dirty="0">
                <a:solidFill>
                  <a:schemeClr val="bg1"/>
                </a:solidFill>
                <a:latin typeface="Calibri" panose="020F0502020204030204" pitchFamily="34" charset="0"/>
                <a:cs typeface="Calibri" panose="020F0502020204030204" pitchFamily="34" charset="0"/>
              </a:rPr>
              <a:t>. </a:t>
            </a:r>
          </a:p>
          <a:p>
            <a:pPr algn="just"/>
            <a:r>
              <a:rPr lang="en-US" sz="2600" b="1" dirty="0">
                <a:solidFill>
                  <a:schemeClr val="bg1"/>
                </a:solidFill>
                <a:latin typeface="Calibri" panose="020F0502020204030204" pitchFamily="34" charset="0"/>
                <a:cs typeface="Calibri" panose="020F0502020204030204" pitchFamily="34" charset="0"/>
              </a:rPr>
              <a:t>  13  For everyone who partakes </a:t>
            </a:r>
            <a:r>
              <a:rPr lang="en-US" sz="2600" b="1" dirty="0">
                <a:solidFill>
                  <a:srgbClr val="FFFF00"/>
                </a:solidFill>
                <a:latin typeface="Calibri" panose="020F0502020204030204" pitchFamily="34" charset="0"/>
                <a:cs typeface="Calibri" panose="020F0502020204030204" pitchFamily="34" charset="0"/>
              </a:rPr>
              <a:t>only of milk </a:t>
            </a:r>
            <a:r>
              <a:rPr lang="en-US" sz="2600" b="1" dirty="0">
                <a:solidFill>
                  <a:schemeClr val="bg1"/>
                </a:solidFill>
                <a:latin typeface="Calibri" panose="020F0502020204030204" pitchFamily="34" charset="0"/>
                <a:cs typeface="Calibri" panose="020F0502020204030204" pitchFamily="34" charset="0"/>
              </a:rPr>
              <a:t>is unskilled in the word of righteousness, for </a:t>
            </a:r>
            <a:r>
              <a:rPr lang="en-US" sz="2600" b="1" dirty="0">
                <a:solidFill>
                  <a:srgbClr val="FFFF00"/>
                </a:solidFill>
                <a:latin typeface="Calibri" panose="020F0502020204030204" pitchFamily="34" charset="0"/>
                <a:cs typeface="Calibri" panose="020F0502020204030204" pitchFamily="34" charset="0"/>
              </a:rPr>
              <a:t>he is a babe</a:t>
            </a:r>
            <a:r>
              <a:rPr lang="en-US" sz="2600" b="1" dirty="0">
                <a:solidFill>
                  <a:schemeClr val="bg1"/>
                </a:solidFill>
                <a:latin typeface="Calibri" panose="020F0502020204030204" pitchFamily="34" charset="0"/>
                <a:cs typeface="Calibri" panose="020F0502020204030204" pitchFamily="34" charset="0"/>
              </a:rPr>
              <a:t>. </a:t>
            </a:r>
          </a:p>
          <a:p>
            <a:pPr algn="just"/>
            <a:r>
              <a:rPr lang="en-US" sz="2600" b="1" dirty="0">
                <a:solidFill>
                  <a:schemeClr val="bg1"/>
                </a:solidFill>
                <a:latin typeface="Calibri" panose="020F0502020204030204" pitchFamily="34" charset="0"/>
                <a:cs typeface="Calibri" panose="020F0502020204030204" pitchFamily="34" charset="0"/>
              </a:rPr>
              <a:t>  14  But </a:t>
            </a:r>
            <a:r>
              <a:rPr lang="en-US" sz="2600" b="1" dirty="0">
                <a:solidFill>
                  <a:srgbClr val="FFFF00"/>
                </a:solidFill>
                <a:latin typeface="Calibri" panose="020F0502020204030204" pitchFamily="34" charset="0"/>
                <a:cs typeface="Calibri" panose="020F0502020204030204" pitchFamily="34" charset="0"/>
              </a:rPr>
              <a:t>solid food belongs to those who are of full age</a:t>
            </a:r>
            <a:r>
              <a:rPr lang="en-US" sz="2600" b="1" dirty="0">
                <a:solidFill>
                  <a:schemeClr val="bg1"/>
                </a:solidFill>
                <a:latin typeface="Calibri" panose="020F0502020204030204" pitchFamily="34" charset="0"/>
                <a:cs typeface="Calibri" panose="020F0502020204030204" pitchFamily="34" charset="0"/>
              </a:rPr>
              <a:t>, that is, those who by reason of use have their senses exercised to discern both good and evil. </a:t>
            </a:r>
          </a:p>
          <a:p>
            <a:endParaRPr lang="en-US" dirty="0">
              <a:solidFill>
                <a:schemeClr val="bg1"/>
              </a:solidFill>
            </a:endParaRPr>
          </a:p>
          <a:p>
            <a:pPr algn="just"/>
            <a:endParaRPr lang="en-US" sz="26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5029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Reasons People Die Spiritually</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76287"/>
            <a:ext cx="10914306" cy="1554272"/>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Indigestion—not eating or eating wrong food—1 Pet. 2:2; Heb. 5</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Injustice—in the church, discouraged—leaving church and GOD!</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Invasion—Thorns of cares, riches and pleasure—Luke 8:14</a:t>
            </a:r>
          </a:p>
        </p:txBody>
      </p:sp>
    </p:spTree>
    <p:extLst>
      <p:ext uri="{BB962C8B-B14F-4D97-AF65-F5344CB8AC3E}">
        <p14:creationId xmlns:p14="http://schemas.microsoft.com/office/powerpoint/2010/main" val="1552871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Luke 8:14</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1692771"/>
          </a:xfrm>
          <a:prstGeom prst="rect">
            <a:avLst/>
          </a:prstGeom>
          <a:noFill/>
        </p:spPr>
        <p:txBody>
          <a:bodyPr wrap="square" rtlCol="0">
            <a:spAutoFit/>
          </a:bodyPr>
          <a:lstStyle/>
          <a:p>
            <a:pPr algn="just"/>
            <a:endParaRPr lang="en-US" sz="26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14  Now the ones that fell among thorns are those who, when </a:t>
            </a:r>
            <a:r>
              <a:rPr lang="en-US" sz="2600" b="1" dirty="0">
                <a:solidFill>
                  <a:srgbClr val="FFFF00"/>
                </a:solidFill>
                <a:latin typeface="Calibri" panose="020F0502020204030204" pitchFamily="34" charset="0"/>
                <a:cs typeface="Calibri" panose="020F0502020204030204" pitchFamily="34" charset="0"/>
              </a:rPr>
              <a:t>they</a:t>
            </a:r>
            <a:r>
              <a:rPr lang="en-US" sz="2600" b="1" dirty="0">
                <a:solidFill>
                  <a:schemeClr val="bg1"/>
                </a:solidFill>
                <a:latin typeface="Calibri" panose="020F0502020204030204" pitchFamily="34" charset="0"/>
                <a:cs typeface="Calibri" panose="020F0502020204030204" pitchFamily="34" charset="0"/>
              </a:rPr>
              <a:t> have heard, go out and </a:t>
            </a:r>
            <a:r>
              <a:rPr lang="en-US" sz="2600" b="1" dirty="0">
                <a:solidFill>
                  <a:srgbClr val="FFFF00"/>
                </a:solidFill>
                <a:latin typeface="Calibri" panose="020F0502020204030204" pitchFamily="34" charset="0"/>
                <a:cs typeface="Calibri" panose="020F0502020204030204" pitchFamily="34" charset="0"/>
              </a:rPr>
              <a:t>are choked</a:t>
            </a:r>
            <a:r>
              <a:rPr lang="en-US" sz="2600" b="1" dirty="0">
                <a:solidFill>
                  <a:schemeClr val="bg1"/>
                </a:solidFill>
                <a:latin typeface="Calibri" panose="020F0502020204030204" pitchFamily="34" charset="0"/>
                <a:cs typeface="Calibri" panose="020F0502020204030204" pitchFamily="34" charset="0"/>
              </a:rPr>
              <a:t> with cares, riches, and pleasures of life, and bring no fruit to maturity.       </a:t>
            </a:r>
          </a:p>
        </p:txBody>
      </p:sp>
    </p:spTree>
    <p:extLst>
      <p:ext uri="{BB962C8B-B14F-4D97-AF65-F5344CB8AC3E}">
        <p14:creationId xmlns:p14="http://schemas.microsoft.com/office/powerpoint/2010/main" val="3500158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Reasons People Die Spiritually</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76287"/>
            <a:ext cx="10914306" cy="355481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Indigestion—not eating or eating wrong food—1 Pet. 2:2; Heb. 5</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Injustice—in the church, discouraged—leaving church and GOD!</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Invasion—Thorns of cares, riches and pleasure—Luke 8:14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Inflation—knowledge puffs up; smarter than God—1 Cor. 8:1</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Insubordination—smarter than God; priorities change</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Inability—expectation too high of growth rate or level of growth   </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000" b="1" dirty="0">
                <a:solidFill>
                  <a:schemeClr val="bg1"/>
                </a:solidFill>
                <a:latin typeface="Calibri" panose="020F0502020204030204" pitchFamily="34" charset="0"/>
                <a:cs typeface="Calibri" panose="020F0502020204030204" pitchFamily="34" charset="0"/>
              </a:rPr>
              <a:t>Inactivity—changing habits of attendance and study habits</a:t>
            </a:r>
          </a:p>
        </p:txBody>
      </p:sp>
    </p:spTree>
    <p:extLst>
      <p:ext uri="{BB962C8B-B14F-4D97-AF65-F5344CB8AC3E}">
        <p14:creationId xmlns:p14="http://schemas.microsoft.com/office/powerpoint/2010/main" val="4208965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The Path to Eternal Life</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1350084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Text—Heb. 3:7-13</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4493538"/>
          </a:xfrm>
          <a:prstGeom prst="rect">
            <a:avLst/>
          </a:prstGeom>
          <a:noFill/>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7  Therefore, as </a:t>
            </a:r>
            <a:r>
              <a:rPr lang="en-US" sz="2600" b="1" dirty="0">
                <a:solidFill>
                  <a:srgbClr val="FFFF00"/>
                </a:solidFill>
                <a:latin typeface="Calibri" panose="020F0502020204030204" pitchFamily="34" charset="0"/>
                <a:cs typeface="Calibri" panose="020F0502020204030204" pitchFamily="34" charset="0"/>
              </a:rPr>
              <a:t>the Holy Spirit says</a:t>
            </a:r>
            <a:r>
              <a:rPr lang="en-US" sz="2600" b="1" dirty="0">
                <a:solidFill>
                  <a:schemeClr val="bg1"/>
                </a:solidFill>
                <a:latin typeface="Calibri" panose="020F0502020204030204" pitchFamily="34" charset="0"/>
                <a:cs typeface="Calibri" panose="020F0502020204030204" pitchFamily="34" charset="0"/>
              </a:rPr>
              <a:t>: “Today if you will hear His voice,</a:t>
            </a:r>
          </a:p>
          <a:p>
            <a:pPr algn="just"/>
            <a:r>
              <a:rPr lang="en-US" sz="2600" b="1" dirty="0">
                <a:solidFill>
                  <a:schemeClr val="bg1"/>
                </a:solidFill>
                <a:latin typeface="Calibri" panose="020F0502020204030204" pitchFamily="34" charset="0"/>
                <a:cs typeface="Calibri" panose="020F0502020204030204" pitchFamily="34" charset="0"/>
              </a:rPr>
              <a:t>  8  do not harden your hearts as in the rebellion, in the day of the trial in the wilderness, </a:t>
            </a:r>
          </a:p>
          <a:p>
            <a:pPr algn="just"/>
            <a:r>
              <a:rPr lang="en-US" sz="2600" b="1" dirty="0">
                <a:solidFill>
                  <a:schemeClr val="bg1"/>
                </a:solidFill>
                <a:latin typeface="Calibri" panose="020F0502020204030204" pitchFamily="34" charset="0"/>
                <a:cs typeface="Calibri" panose="020F0502020204030204" pitchFamily="34" charset="0"/>
              </a:rPr>
              <a:t>  9  where you fathers tested Me, tried Me, and saw my works forty years.  </a:t>
            </a:r>
          </a:p>
          <a:p>
            <a:pPr algn="just"/>
            <a:r>
              <a:rPr lang="en-US" sz="2600" b="1" dirty="0">
                <a:solidFill>
                  <a:schemeClr val="bg1"/>
                </a:solidFill>
                <a:latin typeface="Calibri" panose="020F0502020204030204" pitchFamily="34" charset="0"/>
                <a:cs typeface="Calibri" panose="020F0502020204030204" pitchFamily="34" charset="0"/>
              </a:rPr>
              <a:t>10 Therefore I was angry with that generation, and said, ‘They always go astray in their heart, and they have not known My ways.’  </a:t>
            </a:r>
          </a:p>
          <a:p>
            <a:pPr algn="just"/>
            <a:r>
              <a:rPr lang="en-US" sz="2600" b="1" dirty="0">
                <a:solidFill>
                  <a:schemeClr val="bg1"/>
                </a:solidFill>
                <a:latin typeface="Calibri" panose="020F0502020204030204" pitchFamily="34" charset="0"/>
                <a:cs typeface="Calibri" panose="020F0502020204030204" pitchFamily="34" charset="0"/>
              </a:rPr>
              <a:t>11  So I swore in My wrath, ‘They shall not enter My rest.’ “ </a:t>
            </a:r>
          </a:p>
          <a:p>
            <a:pPr algn="just"/>
            <a:r>
              <a:rPr lang="en-US" sz="2600" b="1" dirty="0">
                <a:solidFill>
                  <a:schemeClr val="bg1"/>
                </a:solidFill>
                <a:latin typeface="Calibri" panose="020F0502020204030204" pitchFamily="34" charset="0"/>
                <a:cs typeface="Calibri" panose="020F0502020204030204" pitchFamily="34" charset="0"/>
              </a:rPr>
              <a:t>12  </a:t>
            </a:r>
            <a:r>
              <a:rPr lang="en-US" sz="2600" b="1" dirty="0">
                <a:solidFill>
                  <a:srgbClr val="FFFF00"/>
                </a:solidFill>
                <a:latin typeface="Calibri" panose="020F0502020204030204" pitchFamily="34" charset="0"/>
                <a:cs typeface="Calibri" panose="020F0502020204030204" pitchFamily="34" charset="0"/>
              </a:rPr>
              <a:t>Beware, brethren, lest there be in any of you an evil heart of unbelief in departing from the living God; </a:t>
            </a:r>
          </a:p>
          <a:p>
            <a:pPr algn="just"/>
            <a:r>
              <a:rPr lang="en-US" sz="2600" b="1" dirty="0">
                <a:solidFill>
                  <a:schemeClr val="bg1"/>
                </a:solidFill>
                <a:latin typeface="Calibri" panose="020F0502020204030204" pitchFamily="34" charset="0"/>
                <a:cs typeface="Calibri" panose="020F0502020204030204" pitchFamily="34" charset="0"/>
              </a:rPr>
              <a:t>13  but exhort one another daily, while it is called “today," lest any of you be hardened through the deceitfulness of sin.</a:t>
            </a:r>
            <a:r>
              <a:rPr lang="en-US" sz="2600" dirty="0">
                <a:solidFill>
                  <a:schemeClr val="bg1"/>
                </a:solidFill>
                <a:latin typeface="Calibri" panose="020F0502020204030204" pitchFamily="34" charset="0"/>
                <a:cs typeface="Calibri" panose="020F0502020204030204" pitchFamily="34" charset="0"/>
              </a:rPr>
              <a:t> </a:t>
            </a:r>
            <a:endParaRPr lang="en-US" sz="26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271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800" dirty="0">
                <a:solidFill>
                  <a:schemeClr val="bg1"/>
                </a:solidFill>
                <a:latin typeface="Cambria" panose="02040503050406030204" pitchFamily="18" charset="0"/>
                <a:ea typeface="Cambria" panose="02040503050406030204" pitchFamily="18" charset="0"/>
                <a:cs typeface="Calibri" panose="020F0502020204030204" pitchFamily="34" charset="0"/>
              </a:rPr>
              <a:t>Obvious Truths About Spiritual Death</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76287"/>
            <a:ext cx="10914306" cy="99257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Two kinds of death—physical and spiritual—Gen. 2-3</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Members at PBL can die—Bible is filled with warnings</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32130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1 Cor. 10:11-13</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3170099"/>
          </a:xfrm>
          <a:prstGeom prst="rect">
            <a:avLst/>
          </a:prstGeom>
          <a:noFill/>
        </p:spPr>
        <p:txBody>
          <a:bodyPr wrap="square" rtlCol="0">
            <a:spAutoFit/>
          </a:bodyPr>
          <a:lstStyle/>
          <a:p>
            <a:pPr algn="just"/>
            <a:endParaRPr lang="en-US" sz="1800"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11  Now </a:t>
            </a:r>
            <a:r>
              <a:rPr lang="en-US" sz="2600" b="1" dirty="0">
                <a:solidFill>
                  <a:srgbClr val="FFFF00"/>
                </a:solidFill>
                <a:latin typeface="Calibri" panose="020F0502020204030204" pitchFamily="34" charset="0"/>
                <a:cs typeface="Calibri" panose="020F0502020204030204" pitchFamily="34" charset="0"/>
              </a:rPr>
              <a:t>all these things </a:t>
            </a:r>
            <a:r>
              <a:rPr lang="en-US" sz="2600" b="1" dirty="0">
                <a:solidFill>
                  <a:schemeClr val="bg1"/>
                </a:solidFill>
                <a:latin typeface="Calibri" panose="020F0502020204030204" pitchFamily="34" charset="0"/>
                <a:cs typeface="Calibri" panose="020F0502020204030204" pitchFamily="34" charset="0"/>
              </a:rPr>
              <a:t>happened to them as examples, and they were written for our admonition, upon whom the ends of the ages have come. </a:t>
            </a:r>
          </a:p>
          <a:p>
            <a:pPr algn="just"/>
            <a:r>
              <a:rPr lang="en-US" sz="2600" b="1" dirty="0">
                <a:solidFill>
                  <a:schemeClr val="bg1"/>
                </a:solidFill>
                <a:latin typeface="Calibri" panose="020F0502020204030204" pitchFamily="34" charset="0"/>
                <a:cs typeface="Calibri" panose="020F0502020204030204" pitchFamily="34" charset="0"/>
              </a:rPr>
              <a:t>  12  </a:t>
            </a:r>
            <a:r>
              <a:rPr lang="en-US" sz="2600" b="1" dirty="0">
                <a:solidFill>
                  <a:srgbClr val="FFFF00"/>
                </a:solidFill>
                <a:latin typeface="Calibri" panose="020F0502020204030204" pitchFamily="34" charset="0"/>
                <a:cs typeface="Calibri" panose="020F0502020204030204" pitchFamily="34" charset="0"/>
              </a:rPr>
              <a:t>Therefore</a:t>
            </a:r>
            <a:r>
              <a:rPr lang="en-US" sz="2600" b="1" dirty="0">
                <a:solidFill>
                  <a:schemeClr val="bg1"/>
                </a:solidFill>
                <a:latin typeface="Calibri" panose="020F0502020204030204" pitchFamily="34" charset="0"/>
                <a:cs typeface="Calibri" panose="020F0502020204030204" pitchFamily="34" charset="0"/>
              </a:rPr>
              <a:t> let him who thinks he stands take heed </a:t>
            </a:r>
            <a:r>
              <a:rPr lang="en-US" sz="2600" b="1" dirty="0">
                <a:solidFill>
                  <a:srgbClr val="FFFF00"/>
                </a:solidFill>
                <a:latin typeface="Calibri" panose="020F0502020204030204" pitchFamily="34" charset="0"/>
                <a:cs typeface="Calibri" panose="020F0502020204030204" pitchFamily="34" charset="0"/>
              </a:rPr>
              <a:t>lest he fall</a:t>
            </a:r>
            <a:r>
              <a:rPr lang="en-US" sz="2600" b="1" dirty="0">
                <a:solidFill>
                  <a:schemeClr val="bg1"/>
                </a:solidFill>
                <a:latin typeface="Calibri" panose="020F0502020204030204" pitchFamily="34" charset="0"/>
                <a:cs typeface="Calibri" panose="020F0502020204030204" pitchFamily="34" charset="0"/>
              </a:rPr>
              <a:t>. </a:t>
            </a:r>
          </a:p>
          <a:p>
            <a:pPr algn="just"/>
            <a:r>
              <a:rPr lang="en-US" sz="2600" b="1" dirty="0">
                <a:solidFill>
                  <a:schemeClr val="bg1"/>
                </a:solidFill>
                <a:latin typeface="Calibri" panose="020F0502020204030204" pitchFamily="34" charset="0"/>
                <a:cs typeface="Calibri" panose="020F0502020204030204" pitchFamily="34" charset="0"/>
              </a:rPr>
              <a:t>  13  No temptation has overtaken you except such as is common to man; but God is faithful, who will not allow you to be tempted beyond what you are able, but with the temptation will also make the way of escape, that you may be able to bear it. </a:t>
            </a:r>
            <a:endParaRPr lang="en-US" sz="26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9109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Gal. 6:1-2</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1969770"/>
          </a:xfrm>
          <a:prstGeom prst="rect">
            <a:avLst/>
          </a:prstGeom>
          <a:noFill/>
        </p:spPr>
        <p:txBody>
          <a:bodyPr wrap="square" rtlCol="0">
            <a:spAutoFit/>
          </a:bodyPr>
          <a:lstStyle/>
          <a:p>
            <a:endParaRPr lang="en-US" sz="18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1  </a:t>
            </a:r>
            <a:r>
              <a:rPr lang="en-US" sz="2600" b="1" dirty="0">
                <a:solidFill>
                  <a:srgbClr val="FFFF00"/>
                </a:solidFill>
                <a:latin typeface="Calibri" panose="020F0502020204030204" pitchFamily="34" charset="0"/>
                <a:cs typeface="Calibri" panose="020F0502020204030204" pitchFamily="34" charset="0"/>
              </a:rPr>
              <a:t>Brethren</a:t>
            </a:r>
            <a:r>
              <a:rPr lang="en-US" sz="2600" b="1" dirty="0">
                <a:solidFill>
                  <a:schemeClr val="bg1"/>
                </a:solidFill>
                <a:latin typeface="Calibri" panose="020F0502020204030204" pitchFamily="34" charset="0"/>
                <a:cs typeface="Calibri" panose="020F0502020204030204" pitchFamily="34" charset="0"/>
              </a:rPr>
              <a:t>, if a man is overtaken in any trespass, you who are spiritual restore such a one in a spirit of gentleness, considering yourself lest you also be tempted. </a:t>
            </a:r>
          </a:p>
          <a:p>
            <a:pPr algn="just"/>
            <a:r>
              <a:rPr lang="en-US" sz="2600" b="1" dirty="0">
                <a:solidFill>
                  <a:schemeClr val="bg1"/>
                </a:solidFill>
                <a:latin typeface="Calibri" panose="020F0502020204030204" pitchFamily="34" charset="0"/>
                <a:cs typeface="Calibri" panose="020F0502020204030204" pitchFamily="34" charset="0"/>
              </a:rPr>
              <a:t>  2   Bear one another's burdens, and so fulfill the law of Christ.</a:t>
            </a:r>
            <a:endParaRPr lang="en-US" sz="26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1300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James 5:19-20</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1969770"/>
          </a:xfrm>
          <a:prstGeom prst="rect">
            <a:avLst/>
          </a:prstGeom>
          <a:noFill/>
        </p:spPr>
        <p:txBody>
          <a:bodyPr wrap="square" rtlCol="0">
            <a:spAutoFit/>
          </a:bodyPr>
          <a:lstStyle/>
          <a:p>
            <a:endParaRPr lang="en-US" sz="1800" b="1" dirty="0">
              <a:solidFill>
                <a:schemeClr val="bg1"/>
              </a:solidFill>
              <a:latin typeface="Calibri" panose="020F0502020204030204" pitchFamily="34" charset="0"/>
              <a:cs typeface="Calibri" panose="020F0502020204030204" pitchFamily="34" charset="0"/>
            </a:endParaRPr>
          </a:p>
          <a:p>
            <a:pPr algn="just"/>
            <a:r>
              <a:rPr lang="en-US" sz="1800" b="1" dirty="0">
                <a:solidFill>
                  <a:schemeClr val="bg1"/>
                </a:solidFill>
                <a:latin typeface="Calibri" panose="020F0502020204030204" pitchFamily="34" charset="0"/>
                <a:cs typeface="Calibri" panose="020F0502020204030204" pitchFamily="34" charset="0"/>
              </a:rPr>
              <a:t>  </a:t>
            </a:r>
            <a:r>
              <a:rPr lang="en-US" sz="2600" b="1" dirty="0">
                <a:solidFill>
                  <a:schemeClr val="bg1"/>
                </a:solidFill>
                <a:latin typeface="Calibri" panose="020F0502020204030204" pitchFamily="34" charset="0"/>
                <a:cs typeface="Calibri" panose="020F0502020204030204" pitchFamily="34" charset="0"/>
              </a:rPr>
              <a:t>19  </a:t>
            </a:r>
            <a:r>
              <a:rPr lang="en-US" sz="2600" b="1" dirty="0">
                <a:solidFill>
                  <a:srgbClr val="FFFF00"/>
                </a:solidFill>
                <a:latin typeface="Calibri" panose="020F0502020204030204" pitchFamily="34" charset="0"/>
                <a:cs typeface="Calibri" panose="020F0502020204030204" pitchFamily="34" charset="0"/>
              </a:rPr>
              <a:t>Brethren</a:t>
            </a:r>
            <a:r>
              <a:rPr lang="en-US" sz="2600" b="1" dirty="0">
                <a:solidFill>
                  <a:schemeClr val="bg1"/>
                </a:solidFill>
                <a:latin typeface="Calibri" panose="020F0502020204030204" pitchFamily="34" charset="0"/>
                <a:cs typeface="Calibri" panose="020F0502020204030204" pitchFamily="34" charset="0"/>
              </a:rPr>
              <a:t>, if </a:t>
            </a:r>
            <a:r>
              <a:rPr lang="en-US" sz="2600" b="1" dirty="0">
                <a:solidFill>
                  <a:srgbClr val="FFFF00"/>
                </a:solidFill>
                <a:latin typeface="Calibri" panose="020F0502020204030204" pitchFamily="34" charset="0"/>
                <a:cs typeface="Calibri" panose="020F0502020204030204" pitchFamily="34" charset="0"/>
              </a:rPr>
              <a:t>anyone</a:t>
            </a:r>
            <a:r>
              <a:rPr lang="en-US" sz="2600" b="1" dirty="0">
                <a:solidFill>
                  <a:schemeClr val="bg1"/>
                </a:solidFill>
                <a:latin typeface="Calibri" panose="020F0502020204030204" pitchFamily="34" charset="0"/>
                <a:cs typeface="Calibri" panose="020F0502020204030204" pitchFamily="34" charset="0"/>
              </a:rPr>
              <a:t> among you wanders from the truth, and someone turns him back, </a:t>
            </a:r>
          </a:p>
          <a:p>
            <a:pPr algn="just"/>
            <a:r>
              <a:rPr lang="en-US" sz="2600" b="1" dirty="0">
                <a:solidFill>
                  <a:schemeClr val="bg1"/>
                </a:solidFill>
                <a:latin typeface="Calibri" panose="020F0502020204030204" pitchFamily="34" charset="0"/>
                <a:cs typeface="Calibri" panose="020F0502020204030204" pitchFamily="34" charset="0"/>
              </a:rPr>
              <a:t>  20  let him know that he who turns a sinner from the error of his way will </a:t>
            </a:r>
            <a:r>
              <a:rPr lang="en-US" sz="2600" b="1" dirty="0">
                <a:solidFill>
                  <a:srgbClr val="FFFF00"/>
                </a:solidFill>
                <a:latin typeface="Calibri" panose="020F0502020204030204" pitchFamily="34" charset="0"/>
                <a:cs typeface="Calibri" panose="020F0502020204030204" pitchFamily="34" charset="0"/>
              </a:rPr>
              <a:t>save a soul from death </a:t>
            </a:r>
            <a:r>
              <a:rPr lang="en-US" sz="2600" b="1" dirty="0">
                <a:solidFill>
                  <a:schemeClr val="bg1"/>
                </a:solidFill>
                <a:latin typeface="Calibri" panose="020F0502020204030204" pitchFamily="34" charset="0"/>
                <a:cs typeface="Calibri" panose="020F0502020204030204" pitchFamily="34" charset="0"/>
              </a:rPr>
              <a:t>and cover a multitude of sins. </a:t>
            </a:r>
          </a:p>
        </p:txBody>
      </p:sp>
    </p:spTree>
    <p:extLst>
      <p:ext uri="{BB962C8B-B14F-4D97-AF65-F5344CB8AC3E}">
        <p14:creationId xmlns:p14="http://schemas.microsoft.com/office/powerpoint/2010/main" val="19066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800" dirty="0">
                <a:solidFill>
                  <a:schemeClr val="bg1"/>
                </a:solidFill>
                <a:latin typeface="Cambria" panose="02040503050406030204" pitchFamily="18" charset="0"/>
                <a:ea typeface="Cambria" panose="02040503050406030204" pitchFamily="18" charset="0"/>
                <a:cs typeface="Calibri" panose="020F0502020204030204" pitchFamily="34" charset="0"/>
              </a:rPr>
              <a:t>Obvious Truths About Spiritual Death</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76287"/>
            <a:ext cx="10914306" cy="2870016"/>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Two kinds of death—physical and spiritual—Gen. 2-3</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Members at PBL can die—Bible is filled with warnings</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Members at PBL have died and some are dying</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God has done all He can to keep it from happening</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The church tries to do all it can to keep it from happening</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Results of dying—2 Pet. 2:20-22</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9036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2 Peter 2:20-22</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4462760"/>
          </a:xfrm>
          <a:prstGeom prst="rect">
            <a:avLst/>
          </a:prstGeom>
          <a:noFill/>
        </p:spPr>
        <p:txBody>
          <a:bodyPr wrap="square" rtlCol="0">
            <a:spAutoFit/>
          </a:bodyPr>
          <a:lstStyle/>
          <a:p>
            <a:pPr algn="just"/>
            <a:endParaRPr lang="en-US" sz="26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20  For if, after </a:t>
            </a:r>
            <a:r>
              <a:rPr lang="en-US" sz="2600" b="1" dirty="0">
                <a:solidFill>
                  <a:srgbClr val="FFFF00"/>
                </a:solidFill>
                <a:latin typeface="Calibri" panose="020F0502020204030204" pitchFamily="34" charset="0"/>
                <a:cs typeface="Calibri" panose="020F0502020204030204" pitchFamily="34" charset="0"/>
              </a:rPr>
              <a:t>they have escaped the pollutions of the world </a:t>
            </a:r>
            <a:r>
              <a:rPr lang="en-US" sz="2600" b="1" dirty="0">
                <a:solidFill>
                  <a:schemeClr val="bg1"/>
                </a:solidFill>
                <a:latin typeface="Calibri" panose="020F0502020204030204" pitchFamily="34" charset="0"/>
                <a:cs typeface="Calibri" panose="020F0502020204030204" pitchFamily="34" charset="0"/>
              </a:rPr>
              <a:t>through the knowledge of the Lord and Savior Jesus Christ, they are again entangled in them and overcome, the </a:t>
            </a:r>
            <a:r>
              <a:rPr lang="en-US" sz="2600" b="1" dirty="0">
                <a:solidFill>
                  <a:srgbClr val="FFFF00"/>
                </a:solidFill>
                <a:latin typeface="Calibri" panose="020F0502020204030204" pitchFamily="34" charset="0"/>
                <a:cs typeface="Calibri" panose="020F0502020204030204" pitchFamily="34" charset="0"/>
              </a:rPr>
              <a:t>latter end is worse for them than the beginning</a:t>
            </a:r>
            <a:r>
              <a:rPr lang="en-US" sz="2600" b="1" dirty="0">
                <a:solidFill>
                  <a:schemeClr val="bg1"/>
                </a:solidFill>
                <a:latin typeface="Calibri" panose="020F0502020204030204" pitchFamily="34" charset="0"/>
                <a:cs typeface="Calibri" panose="020F0502020204030204" pitchFamily="34" charset="0"/>
              </a:rPr>
              <a:t>. </a:t>
            </a:r>
          </a:p>
          <a:p>
            <a:pPr algn="just"/>
            <a:r>
              <a:rPr lang="en-US" sz="2600" b="1" dirty="0">
                <a:solidFill>
                  <a:schemeClr val="bg1"/>
                </a:solidFill>
                <a:latin typeface="Calibri" panose="020F0502020204030204" pitchFamily="34" charset="0"/>
                <a:cs typeface="Calibri" panose="020F0502020204030204" pitchFamily="34" charset="0"/>
              </a:rPr>
              <a:t>  21  For it would have been </a:t>
            </a:r>
            <a:r>
              <a:rPr lang="en-US" sz="2600" b="1" dirty="0">
                <a:solidFill>
                  <a:srgbClr val="FFFF00"/>
                </a:solidFill>
                <a:latin typeface="Calibri" panose="020F0502020204030204" pitchFamily="34" charset="0"/>
                <a:cs typeface="Calibri" panose="020F0502020204030204" pitchFamily="34" charset="0"/>
              </a:rPr>
              <a:t>better for them not to have known the way</a:t>
            </a:r>
            <a:r>
              <a:rPr lang="en-US" sz="2600" b="1" dirty="0">
                <a:solidFill>
                  <a:schemeClr val="bg1"/>
                </a:solidFill>
                <a:latin typeface="Calibri" panose="020F0502020204030204" pitchFamily="34" charset="0"/>
                <a:cs typeface="Calibri" panose="020F0502020204030204" pitchFamily="34" charset="0"/>
              </a:rPr>
              <a:t> of righteousness, than having known it, to turn from the holy commandment delivered to them. </a:t>
            </a:r>
          </a:p>
          <a:p>
            <a:pPr algn="just"/>
            <a:r>
              <a:rPr lang="en-US" sz="2600" b="1" dirty="0">
                <a:solidFill>
                  <a:schemeClr val="bg1"/>
                </a:solidFill>
                <a:latin typeface="Calibri" panose="020F0502020204030204" pitchFamily="34" charset="0"/>
                <a:cs typeface="Calibri" panose="020F0502020204030204" pitchFamily="34" charset="0"/>
              </a:rPr>
              <a:t>  22  But it has happened to them according to the true proverb: "A </a:t>
            </a:r>
            <a:r>
              <a:rPr lang="en-US" sz="2600" b="1" dirty="0">
                <a:solidFill>
                  <a:srgbClr val="FFFF00"/>
                </a:solidFill>
                <a:latin typeface="Calibri" panose="020F0502020204030204" pitchFamily="34" charset="0"/>
                <a:cs typeface="Calibri" panose="020F0502020204030204" pitchFamily="34" charset="0"/>
              </a:rPr>
              <a:t>dog </a:t>
            </a:r>
            <a:r>
              <a:rPr lang="en-US" sz="2600" b="1" dirty="0">
                <a:solidFill>
                  <a:schemeClr val="bg1"/>
                </a:solidFill>
                <a:latin typeface="Calibri" panose="020F0502020204030204" pitchFamily="34" charset="0"/>
                <a:cs typeface="Calibri" panose="020F0502020204030204" pitchFamily="34" charset="0"/>
              </a:rPr>
              <a:t>returns to his own vomit," and, "a </a:t>
            </a:r>
            <a:r>
              <a:rPr lang="en-US" sz="2600" b="1" dirty="0">
                <a:solidFill>
                  <a:srgbClr val="FFFF00"/>
                </a:solidFill>
                <a:latin typeface="Calibri" panose="020F0502020204030204" pitchFamily="34" charset="0"/>
                <a:cs typeface="Calibri" panose="020F0502020204030204" pitchFamily="34" charset="0"/>
              </a:rPr>
              <a:t>sow,</a:t>
            </a:r>
            <a:r>
              <a:rPr lang="en-US" sz="2600" b="1" dirty="0">
                <a:solidFill>
                  <a:schemeClr val="bg1"/>
                </a:solidFill>
                <a:latin typeface="Calibri" panose="020F0502020204030204" pitchFamily="34" charset="0"/>
                <a:cs typeface="Calibri" panose="020F0502020204030204" pitchFamily="34" charset="0"/>
              </a:rPr>
              <a:t> having washed, to her wallowing in the mire."</a:t>
            </a:r>
          </a:p>
          <a:p>
            <a:pPr algn="just"/>
            <a:endParaRPr lang="en-US" sz="24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70447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800" dirty="0">
                <a:solidFill>
                  <a:schemeClr val="bg1"/>
                </a:solidFill>
                <a:latin typeface="Cambria" panose="02040503050406030204" pitchFamily="18" charset="0"/>
                <a:ea typeface="Cambria" panose="02040503050406030204" pitchFamily="18" charset="0"/>
                <a:cs typeface="Calibri" panose="020F0502020204030204" pitchFamily="34" charset="0"/>
              </a:rPr>
              <a:t>Obvious Truths About Spiritual Death</a:t>
            </a:r>
            <a:endPar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76287"/>
            <a:ext cx="10914306" cy="4185761"/>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Two kinds of death—physical and spiritual—Gen. 2-3</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Members at PBL can die—Bible is filled with warnings</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Members at PBL have died and some are dying</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God has done all He can to keep it from happening</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The church tries to do all it can to keep it from happening</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Results of dying—2 Pet. 2:20-22</a:t>
            </a:r>
          </a:p>
          <a:p>
            <a:pPr lvl="4" algn="just" defTabSz="457200">
              <a:spcAft>
                <a:spcPts val="300"/>
              </a:spcAft>
              <a:buClr>
                <a:schemeClr val="bg1"/>
              </a:buClr>
              <a:tabLst>
                <a:tab pos="457200" algn="l"/>
              </a:tabLst>
            </a:pPr>
            <a:r>
              <a:rPr lang="en-US" sz="3000" b="1" dirty="0">
                <a:solidFill>
                  <a:schemeClr val="bg1"/>
                </a:solidFill>
                <a:latin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cs typeface="Calibri" panose="020F0502020204030204" pitchFamily="34" charset="0"/>
              </a:rPr>
              <a:t>-  Fulfilled two visual pictures of hogs and dogs</a:t>
            </a:r>
          </a:p>
          <a:p>
            <a:pPr lvl="4"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Greater judgment and greater punishment</a:t>
            </a:r>
          </a:p>
          <a:p>
            <a:pPr lvl="4"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Far better to never have begun the race than to stop running, slowing down</a:t>
            </a:r>
            <a:endParaRPr lang="en-US" sz="20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291829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391</Words>
  <Application>Microsoft Office PowerPoint</Application>
  <PresentationFormat>Widescreen</PresentationFormat>
  <Paragraphs>82</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Cambria</vt:lpstr>
      <vt:lpstr>Office Theme</vt:lpstr>
      <vt:lpstr> Members At PBL Are Dying </vt:lpstr>
      <vt:lpstr>Text—Heb. 3:7-13</vt:lpstr>
      <vt:lpstr>Obvious Truths About Spiritual Death</vt:lpstr>
      <vt:lpstr>1 Cor. 10:11-13</vt:lpstr>
      <vt:lpstr>Gal. 6:1-2</vt:lpstr>
      <vt:lpstr>James 5:19-20</vt:lpstr>
      <vt:lpstr>Obvious Truths About Spiritual Death</vt:lpstr>
      <vt:lpstr>2 Peter 2:20-22</vt:lpstr>
      <vt:lpstr>Obvious Truths About Spiritual Death</vt:lpstr>
      <vt:lpstr>Reasons People Die Spiritually</vt:lpstr>
      <vt:lpstr>1 Peter 2:1-3</vt:lpstr>
      <vt:lpstr>Heb. 5:12-14</vt:lpstr>
      <vt:lpstr>Reasons People Die Spiritually</vt:lpstr>
      <vt:lpstr>Luke 8:14</vt:lpstr>
      <vt:lpstr>Reasons People Die Spiritually</vt:lpstr>
      <vt:lpstr>The Path to Eternal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139</cp:revision>
  <cp:lastPrinted>2019-03-17T01:22:08Z</cp:lastPrinted>
  <dcterms:modified xsi:type="dcterms:W3CDTF">2019-03-18T14:47:58Z</dcterms:modified>
</cp:coreProperties>
</file>