
<file path=[Content_Types].xml><?xml version="1.0" encoding="utf-8"?>
<Types xmlns="http://schemas.openxmlformats.org/package/2006/content-types">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23"/>
  </p:notesMasterIdLst>
  <p:sldIdLst>
    <p:sldId id="1440" r:id="rId2"/>
    <p:sldId id="1445" r:id="rId3"/>
    <p:sldId id="1603" r:id="rId4"/>
    <p:sldId id="1584" r:id="rId5"/>
    <p:sldId id="1585" r:id="rId6"/>
    <p:sldId id="1577" r:id="rId7"/>
    <p:sldId id="1604" r:id="rId8"/>
    <p:sldId id="1586" r:id="rId9"/>
    <p:sldId id="1587" r:id="rId10"/>
    <p:sldId id="1588" r:id="rId11"/>
    <p:sldId id="1576" r:id="rId12"/>
    <p:sldId id="1605" r:id="rId13"/>
    <p:sldId id="1591" r:id="rId14"/>
    <p:sldId id="1578" r:id="rId15"/>
    <p:sldId id="1606" r:id="rId16"/>
    <p:sldId id="1597" r:id="rId17"/>
    <p:sldId id="1600" r:id="rId18"/>
    <p:sldId id="1602" r:id="rId19"/>
    <p:sldId id="1607" r:id="rId20"/>
    <p:sldId id="1595" r:id="rId21"/>
    <p:sldId id="1583" r:id="rId22"/>
  </p:sldIdLst>
  <p:sldSz cx="12192000" cy="6858000"/>
  <p:notesSz cx="7102475" cy="938847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73" autoAdjust="0"/>
    <p:restoredTop sz="94660"/>
  </p:normalViewPr>
  <p:slideViewPr>
    <p:cSldViewPr snapToGrid="0">
      <p:cViewPr varScale="1">
        <p:scale>
          <a:sx n="110" d="100"/>
          <a:sy n="110" d="100"/>
        </p:scale>
        <p:origin x="516" y="108"/>
      </p:cViewPr>
      <p:guideLst>
        <p:guide orient="horz" pos="2160"/>
        <p:guide pos="3840"/>
      </p:guideLst>
    </p:cSldViewPr>
  </p:slideViewPr>
  <p:notesTextViewPr>
    <p:cViewPr>
      <p:scale>
        <a:sx n="75" d="100"/>
        <a:sy n="75" d="100"/>
      </p:scale>
      <p:origin x="0" y="0"/>
    </p:cViewPr>
  </p:notesTextViewPr>
  <p:sorterViewPr>
    <p:cViewPr>
      <p:scale>
        <a:sx n="100" d="100"/>
        <a:sy n="100" d="100"/>
      </p:scale>
      <p:origin x="0" y="-459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23863" y="704850"/>
            <a:ext cx="6256337" cy="3519488"/>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10248" y="4459526"/>
            <a:ext cx="5681980" cy="4224814"/>
          </a:xfrm>
          <a:prstGeom prst="rect">
            <a:avLst/>
          </a:prstGeom>
          <a:noFill/>
          <a:ln>
            <a:noFill/>
          </a:ln>
        </p:spPr>
        <p:txBody>
          <a:bodyPr spcFirstLastPara="1" wrap="square" lIns="94213" tIns="94213" rIns="94213" bIns="94213"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6"/>
        <p:cNvGrpSpPr/>
        <p:nvPr/>
      </p:nvGrpSpPr>
      <p:grpSpPr>
        <a:xfrm>
          <a:off x="0" y="0"/>
          <a:ext cx="0" cy="0"/>
          <a:chOff x="0" y="0"/>
          <a:chExt cx="0" cy="0"/>
        </a:xfrm>
      </p:grpSpPr>
      <p:sp>
        <p:nvSpPr>
          <p:cNvPr id="77" name="Google Shape;77;p1:notes"/>
          <p:cNvSpPr txBox="1">
            <a:spLocks noGrp="1"/>
          </p:cNvSpPr>
          <p:nvPr>
            <p:ph type="body" idx="1"/>
          </p:nvPr>
        </p:nvSpPr>
        <p:spPr>
          <a:xfrm>
            <a:off x="710248" y="4459526"/>
            <a:ext cx="5681980" cy="4224814"/>
          </a:xfrm>
          <a:prstGeom prst="rect">
            <a:avLst/>
          </a:prstGeom>
        </p:spPr>
        <p:txBody>
          <a:bodyPr spcFirstLastPara="1" wrap="square" lIns="94213" tIns="94213" rIns="94213" bIns="94213" anchor="t" anchorCtr="0">
            <a:noAutofit/>
          </a:bodyPr>
          <a:lstStyle/>
          <a:p>
            <a:pPr marL="0" indent="0">
              <a:buNone/>
            </a:pPr>
            <a:endParaRPr dirty="0"/>
          </a:p>
        </p:txBody>
      </p:sp>
      <p:sp>
        <p:nvSpPr>
          <p:cNvPr id="78" name="Google Shape;78;p1:notes"/>
          <p:cNvSpPr>
            <a:spLocks noGrp="1" noRot="1" noChangeAspect="1"/>
          </p:cNvSpPr>
          <p:nvPr>
            <p:ph type="sldImg" idx="2"/>
          </p:nvPr>
        </p:nvSpPr>
        <p:spPr>
          <a:xfrm>
            <a:off x="422275" y="704850"/>
            <a:ext cx="6257925" cy="3519488"/>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861284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996941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573664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45820190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407927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77484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0708867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6843965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5901392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772874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6713840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135634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29688144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4"/>
        <p:cNvGrpSpPr/>
        <p:nvPr/>
      </p:nvGrpSpPr>
      <p:grpSpPr>
        <a:xfrm>
          <a:off x="0" y="0"/>
          <a:ext cx="0" cy="0"/>
          <a:chOff x="0" y="0"/>
          <a:chExt cx="0" cy="0"/>
        </a:xfrm>
      </p:grpSpPr>
      <p:sp>
        <p:nvSpPr>
          <p:cNvPr id="95" name="Google Shape;95;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6" name="Google Shape;96;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4250563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0870164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5630290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23009561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288516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8693369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8666354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2"/>
        <p:cNvGrpSpPr/>
        <p:nvPr/>
      </p:nvGrpSpPr>
      <p:grpSpPr>
        <a:xfrm>
          <a:off x="0" y="0"/>
          <a:ext cx="0" cy="0"/>
          <a:chOff x="0" y="0"/>
          <a:chExt cx="0" cy="0"/>
        </a:xfrm>
      </p:grpSpPr>
      <p:sp>
        <p:nvSpPr>
          <p:cNvPr id="83" name="Google Shape;83;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dirty="0"/>
          </a:p>
        </p:txBody>
      </p:sp>
      <p:sp>
        <p:nvSpPr>
          <p:cNvPr id="84" name="Google Shape;84;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21248474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pic>
        <p:nvPicPr>
          <p:cNvPr id="12" name="Google Shape;12;p2"/>
          <p:cNvPicPr preferRelativeResize="0"/>
          <p:nvPr/>
        </p:nvPicPr>
        <p:blipFill rotWithShape="1">
          <a:blip r:embed="rId2">
            <a:alphaModFix/>
          </a:blip>
          <a:srcRect/>
          <a:stretch/>
        </p:blipFill>
        <p:spPr>
          <a:xfrm>
            <a:off x="3046" y="0"/>
            <a:ext cx="12188955" cy="6858000"/>
          </a:xfrm>
          <a:prstGeom prst="rect">
            <a:avLst/>
          </a:prstGeom>
          <a:noFill/>
          <a:ln>
            <a:noFill/>
          </a:ln>
        </p:spPr>
      </p:pic>
      <p:sp>
        <p:nvSpPr>
          <p:cNvPr id="13" name="Google Shape;13;p2"/>
          <p:cNvSpPr txBox="1">
            <a:spLocks noGrp="1"/>
          </p:cNvSpPr>
          <p:nvPr>
            <p:ph type="ctrTitle"/>
          </p:nvPr>
        </p:nvSpPr>
        <p:spPr>
          <a:xfrm>
            <a:off x="365760" y="310896"/>
            <a:ext cx="11430000" cy="2798064"/>
          </a:xfrm>
          <a:prstGeom prst="rect">
            <a:avLst/>
          </a:prstGeom>
          <a:noFill/>
          <a:ln>
            <a:noFill/>
          </a:ln>
        </p:spPr>
        <p:txBody>
          <a:bodyPr spcFirstLastPara="1" wrap="square" lIns="91425" tIns="45700" rIns="91425" bIns="45700" anchor="t" anchorCtr="1"/>
          <a:lstStyle>
            <a:lvl1pPr lvl="0" algn="ctr">
              <a:lnSpc>
                <a:spcPct val="90000"/>
              </a:lnSpc>
              <a:spcBef>
                <a:spcPts val="0"/>
              </a:spcBef>
              <a:spcAft>
                <a:spcPts val="0"/>
              </a:spcAft>
              <a:buClr>
                <a:schemeClr val="lt1"/>
              </a:buClr>
              <a:buSzPts val="7000"/>
              <a:buFont typeface="Cambria"/>
              <a:buNone/>
              <a:defRPr sz="7000">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2"/>
          <p:cNvSpPr txBox="1">
            <a:spLocks noGrp="1"/>
          </p:cNvSpPr>
          <p:nvPr>
            <p:ph type="subTitle" idx="1"/>
          </p:nvPr>
        </p:nvSpPr>
        <p:spPr>
          <a:xfrm>
            <a:off x="6867525" y="6117336"/>
            <a:ext cx="5111115" cy="740664"/>
          </a:xfrm>
          <a:prstGeom prst="rect">
            <a:avLst/>
          </a:prstGeom>
          <a:noFill/>
          <a:ln>
            <a:noFill/>
          </a:ln>
        </p:spPr>
        <p:txBody>
          <a:bodyPr spcFirstLastPara="1" wrap="square" lIns="91425" tIns="45700" rIns="91425" bIns="45700" anchor="ctr" anchorCtr="0"/>
          <a:lstStyle>
            <a:lvl1pPr lvl="0" algn="ctr">
              <a:lnSpc>
                <a:spcPct val="90000"/>
              </a:lnSpc>
              <a:spcBef>
                <a:spcPts val="1000"/>
              </a:spcBef>
              <a:spcAft>
                <a:spcPts val="0"/>
              </a:spcAft>
              <a:buClr>
                <a:schemeClr val="lt1"/>
              </a:buClr>
              <a:buSzPts val="3000"/>
              <a:buNone/>
              <a:defRPr sz="3000" b="1">
                <a:solidFill>
                  <a:schemeClr val="lt1"/>
                </a:solidFill>
                <a:latin typeface="Calibri"/>
                <a:ea typeface="Calibri"/>
                <a:cs typeface="Calibri"/>
                <a:sym typeface="Calibri"/>
              </a:defRPr>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p:cSld name="Title and Content">
    <p:bg>
      <p:bgPr>
        <a:solidFill>
          <a:schemeClr val="lt1"/>
        </a:solidFill>
        <a:effectLst/>
      </p:bgPr>
    </p:bg>
    <p:spTree>
      <p:nvGrpSpPr>
        <p:cNvPr id="1" name="Shape 15"/>
        <p:cNvGrpSpPr/>
        <p:nvPr/>
      </p:nvGrpSpPr>
      <p:grpSpPr>
        <a:xfrm>
          <a:off x="0" y="0"/>
          <a:ext cx="0" cy="0"/>
          <a:chOff x="0" y="0"/>
          <a:chExt cx="0" cy="0"/>
        </a:xfrm>
      </p:grpSpPr>
      <p:pic>
        <p:nvPicPr>
          <p:cNvPr id="16" name="Google Shape;16;p3"/>
          <p:cNvPicPr preferRelativeResize="0"/>
          <p:nvPr/>
        </p:nvPicPr>
        <p:blipFill rotWithShape="1">
          <a:blip r:embed="rId2">
            <a:alphaModFix/>
          </a:blip>
          <a:srcRect/>
          <a:stretch/>
        </p:blipFill>
        <p:spPr>
          <a:xfrm>
            <a:off x="1524" y="0"/>
            <a:ext cx="12188952" cy="6858000"/>
          </a:xfrm>
          <a:prstGeom prst="rect">
            <a:avLst/>
          </a:prstGeom>
          <a:noFill/>
          <a:ln>
            <a:noFill/>
          </a:ln>
        </p:spPr>
      </p:pic>
      <p:sp>
        <p:nvSpPr>
          <p:cNvPr id="17" name="Google Shape;17;p3"/>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lt1"/>
              </a:buClr>
              <a:buSzPts val="4400"/>
              <a:buFont typeface="Cambria"/>
              <a:buNone/>
              <a:defRPr b="1">
                <a:solidFill>
                  <a:schemeClr val="lt1"/>
                </a:solidFill>
                <a:latin typeface="Cambria"/>
                <a:ea typeface="Cambria"/>
                <a:cs typeface="Cambria"/>
                <a:sym typeface="Cambria"/>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8" name="Google Shape;18;p3"/>
          <p:cNvSpPr txBox="1">
            <a:spLocks noGrp="1"/>
          </p:cNvSpPr>
          <p:nvPr>
            <p:ph type="body" idx="1"/>
          </p:nvPr>
        </p:nvSpPr>
        <p:spPr>
          <a:xfrm>
            <a:off x="540774" y="1780469"/>
            <a:ext cx="11282013" cy="4698989"/>
          </a:xfrm>
          <a:prstGeom prst="rect">
            <a:avLst/>
          </a:prstGeom>
          <a:noFill/>
          <a:ln>
            <a:noFill/>
          </a:ln>
        </p:spPr>
        <p:txBody>
          <a:bodyPr spcFirstLastPara="1" wrap="square" lIns="91425" tIns="45700" rIns="91425" bIns="45700" anchor="t" anchorCtr="0"/>
          <a:lstStyle>
            <a:lvl1pPr marL="457200" lvl="0" indent="-406400" algn="l">
              <a:lnSpc>
                <a:spcPct val="90000"/>
              </a:lnSpc>
              <a:spcBef>
                <a:spcPts val="1000"/>
              </a:spcBef>
              <a:spcAft>
                <a:spcPts val="0"/>
              </a:spcAft>
              <a:buClr>
                <a:schemeClr val="lt1"/>
              </a:buClr>
              <a:buSzPts val="2800"/>
              <a:buChar char="•"/>
              <a:defRPr b="1">
                <a:solidFill>
                  <a:schemeClr val="lt1"/>
                </a:solidFill>
              </a:defRPr>
            </a:lvl1pPr>
            <a:lvl2pPr marL="914400" lvl="1" indent="-406400" algn="l">
              <a:lnSpc>
                <a:spcPct val="90000"/>
              </a:lnSpc>
              <a:spcBef>
                <a:spcPts val="500"/>
              </a:spcBef>
              <a:spcAft>
                <a:spcPts val="0"/>
              </a:spcAft>
              <a:buClr>
                <a:schemeClr val="lt1"/>
              </a:buClr>
              <a:buSzPts val="2800"/>
              <a:buChar char="•"/>
              <a:defRPr sz="2800" b="1">
                <a:solidFill>
                  <a:schemeClr val="lt1"/>
                </a:solidFill>
              </a:defRPr>
            </a:lvl2pPr>
            <a:lvl3pPr marL="1371600" lvl="2" indent="-355600" algn="l">
              <a:lnSpc>
                <a:spcPct val="90000"/>
              </a:lnSpc>
              <a:spcBef>
                <a:spcPts val="500"/>
              </a:spcBef>
              <a:spcAft>
                <a:spcPts val="0"/>
              </a:spcAft>
              <a:buClr>
                <a:schemeClr val="lt1"/>
              </a:buClr>
              <a:buSzPts val="2000"/>
              <a:buChar char="•"/>
              <a:defRPr b="1">
                <a:solidFill>
                  <a:schemeClr val="lt1"/>
                </a:solidFill>
              </a:defRPr>
            </a:lvl3pPr>
            <a:lvl4pPr marL="1828800" lvl="3" indent="-342900" algn="l">
              <a:lnSpc>
                <a:spcPct val="90000"/>
              </a:lnSpc>
              <a:spcBef>
                <a:spcPts val="500"/>
              </a:spcBef>
              <a:spcAft>
                <a:spcPts val="0"/>
              </a:spcAft>
              <a:buClr>
                <a:schemeClr val="lt1"/>
              </a:buClr>
              <a:buSzPts val="1800"/>
              <a:buChar char="•"/>
              <a:defRPr b="1">
                <a:solidFill>
                  <a:schemeClr val="lt1"/>
                </a:solidFill>
              </a:defRPr>
            </a:lvl4pPr>
            <a:lvl5pPr marL="2286000" lvl="4" indent="-342900" algn="l">
              <a:lnSpc>
                <a:spcPct val="90000"/>
              </a:lnSpc>
              <a:spcBef>
                <a:spcPts val="500"/>
              </a:spcBef>
              <a:spcAft>
                <a:spcPts val="0"/>
              </a:spcAft>
              <a:buClr>
                <a:schemeClr val="lt1"/>
              </a:buClr>
              <a:buSzPts val="1800"/>
              <a:buChar char="•"/>
              <a:defRPr b="1">
                <a:solidFill>
                  <a:schemeClr val="lt1"/>
                </a:solidFill>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5"/>
        <p:cNvGrpSpPr/>
        <p:nvPr/>
      </p:nvGrpSpPr>
      <p:grpSpPr>
        <a:xfrm>
          <a:off x="0" y="0"/>
          <a:ext cx="0" cy="0"/>
          <a:chOff x="0" y="0"/>
          <a:chExt cx="0" cy="0"/>
        </a:xfrm>
      </p:grpSpPr>
      <p:sp>
        <p:nvSpPr>
          <p:cNvPr id="26" name="Google Shape;26;p5"/>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7" name="Google Shape;27;p5"/>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8" name="Google Shape;28;p5"/>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29" name="Google Shape;29;p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0" name="Google Shape;30;p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2"/>
        <p:cNvGrpSpPr/>
        <p:nvPr/>
      </p:nvGrpSpPr>
      <p:grpSpPr>
        <a:xfrm>
          <a:off x="0" y="0"/>
          <a:ext cx="0" cy="0"/>
          <a:chOff x="0" y="0"/>
          <a:chExt cx="0" cy="0"/>
        </a:xfrm>
      </p:grpSpPr>
      <p:sp>
        <p:nvSpPr>
          <p:cNvPr id="33" name="Google Shape;33;p6"/>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4" name="Google Shape;34;p6"/>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5" name="Google Shape;35;p6"/>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6" name="Google Shape;36;p6"/>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7" name="Google Shape;37;p6"/>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8" name="Google Shape;38;p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1"/>
        <p:cNvGrpSpPr/>
        <p:nvPr/>
      </p:nvGrpSpPr>
      <p:grpSpPr>
        <a:xfrm>
          <a:off x="0" y="0"/>
          <a:ext cx="0" cy="0"/>
          <a:chOff x="0" y="0"/>
          <a:chExt cx="0" cy="0"/>
        </a:xfrm>
      </p:grpSpPr>
      <p:sp>
        <p:nvSpPr>
          <p:cNvPr id="42" name="Google Shape;42;p7"/>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3" name="Google Shape;43;p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5" name="Google Shape;45;p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0"/>
        <p:cNvGrpSpPr/>
        <p:nvPr/>
      </p:nvGrpSpPr>
      <p:grpSpPr>
        <a:xfrm>
          <a:off x="0" y="0"/>
          <a:ext cx="0" cy="0"/>
          <a:chOff x="0" y="0"/>
          <a:chExt cx="0" cy="0"/>
        </a:xfrm>
      </p:grpSpPr>
      <p:sp>
        <p:nvSpPr>
          <p:cNvPr id="51" name="Google Shape;51;p9"/>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2" name="Google Shape;52;p9"/>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3" name="Google Shape;53;p9"/>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4" name="Google Shape;54;p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5" name="Google Shape;55;p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57"/>
        <p:cNvGrpSpPr/>
        <p:nvPr/>
      </p:nvGrpSpPr>
      <p:grpSpPr>
        <a:xfrm>
          <a:off x="0" y="0"/>
          <a:ext cx="0" cy="0"/>
          <a:chOff x="0" y="0"/>
          <a:chExt cx="0" cy="0"/>
        </a:xfrm>
      </p:grpSpPr>
      <p:sp>
        <p:nvSpPr>
          <p:cNvPr id="58" name="Google Shape;58;p1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9" name="Google Shape;59;p10"/>
          <p:cNvSpPr>
            <a:spLocks noGrp="1"/>
          </p:cNvSpPr>
          <p:nvPr>
            <p:ph type="pic" idx="2"/>
          </p:nvPr>
        </p:nvSpPr>
        <p:spPr>
          <a:xfrm>
            <a:off x="5183188" y="987425"/>
            <a:ext cx="6172200" cy="4873625"/>
          </a:xfrm>
          <a:prstGeom prst="rect">
            <a:avLst/>
          </a:prstGeom>
          <a:noFill/>
          <a:ln>
            <a:noFill/>
          </a:ln>
        </p:spPr>
        <p:txBody>
          <a:bodyPr spcFirstLastPara="1" wrap="square" lIns="91425" tIns="45700" rIns="91425" bIns="45700" anchor="t" anchorCtr="0"/>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0" name="Google Shape;60;p10"/>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1" name="Google Shape;61;p1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1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4"/>
        <p:cNvGrpSpPr/>
        <p:nvPr/>
      </p:nvGrpSpPr>
      <p:grpSpPr>
        <a:xfrm>
          <a:off x="0" y="0"/>
          <a:ext cx="0" cy="0"/>
          <a:chOff x="0" y="0"/>
          <a:chExt cx="0" cy="0"/>
        </a:xfrm>
      </p:grpSpPr>
      <p:sp>
        <p:nvSpPr>
          <p:cNvPr id="65" name="Google Shape;65;p1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6" name="Google Shape;66;p11"/>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67" name="Google Shape;67;p1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8" name="Google Shape;68;p1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1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0"/>
        <p:cNvGrpSpPr/>
        <p:nvPr/>
      </p:nvGrpSpPr>
      <p:grpSpPr>
        <a:xfrm>
          <a:off x="0" y="0"/>
          <a:ext cx="0" cy="0"/>
          <a:chOff x="0" y="0"/>
          <a:chExt cx="0" cy="0"/>
        </a:xfrm>
      </p:grpSpPr>
      <p:sp>
        <p:nvSpPr>
          <p:cNvPr id="71" name="Google Shape;71;p12"/>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2" name="Google Shape;72;p12"/>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3" name="Google Shape;73;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4" name="Google Shape;74;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5" name="Google Shape;75;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1" r:id="rId3"/>
    <p:sldLayoutId id="2147483652" r:id="rId4"/>
    <p:sldLayoutId id="2147483653" r:id="rId5"/>
    <p:sldLayoutId id="2147483655" r:id="rId6"/>
    <p:sldLayoutId id="2147483656" r:id="rId7"/>
    <p:sldLayoutId id="2147483657" r:id="rId8"/>
    <p:sldLayoutId id="2147483658" r:id="rId9"/>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79"/>
        <p:cNvGrpSpPr/>
        <p:nvPr/>
      </p:nvGrpSpPr>
      <p:grpSpPr>
        <a:xfrm>
          <a:off x="0" y="0"/>
          <a:ext cx="0" cy="0"/>
          <a:chOff x="0" y="0"/>
          <a:chExt cx="0" cy="0"/>
        </a:xfrm>
      </p:grpSpPr>
      <p:sp>
        <p:nvSpPr>
          <p:cNvPr id="80" name="Google Shape;80;p13"/>
          <p:cNvSpPr txBox="1">
            <a:spLocks noGrp="1"/>
          </p:cNvSpPr>
          <p:nvPr>
            <p:ph type="ctrTitle"/>
          </p:nvPr>
        </p:nvSpPr>
        <p:spPr>
          <a:xfrm>
            <a:off x="366574" y="306711"/>
            <a:ext cx="11430000" cy="1671718"/>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7000"/>
              <a:buFont typeface="Cambria"/>
              <a:buNone/>
            </a:pPr>
            <a:br>
              <a:rPr lang="en-US" sz="6000" b="1" dirty="0"/>
            </a:br>
            <a:r>
              <a:rPr lang="en-US" sz="6000" b="1" dirty="0"/>
              <a:t>Five Ways</a:t>
            </a:r>
            <a:br>
              <a:rPr lang="en-US" sz="6000" b="1" dirty="0"/>
            </a:br>
            <a:r>
              <a:rPr lang="en-US" sz="6000" b="1" dirty="0"/>
              <a:t>Christians Need to Stand</a:t>
            </a:r>
            <a:br>
              <a:rPr lang="en-US" sz="6000" b="1" dirty="0"/>
            </a:br>
            <a:endParaRPr sz="5400" dirty="0"/>
          </a:p>
        </p:txBody>
      </p:sp>
      <p:sp>
        <p:nvSpPr>
          <p:cNvPr id="81" name="Google Shape;81;p13"/>
          <p:cNvSpPr txBox="1">
            <a:spLocks noGrp="1"/>
          </p:cNvSpPr>
          <p:nvPr>
            <p:ph type="subTitle" idx="1"/>
          </p:nvPr>
        </p:nvSpPr>
        <p:spPr>
          <a:xfrm>
            <a:off x="7409089" y="6113695"/>
            <a:ext cx="4548187" cy="744305"/>
          </a:xfrm>
          <a:prstGeom prst="rect">
            <a:avLst/>
          </a:prstGeom>
          <a:noFill/>
          <a:ln>
            <a:noFill/>
          </a:ln>
        </p:spPr>
        <p:txBody>
          <a:bodyPr spcFirstLastPara="1" wrap="square" lIns="91425" tIns="45700" rIns="91425" bIns="45700" anchor="ctr" anchorCtr="0">
            <a:noAutofit/>
          </a:bodyPr>
          <a:lstStyle/>
          <a:p>
            <a:pPr marL="0" lvl="0" indent="0" rtl="0">
              <a:lnSpc>
                <a:spcPct val="90000"/>
              </a:lnSpc>
              <a:spcBef>
                <a:spcPts val="0"/>
              </a:spcBef>
              <a:spcAft>
                <a:spcPts val="0"/>
              </a:spcAft>
              <a:buClr>
                <a:schemeClr val="lt1"/>
              </a:buClr>
              <a:buSzPts val="3000"/>
              <a:buNone/>
            </a:pPr>
            <a:r>
              <a:rPr lang="en-US" sz="3200" dirty="0"/>
              <a:t>Eph. 6:10-17</a:t>
            </a:r>
            <a:endParaRPr sz="3200" dirty="0"/>
          </a:p>
        </p:txBody>
      </p:sp>
    </p:spTree>
    <p:extLst>
      <p:ext uri="{BB962C8B-B14F-4D97-AF65-F5344CB8AC3E}">
        <p14:creationId xmlns:p14="http://schemas.microsoft.com/office/powerpoint/2010/main" val="14436156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Fast</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3054682"/>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Fast</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In the faith—1 Cor. 16:13</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In the liberty—Gal. 5:1</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In the Lord—Phil. 4:1</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 In God’s traditions</a:t>
            </a:r>
            <a:r>
              <a:rPr lang="en-US" sz="2800" b="1" dirty="0">
                <a:solidFill>
                  <a:schemeClr val="bg1"/>
                </a:solidFill>
                <a:latin typeface="Calibri" panose="020F0502020204030204" pitchFamily="34" charset="0"/>
                <a:cs typeface="Calibri" panose="020F0502020204030204" pitchFamily="34" charset="0"/>
              </a:rPr>
              <a:t>—2 Thess. 2:15</a:t>
            </a:r>
            <a:endParaRPr lang="en-US" sz="2800" dirty="0">
              <a:solidFill>
                <a:schemeClr val="bg1"/>
              </a:solidFill>
            </a:endParaRPr>
          </a:p>
        </p:txBody>
      </p:sp>
      <p:sp>
        <p:nvSpPr>
          <p:cNvPr id="4" name="TextBox 3">
            <a:extLst>
              <a:ext uri="{FF2B5EF4-FFF2-40B4-BE49-F238E27FC236}">
                <a16:creationId xmlns:a16="http://schemas.microsoft.com/office/drawing/2014/main" id="{717C9EFA-116D-4943-9C67-2ABA67CA1E11}"/>
              </a:ext>
            </a:extLst>
          </p:cNvPr>
          <p:cNvSpPr txBox="1"/>
          <p:nvPr/>
        </p:nvSpPr>
        <p:spPr>
          <a:xfrm>
            <a:off x="637953" y="4657066"/>
            <a:ext cx="10930270" cy="83099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15  Therefore, brethren, </a:t>
            </a:r>
            <a:r>
              <a:rPr lang="en-US" sz="2400" b="1" dirty="0">
                <a:solidFill>
                  <a:srgbClr val="FFFF00"/>
                </a:solidFill>
                <a:latin typeface="Calibri" panose="020F0502020204030204" pitchFamily="34" charset="0"/>
                <a:cs typeface="Calibri" panose="020F0502020204030204" pitchFamily="34" charset="0"/>
              </a:rPr>
              <a:t>stand fast and hold the traditions </a:t>
            </a:r>
            <a:r>
              <a:rPr lang="en-US" sz="2400" b="1" dirty="0">
                <a:solidFill>
                  <a:schemeClr val="bg1"/>
                </a:solidFill>
                <a:latin typeface="Calibri" panose="020F0502020204030204" pitchFamily="34" charset="0"/>
                <a:cs typeface="Calibri" panose="020F0502020204030204" pitchFamily="34" charset="0"/>
              </a:rPr>
              <a:t>which you were taught, whether by word or our epistle.</a:t>
            </a:r>
          </a:p>
        </p:txBody>
      </p:sp>
    </p:spTree>
    <p:extLst>
      <p:ext uri="{BB962C8B-B14F-4D97-AF65-F5344CB8AC3E}">
        <p14:creationId xmlns:p14="http://schemas.microsoft.com/office/powerpoint/2010/main" val="2377019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Up</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164660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Up</a:t>
            </a:r>
            <a:r>
              <a:rPr lang="en-US" sz="2800" b="1" dirty="0">
                <a:solidFill>
                  <a:schemeClr val="bg1"/>
                </a:solidFill>
                <a:latin typeface="Calibri" panose="020F0502020204030204" pitchFamily="34" charset="0"/>
                <a:cs typeface="Calibri" panose="020F0502020204030204" pitchFamily="34" charset="0"/>
              </a:rPr>
              <a:t>	</a:t>
            </a:r>
            <a:endParaRPr lang="en-US" sz="2800" dirty="0">
              <a:solidFill>
                <a:schemeClr val="bg1"/>
              </a:solidFill>
            </a:endParaRPr>
          </a:p>
        </p:txBody>
      </p:sp>
    </p:spTree>
    <p:extLst>
      <p:ext uri="{BB962C8B-B14F-4D97-AF65-F5344CB8AC3E}">
        <p14:creationId xmlns:p14="http://schemas.microsoft.com/office/powerpoint/2010/main" val="40924987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Up</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2646878"/>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Up</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To honor the Lord and praise the Lord</a:t>
            </a:r>
            <a:r>
              <a:rPr lang="en-US" sz="2800" b="1" dirty="0">
                <a:solidFill>
                  <a:schemeClr val="bg1"/>
                </a:solidFill>
                <a:latin typeface="Calibri" panose="020F0502020204030204" pitchFamily="34" charset="0"/>
                <a:cs typeface="Calibri" panose="020F0502020204030204" pitchFamily="34" charset="0"/>
              </a:rPr>
              <a:t>—Neh. 9:5</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endParaRPr lang="en-US" sz="2800" dirty="0">
              <a:solidFill>
                <a:schemeClr val="bg1"/>
              </a:solidFill>
            </a:endParaRPr>
          </a:p>
        </p:txBody>
      </p:sp>
      <p:sp>
        <p:nvSpPr>
          <p:cNvPr id="4" name="TextBox 3">
            <a:extLst>
              <a:ext uri="{FF2B5EF4-FFF2-40B4-BE49-F238E27FC236}">
                <a16:creationId xmlns:a16="http://schemas.microsoft.com/office/drawing/2014/main" id="{865A0DAE-2DBE-4DDE-A617-C9A3262F737B}"/>
              </a:ext>
            </a:extLst>
          </p:cNvPr>
          <p:cNvSpPr txBox="1"/>
          <p:nvPr/>
        </p:nvSpPr>
        <p:spPr>
          <a:xfrm>
            <a:off x="637953" y="4369978"/>
            <a:ext cx="10930270" cy="1569660"/>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5  And the Levites, </a:t>
            </a:r>
            <a:r>
              <a:rPr lang="en-US" sz="2400" b="1" dirty="0" err="1">
                <a:solidFill>
                  <a:schemeClr val="bg1"/>
                </a:solidFill>
                <a:latin typeface="Calibri" panose="020F0502020204030204" pitchFamily="34" charset="0"/>
                <a:cs typeface="Calibri" panose="020F0502020204030204" pitchFamily="34" charset="0"/>
              </a:rPr>
              <a:t>Jeshua</a:t>
            </a:r>
            <a:r>
              <a:rPr lang="en-US" sz="2400" b="1" dirty="0">
                <a:solidFill>
                  <a:schemeClr val="bg1"/>
                </a:solidFill>
                <a:latin typeface="Calibri" panose="020F0502020204030204" pitchFamily="34" charset="0"/>
                <a:cs typeface="Calibri" panose="020F0502020204030204" pitchFamily="34" charset="0"/>
              </a:rPr>
              <a:t>, </a:t>
            </a:r>
            <a:r>
              <a:rPr lang="en-US" sz="2400" b="1" dirty="0" err="1">
                <a:solidFill>
                  <a:schemeClr val="bg1"/>
                </a:solidFill>
                <a:latin typeface="Calibri" panose="020F0502020204030204" pitchFamily="34" charset="0"/>
                <a:cs typeface="Calibri" panose="020F0502020204030204" pitchFamily="34" charset="0"/>
              </a:rPr>
              <a:t>Kadmiel</a:t>
            </a:r>
            <a:r>
              <a:rPr lang="en-US" sz="2400" b="1" dirty="0">
                <a:solidFill>
                  <a:schemeClr val="bg1"/>
                </a:solidFill>
                <a:latin typeface="Calibri" panose="020F0502020204030204" pitchFamily="34" charset="0"/>
                <a:cs typeface="Calibri" panose="020F0502020204030204" pitchFamily="34" charset="0"/>
              </a:rPr>
              <a:t>, Bani, </a:t>
            </a:r>
            <a:r>
              <a:rPr lang="en-US" sz="2400" b="1" dirty="0" err="1">
                <a:solidFill>
                  <a:schemeClr val="bg1"/>
                </a:solidFill>
                <a:latin typeface="Calibri" panose="020F0502020204030204" pitchFamily="34" charset="0"/>
                <a:cs typeface="Calibri" panose="020F0502020204030204" pitchFamily="34" charset="0"/>
              </a:rPr>
              <a:t>Hashabniah</a:t>
            </a:r>
            <a:r>
              <a:rPr lang="en-US" sz="2400" b="1" dirty="0">
                <a:solidFill>
                  <a:schemeClr val="bg1"/>
                </a:solidFill>
                <a:latin typeface="Calibri" panose="020F0502020204030204" pitchFamily="34" charset="0"/>
                <a:cs typeface="Calibri" panose="020F0502020204030204" pitchFamily="34" charset="0"/>
              </a:rPr>
              <a:t>, </a:t>
            </a:r>
            <a:r>
              <a:rPr lang="en-US" sz="2400" b="1" dirty="0" err="1">
                <a:solidFill>
                  <a:schemeClr val="bg1"/>
                </a:solidFill>
                <a:latin typeface="Calibri" panose="020F0502020204030204" pitchFamily="34" charset="0"/>
                <a:cs typeface="Calibri" panose="020F0502020204030204" pitchFamily="34" charset="0"/>
              </a:rPr>
              <a:t>Sherebiah</a:t>
            </a:r>
            <a:r>
              <a:rPr lang="en-US" sz="2400" b="1" dirty="0">
                <a:solidFill>
                  <a:schemeClr val="bg1"/>
                </a:solidFill>
                <a:latin typeface="Calibri" panose="020F0502020204030204" pitchFamily="34" charset="0"/>
                <a:cs typeface="Calibri" panose="020F0502020204030204" pitchFamily="34" charset="0"/>
              </a:rPr>
              <a:t>, </a:t>
            </a:r>
            <a:r>
              <a:rPr lang="en-US" sz="2400" b="1" dirty="0" err="1">
                <a:solidFill>
                  <a:schemeClr val="bg1"/>
                </a:solidFill>
                <a:latin typeface="Calibri" panose="020F0502020204030204" pitchFamily="34" charset="0"/>
                <a:cs typeface="Calibri" panose="020F0502020204030204" pitchFamily="34" charset="0"/>
              </a:rPr>
              <a:t>Hodijah</a:t>
            </a:r>
            <a:r>
              <a:rPr lang="en-US" sz="2400" b="1" dirty="0">
                <a:solidFill>
                  <a:schemeClr val="bg1"/>
                </a:solidFill>
                <a:latin typeface="Calibri" panose="020F0502020204030204" pitchFamily="34" charset="0"/>
                <a:cs typeface="Calibri" panose="020F0502020204030204" pitchFamily="34" charset="0"/>
              </a:rPr>
              <a:t>, </a:t>
            </a:r>
            <a:r>
              <a:rPr lang="en-US" sz="2400" b="1" dirty="0" err="1">
                <a:solidFill>
                  <a:schemeClr val="bg1"/>
                </a:solidFill>
                <a:latin typeface="Calibri" panose="020F0502020204030204" pitchFamily="34" charset="0"/>
                <a:cs typeface="Calibri" panose="020F0502020204030204" pitchFamily="34" charset="0"/>
              </a:rPr>
              <a:t>Shebaniah</a:t>
            </a:r>
            <a:r>
              <a:rPr lang="en-US" sz="2400" b="1" dirty="0">
                <a:solidFill>
                  <a:schemeClr val="bg1"/>
                </a:solidFill>
                <a:latin typeface="Calibri" panose="020F0502020204030204" pitchFamily="34" charset="0"/>
                <a:cs typeface="Calibri" panose="020F0502020204030204" pitchFamily="34" charset="0"/>
              </a:rPr>
              <a:t>, and </a:t>
            </a:r>
            <a:r>
              <a:rPr lang="en-US" sz="2400" b="1" dirty="0" err="1">
                <a:solidFill>
                  <a:schemeClr val="bg1"/>
                </a:solidFill>
                <a:latin typeface="Calibri" panose="020F0502020204030204" pitchFamily="34" charset="0"/>
                <a:cs typeface="Calibri" panose="020F0502020204030204" pitchFamily="34" charset="0"/>
              </a:rPr>
              <a:t>Pethahiah</a:t>
            </a:r>
            <a:r>
              <a:rPr lang="en-US" sz="2400" b="1" dirty="0">
                <a:solidFill>
                  <a:schemeClr val="bg1"/>
                </a:solidFill>
                <a:latin typeface="Calibri" panose="020F0502020204030204" pitchFamily="34" charset="0"/>
                <a:cs typeface="Calibri" panose="020F0502020204030204" pitchFamily="34" charset="0"/>
              </a:rPr>
              <a:t>, said: "</a:t>
            </a:r>
            <a:r>
              <a:rPr lang="en-US" sz="2400" b="1" dirty="0">
                <a:solidFill>
                  <a:srgbClr val="FFFF00"/>
                </a:solidFill>
                <a:latin typeface="Calibri" panose="020F0502020204030204" pitchFamily="34" charset="0"/>
                <a:cs typeface="Calibri" panose="020F0502020204030204" pitchFamily="34" charset="0"/>
              </a:rPr>
              <a:t>Stand up and bless the LORD </a:t>
            </a:r>
            <a:r>
              <a:rPr lang="en-US" sz="2400" b="1" dirty="0">
                <a:solidFill>
                  <a:schemeClr val="bg1"/>
                </a:solidFill>
                <a:latin typeface="Calibri" panose="020F0502020204030204" pitchFamily="34" charset="0"/>
                <a:cs typeface="Calibri" panose="020F0502020204030204" pitchFamily="34" charset="0"/>
              </a:rPr>
              <a:t>your God Forever and ever! "Blessed be Your glorious name, Which is exalted above all blessing and praise! </a:t>
            </a:r>
          </a:p>
        </p:txBody>
      </p:sp>
    </p:spTree>
    <p:extLst>
      <p:ext uri="{BB962C8B-B14F-4D97-AF65-F5344CB8AC3E}">
        <p14:creationId xmlns:p14="http://schemas.microsoft.com/office/powerpoint/2010/main" val="27214260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Up</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2646878"/>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Up</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To honor the Lord and praise the Lord—Neh. 9:5</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a:t>
            </a:r>
            <a:r>
              <a:rPr lang="en-US" sz="2800" b="1" dirty="0">
                <a:solidFill>
                  <a:srgbClr val="FFFF00"/>
                </a:solidFill>
                <a:latin typeface="Calibri" panose="020F0502020204030204" pitchFamily="34" charset="0"/>
                <a:cs typeface="Calibri" panose="020F0502020204030204" pitchFamily="34" charset="0"/>
              </a:rPr>
              <a:t>To keep from honoring mortals</a:t>
            </a:r>
            <a:r>
              <a:rPr lang="en-US" sz="2800" b="1" dirty="0">
                <a:solidFill>
                  <a:schemeClr val="bg1"/>
                </a:solidFill>
                <a:latin typeface="Calibri" panose="020F0502020204030204" pitchFamily="34" charset="0"/>
                <a:cs typeface="Calibri" panose="020F0502020204030204" pitchFamily="34" charset="0"/>
              </a:rPr>
              <a:t>—Acts 10:26</a:t>
            </a:r>
            <a:endParaRPr lang="en-US" sz="2800" dirty="0">
              <a:solidFill>
                <a:schemeClr val="bg1"/>
              </a:solidFill>
            </a:endParaRPr>
          </a:p>
        </p:txBody>
      </p:sp>
      <p:sp>
        <p:nvSpPr>
          <p:cNvPr id="4" name="TextBox 3">
            <a:extLst>
              <a:ext uri="{FF2B5EF4-FFF2-40B4-BE49-F238E27FC236}">
                <a16:creationId xmlns:a16="http://schemas.microsoft.com/office/drawing/2014/main" id="{865A0DAE-2DBE-4DDE-A617-C9A3262F737B}"/>
              </a:ext>
            </a:extLst>
          </p:cNvPr>
          <p:cNvSpPr txBox="1"/>
          <p:nvPr/>
        </p:nvSpPr>
        <p:spPr>
          <a:xfrm>
            <a:off x="637953" y="4369978"/>
            <a:ext cx="10930270" cy="120032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25  As Peter was coming in, Cornelius met him and fell down at his feet and worshiped him. </a:t>
            </a:r>
          </a:p>
          <a:p>
            <a:pPr algn="just"/>
            <a:r>
              <a:rPr lang="en-US" sz="2400" b="1" dirty="0">
                <a:solidFill>
                  <a:schemeClr val="bg1"/>
                </a:solidFill>
                <a:latin typeface="Calibri" panose="020F0502020204030204" pitchFamily="34" charset="0"/>
                <a:cs typeface="Calibri" panose="020F0502020204030204" pitchFamily="34" charset="0"/>
              </a:rPr>
              <a:t>  26  But Peter lifted him up, saying, "</a:t>
            </a:r>
            <a:r>
              <a:rPr lang="en-US" sz="2400" b="1" dirty="0">
                <a:solidFill>
                  <a:srgbClr val="FFFF00"/>
                </a:solidFill>
                <a:latin typeface="Calibri" panose="020F0502020204030204" pitchFamily="34" charset="0"/>
                <a:cs typeface="Calibri" panose="020F0502020204030204" pitchFamily="34" charset="0"/>
              </a:rPr>
              <a:t>Stand up; I myself am also a man</a:t>
            </a:r>
            <a:r>
              <a:rPr lang="en-US" sz="2400" b="1" dirty="0">
                <a:solidFill>
                  <a:schemeClr val="bg1"/>
                </a:solidFill>
                <a:latin typeface="Calibri" panose="020F0502020204030204" pitchFamily="34" charset="0"/>
                <a:cs typeface="Calibri" panose="020F0502020204030204" pitchFamily="34" charset="0"/>
              </a:rPr>
              <a:t>."</a:t>
            </a:r>
          </a:p>
        </p:txBody>
      </p:sp>
    </p:spTree>
    <p:extLst>
      <p:ext uri="{BB962C8B-B14F-4D97-AF65-F5344CB8AC3E}">
        <p14:creationId xmlns:p14="http://schemas.microsoft.com/office/powerpoint/2010/main" val="8598963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Down</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217751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Up</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Down</a:t>
            </a:r>
            <a:endParaRPr lang="en-US" sz="28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29677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Down</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2708434"/>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Up</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Down</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To please others</a:t>
            </a:r>
            <a:r>
              <a:rPr lang="en-US" sz="2800" b="1" dirty="0">
                <a:solidFill>
                  <a:schemeClr val="bg1"/>
                </a:solidFill>
                <a:latin typeface="Calibri" panose="020F0502020204030204" pitchFamily="34" charset="0"/>
                <a:cs typeface="Calibri" panose="020F0502020204030204" pitchFamily="34" charset="0"/>
              </a:rPr>
              <a:t>—Rom. 15:1-2</a:t>
            </a:r>
          </a:p>
        </p:txBody>
      </p:sp>
      <p:sp>
        <p:nvSpPr>
          <p:cNvPr id="4" name="TextBox 3">
            <a:extLst>
              <a:ext uri="{FF2B5EF4-FFF2-40B4-BE49-F238E27FC236}">
                <a16:creationId xmlns:a16="http://schemas.microsoft.com/office/drawing/2014/main" id="{30012A8D-A586-47A2-BCA7-F41B71D7ECB4}"/>
              </a:ext>
            </a:extLst>
          </p:cNvPr>
          <p:cNvSpPr txBox="1"/>
          <p:nvPr/>
        </p:nvSpPr>
        <p:spPr>
          <a:xfrm>
            <a:off x="637953" y="5209971"/>
            <a:ext cx="10930270" cy="120032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  We then who are strong ought to bear with the scruples of the weak, and </a:t>
            </a:r>
            <a:r>
              <a:rPr lang="en-US" sz="2400" b="1" dirty="0">
                <a:solidFill>
                  <a:srgbClr val="FFFF00"/>
                </a:solidFill>
                <a:latin typeface="Calibri" panose="020F0502020204030204" pitchFamily="34" charset="0"/>
                <a:cs typeface="Calibri" panose="020F0502020204030204" pitchFamily="34" charset="0"/>
              </a:rPr>
              <a:t>not to please ourselves</a:t>
            </a:r>
            <a:r>
              <a:rPr lang="en-US" sz="2400" b="1" dirty="0">
                <a:solidFill>
                  <a:schemeClr val="bg1"/>
                </a:solidFill>
                <a:latin typeface="Calibri" panose="020F0502020204030204" pitchFamily="34" charset="0"/>
                <a:cs typeface="Calibri" panose="020F0502020204030204" pitchFamily="34" charset="0"/>
              </a:rPr>
              <a:t>. </a:t>
            </a:r>
          </a:p>
          <a:p>
            <a:pPr algn="just"/>
            <a:r>
              <a:rPr lang="en-US" sz="2400" b="1" dirty="0">
                <a:solidFill>
                  <a:schemeClr val="bg1"/>
                </a:solidFill>
                <a:latin typeface="Calibri" panose="020F0502020204030204" pitchFamily="34" charset="0"/>
                <a:cs typeface="Calibri" panose="020F0502020204030204" pitchFamily="34" charset="0"/>
              </a:rPr>
              <a:t>  2  Let each of us </a:t>
            </a:r>
            <a:r>
              <a:rPr lang="en-US" sz="2400" b="1" dirty="0">
                <a:solidFill>
                  <a:srgbClr val="FFFF00"/>
                </a:solidFill>
                <a:latin typeface="Calibri" panose="020F0502020204030204" pitchFamily="34" charset="0"/>
                <a:cs typeface="Calibri" panose="020F0502020204030204" pitchFamily="34" charset="0"/>
              </a:rPr>
              <a:t>please his neighbor </a:t>
            </a:r>
            <a:r>
              <a:rPr lang="en-US" sz="2400" b="1" dirty="0">
                <a:solidFill>
                  <a:schemeClr val="bg1"/>
                </a:solidFill>
                <a:latin typeface="Calibri" panose="020F0502020204030204" pitchFamily="34" charset="0"/>
                <a:cs typeface="Calibri" panose="020F0502020204030204" pitchFamily="34" charset="0"/>
              </a:rPr>
              <a:t>for his good, leading to edification.</a:t>
            </a:r>
          </a:p>
        </p:txBody>
      </p:sp>
    </p:spTree>
    <p:extLst>
      <p:ext uri="{BB962C8B-B14F-4D97-AF65-F5344CB8AC3E}">
        <p14:creationId xmlns:p14="http://schemas.microsoft.com/office/powerpoint/2010/main" val="37002221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Down</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3177793"/>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Up</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Down</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 To please others—Rom. 15:1-2</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To esteem others</a:t>
            </a:r>
            <a:r>
              <a:rPr lang="en-US" sz="2800" b="1" dirty="0">
                <a:solidFill>
                  <a:schemeClr val="bg1"/>
                </a:solidFill>
                <a:latin typeface="Calibri" panose="020F0502020204030204" pitchFamily="34" charset="0"/>
                <a:cs typeface="Calibri" panose="020F0502020204030204" pitchFamily="34" charset="0"/>
              </a:rPr>
              <a:t>—Phil. 2:3-4</a:t>
            </a:r>
          </a:p>
        </p:txBody>
      </p:sp>
      <p:sp>
        <p:nvSpPr>
          <p:cNvPr id="4" name="TextBox 3">
            <a:extLst>
              <a:ext uri="{FF2B5EF4-FFF2-40B4-BE49-F238E27FC236}">
                <a16:creationId xmlns:a16="http://schemas.microsoft.com/office/drawing/2014/main" id="{30012A8D-A586-47A2-BCA7-F41B71D7ECB4}"/>
              </a:ext>
            </a:extLst>
          </p:cNvPr>
          <p:cNvSpPr txBox="1"/>
          <p:nvPr/>
        </p:nvSpPr>
        <p:spPr>
          <a:xfrm>
            <a:off x="637953" y="4984058"/>
            <a:ext cx="10930270" cy="1569660"/>
          </a:xfrm>
          <a:prstGeom prst="rect">
            <a:avLst/>
          </a:prstGeom>
          <a:noFill/>
        </p:spPr>
        <p:txBody>
          <a:bodyPr wrap="square" rtlCol="0">
            <a:spAutoFit/>
          </a:bodyPr>
          <a:lstStyle/>
          <a:p>
            <a:pPr algn="just">
              <a:tabLst>
                <a:tab pos="1033463" algn="l"/>
              </a:tabLst>
            </a:pPr>
            <a:r>
              <a:rPr lang="en-US" sz="2400" b="1" dirty="0">
                <a:solidFill>
                  <a:schemeClr val="bg1"/>
                </a:solidFill>
                <a:latin typeface="Calibri" panose="020F0502020204030204" pitchFamily="34" charset="0"/>
                <a:cs typeface="Calibri" panose="020F0502020204030204" pitchFamily="34" charset="0"/>
              </a:rPr>
              <a:t>  3  Let nothing be done through selfish ambition or conceit, but in lowliness of mind </a:t>
            </a:r>
            <a:r>
              <a:rPr lang="en-US" sz="2400" b="1" dirty="0">
                <a:solidFill>
                  <a:srgbClr val="FFFF00"/>
                </a:solidFill>
                <a:latin typeface="Calibri" panose="020F0502020204030204" pitchFamily="34" charset="0"/>
                <a:cs typeface="Calibri" panose="020F0502020204030204" pitchFamily="34" charset="0"/>
              </a:rPr>
              <a:t>let each esteem others </a:t>
            </a:r>
            <a:r>
              <a:rPr lang="en-US" sz="2400" b="1" dirty="0">
                <a:solidFill>
                  <a:schemeClr val="bg1"/>
                </a:solidFill>
                <a:latin typeface="Calibri" panose="020F0502020204030204" pitchFamily="34" charset="0"/>
                <a:cs typeface="Calibri" panose="020F0502020204030204" pitchFamily="34" charset="0"/>
              </a:rPr>
              <a:t>better than himself. </a:t>
            </a:r>
          </a:p>
          <a:p>
            <a:pPr algn="just">
              <a:tabLst>
                <a:tab pos="1033463" algn="l"/>
              </a:tabLst>
            </a:pPr>
            <a:r>
              <a:rPr lang="en-US" sz="2400" b="1" dirty="0">
                <a:solidFill>
                  <a:schemeClr val="bg1"/>
                </a:solidFill>
                <a:latin typeface="Calibri" panose="020F0502020204030204" pitchFamily="34" charset="0"/>
                <a:cs typeface="Calibri" panose="020F0502020204030204" pitchFamily="34" charset="0"/>
              </a:rPr>
              <a:t>  4  Let each of you look out not only for his own interests, but also for the interests of others. </a:t>
            </a:r>
          </a:p>
        </p:txBody>
      </p:sp>
    </p:spTree>
    <p:extLst>
      <p:ext uri="{BB962C8B-B14F-4D97-AF65-F5344CB8AC3E}">
        <p14:creationId xmlns:p14="http://schemas.microsoft.com/office/powerpoint/2010/main" val="676225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Down</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3647152"/>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Up</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Down</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To please others—Rom. 15:1-2</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To esteem others—Phil. 2:3-4</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 To “wash” others feet</a:t>
            </a:r>
            <a:r>
              <a:rPr lang="en-US" sz="2800" b="1" dirty="0">
                <a:solidFill>
                  <a:schemeClr val="bg1"/>
                </a:solidFill>
                <a:latin typeface="Calibri" panose="020F0502020204030204" pitchFamily="34" charset="0"/>
                <a:cs typeface="Calibri" panose="020F0502020204030204" pitchFamily="34" charset="0"/>
              </a:rPr>
              <a:t>—John 13:12-14</a:t>
            </a:r>
            <a:endParaRPr lang="en-US" sz="2800" dirty="0">
              <a:solidFill>
                <a:schemeClr val="bg1"/>
              </a:solidFill>
            </a:endParaRPr>
          </a:p>
        </p:txBody>
      </p:sp>
      <p:sp>
        <p:nvSpPr>
          <p:cNvPr id="4" name="TextBox 3">
            <a:extLst>
              <a:ext uri="{FF2B5EF4-FFF2-40B4-BE49-F238E27FC236}">
                <a16:creationId xmlns:a16="http://schemas.microsoft.com/office/drawing/2014/main" id="{30012A8D-A586-47A2-BCA7-F41B71D7ECB4}"/>
              </a:ext>
            </a:extLst>
          </p:cNvPr>
          <p:cNvSpPr txBox="1"/>
          <p:nvPr/>
        </p:nvSpPr>
        <p:spPr>
          <a:xfrm>
            <a:off x="637953" y="5209971"/>
            <a:ext cx="10930270" cy="120032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12  So when He had washed their feet, taken His garments, and sat down again, He said to them, "Do you know what I have done to you?  . . .   If I then, your Lord and Teacher, have washed your feet, you also ought to wash one another's feet.</a:t>
            </a:r>
          </a:p>
        </p:txBody>
      </p:sp>
    </p:spTree>
    <p:extLst>
      <p:ext uri="{BB962C8B-B14F-4D97-AF65-F5344CB8AC3E}">
        <p14:creationId xmlns:p14="http://schemas.microsoft.com/office/powerpoint/2010/main" val="32792269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Out</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2708434"/>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Up</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Down</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Out</a:t>
            </a:r>
            <a:endParaRPr lang="en-US" sz="2800" dirty="0">
              <a:solidFill>
                <a:schemeClr val="bg1"/>
              </a:solidFill>
            </a:endParaRPr>
          </a:p>
        </p:txBody>
      </p:sp>
    </p:spTree>
    <p:extLst>
      <p:ext uri="{BB962C8B-B14F-4D97-AF65-F5344CB8AC3E}">
        <p14:creationId xmlns:p14="http://schemas.microsoft.com/office/powerpoint/2010/main" val="26472807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Out</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3239348"/>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Up</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Down</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Out</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3200" b="1" dirty="0">
                <a:solidFill>
                  <a:srgbClr val="FFFF00"/>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We live in the world</a:t>
            </a:r>
            <a:r>
              <a:rPr lang="en-US" sz="2800" b="1" dirty="0">
                <a:solidFill>
                  <a:schemeClr val="bg1"/>
                </a:solidFill>
                <a:latin typeface="Calibri" panose="020F0502020204030204" pitchFamily="34" charset="0"/>
                <a:cs typeface="Calibri" panose="020F0502020204030204" pitchFamily="34" charset="0"/>
              </a:rPr>
              <a:t>—John 17:11</a:t>
            </a:r>
            <a:endParaRPr lang="en-US" sz="2800" dirty="0">
              <a:solidFill>
                <a:schemeClr val="bg1"/>
              </a:solidFill>
            </a:endParaRPr>
          </a:p>
        </p:txBody>
      </p:sp>
      <p:sp>
        <p:nvSpPr>
          <p:cNvPr id="4" name="TextBox 3">
            <a:extLst>
              <a:ext uri="{FF2B5EF4-FFF2-40B4-BE49-F238E27FC236}">
                <a16:creationId xmlns:a16="http://schemas.microsoft.com/office/drawing/2014/main" id="{6704A8F2-30B5-4EA6-B565-A932DEB1EA7C}"/>
              </a:ext>
            </a:extLst>
          </p:cNvPr>
          <p:cNvSpPr txBox="1"/>
          <p:nvPr/>
        </p:nvSpPr>
        <p:spPr>
          <a:xfrm>
            <a:off x="637953" y="5276361"/>
            <a:ext cx="10930270" cy="1200329"/>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11  Now I am no longer in the world, but </a:t>
            </a:r>
            <a:r>
              <a:rPr lang="en-US" sz="2400" b="1" dirty="0">
                <a:solidFill>
                  <a:srgbClr val="FFFF00"/>
                </a:solidFill>
                <a:latin typeface="Calibri" panose="020F0502020204030204" pitchFamily="34" charset="0"/>
                <a:cs typeface="Calibri" panose="020F0502020204030204" pitchFamily="34" charset="0"/>
              </a:rPr>
              <a:t>these are in the world</a:t>
            </a:r>
            <a:r>
              <a:rPr lang="en-US" sz="2400" b="1" dirty="0">
                <a:solidFill>
                  <a:schemeClr val="bg1"/>
                </a:solidFill>
                <a:latin typeface="Calibri" panose="020F0502020204030204" pitchFamily="34" charset="0"/>
                <a:cs typeface="Calibri" panose="020F0502020204030204" pitchFamily="34" charset="0"/>
              </a:rPr>
              <a:t>, and I come to You. Holy Father, keep through Your name those whom You have given Me, that they may be one as We are.</a:t>
            </a:r>
          </a:p>
        </p:txBody>
      </p:sp>
    </p:spTree>
    <p:extLst>
      <p:ext uri="{BB962C8B-B14F-4D97-AF65-F5344CB8AC3E}">
        <p14:creationId xmlns:p14="http://schemas.microsoft.com/office/powerpoint/2010/main" val="34694880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Text—Eph. 6:10-17</a:t>
            </a:r>
          </a:p>
        </p:txBody>
      </p:sp>
      <p:sp>
        <p:nvSpPr>
          <p:cNvPr id="2" name="TextBox 1">
            <a:extLst>
              <a:ext uri="{FF2B5EF4-FFF2-40B4-BE49-F238E27FC236}">
                <a16:creationId xmlns:a16="http://schemas.microsoft.com/office/drawing/2014/main" id="{6819870B-D606-402D-97F9-41327266C997}"/>
              </a:ext>
            </a:extLst>
          </p:cNvPr>
          <p:cNvSpPr txBox="1"/>
          <p:nvPr/>
        </p:nvSpPr>
        <p:spPr>
          <a:xfrm>
            <a:off x="609600" y="1612714"/>
            <a:ext cx="10933471" cy="4832092"/>
          </a:xfrm>
          <a:prstGeom prst="rect">
            <a:avLst/>
          </a:prstGeom>
          <a:noFill/>
        </p:spPr>
        <p:txBody>
          <a:bodyPr wrap="square" rtlCol="0">
            <a:spAutoFit/>
          </a:bodyPr>
          <a:lstStyle/>
          <a:p>
            <a:pPr algn="just"/>
            <a:r>
              <a:rPr lang="en-US" sz="2200" b="1" dirty="0">
                <a:solidFill>
                  <a:schemeClr val="bg1"/>
                </a:solidFill>
                <a:latin typeface="Calibri" panose="020F0502020204030204" pitchFamily="34" charset="0"/>
                <a:cs typeface="Calibri" panose="020F0502020204030204" pitchFamily="34" charset="0"/>
              </a:rPr>
              <a:t>  10  Finally, my brethren, be strong in the Lord and in the power of His might. </a:t>
            </a:r>
          </a:p>
          <a:p>
            <a:pPr algn="just"/>
            <a:r>
              <a:rPr lang="en-US" sz="2200" b="1" dirty="0">
                <a:solidFill>
                  <a:schemeClr val="bg1"/>
                </a:solidFill>
                <a:latin typeface="Calibri" panose="020F0502020204030204" pitchFamily="34" charset="0"/>
                <a:cs typeface="Calibri" panose="020F0502020204030204" pitchFamily="34" charset="0"/>
              </a:rPr>
              <a:t>  11  Put on the whole armor of God, that you may be able to </a:t>
            </a:r>
            <a:r>
              <a:rPr lang="en-US" sz="2200" b="1" dirty="0">
                <a:solidFill>
                  <a:srgbClr val="FFFF00"/>
                </a:solidFill>
                <a:latin typeface="Calibri" panose="020F0502020204030204" pitchFamily="34" charset="0"/>
                <a:cs typeface="Calibri" panose="020F0502020204030204" pitchFamily="34" charset="0"/>
              </a:rPr>
              <a:t>stand</a:t>
            </a:r>
            <a:r>
              <a:rPr lang="en-US" sz="2200" b="1" dirty="0">
                <a:solidFill>
                  <a:schemeClr val="bg1"/>
                </a:solidFill>
                <a:latin typeface="Calibri" panose="020F0502020204030204" pitchFamily="34" charset="0"/>
                <a:cs typeface="Calibri" panose="020F0502020204030204" pitchFamily="34" charset="0"/>
              </a:rPr>
              <a:t> against the wiles of the devil. </a:t>
            </a:r>
          </a:p>
          <a:p>
            <a:pPr algn="just"/>
            <a:r>
              <a:rPr lang="en-US" sz="2200" b="1" dirty="0">
                <a:solidFill>
                  <a:schemeClr val="bg1"/>
                </a:solidFill>
                <a:latin typeface="Calibri" panose="020F0502020204030204" pitchFamily="34" charset="0"/>
                <a:cs typeface="Calibri" panose="020F0502020204030204" pitchFamily="34" charset="0"/>
              </a:rPr>
              <a:t>  12  For we do not wrestle against flesh and blood, but against principalities, against powers, against the rulers of the darkness of this age, against spiritual hosts of wickedness in the heavenly places. </a:t>
            </a:r>
          </a:p>
          <a:p>
            <a:pPr algn="just"/>
            <a:r>
              <a:rPr lang="en-US" sz="2200" b="1" dirty="0">
                <a:solidFill>
                  <a:schemeClr val="bg1"/>
                </a:solidFill>
                <a:latin typeface="Calibri" panose="020F0502020204030204" pitchFamily="34" charset="0"/>
                <a:cs typeface="Calibri" panose="020F0502020204030204" pitchFamily="34" charset="0"/>
              </a:rPr>
              <a:t>  13  Therefore take up the whole armor of God, that you may be able to with</a:t>
            </a:r>
            <a:r>
              <a:rPr lang="en-US" sz="2200" b="1" dirty="0">
                <a:solidFill>
                  <a:srgbClr val="FFFF00"/>
                </a:solidFill>
                <a:latin typeface="Calibri" panose="020F0502020204030204" pitchFamily="34" charset="0"/>
                <a:cs typeface="Calibri" panose="020F0502020204030204" pitchFamily="34" charset="0"/>
              </a:rPr>
              <a:t>stand</a:t>
            </a:r>
            <a:r>
              <a:rPr lang="en-US" sz="2200" b="1" dirty="0">
                <a:solidFill>
                  <a:schemeClr val="bg1"/>
                </a:solidFill>
                <a:latin typeface="Calibri" panose="020F0502020204030204" pitchFamily="34" charset="0"/>
                <a:cs typeface="Calibri" panose="020F0502020204030204" pitchFamily="34" charset="0"/>
              </a:rPr>
              <a:t> in the evil day, and having done all, to </a:t>
            </a:r>
            <a:r>
              <a:rPr lang="en-US" sz="2200" b="1" dirty="0">
                <a:solidFill>
                  <a:srgbClr val="FFFF00"/>
                </a:solidFill>
                <a:latin typeface="Calibri" panose="020F0502020204030204" pitchFamily="34" charset="0"/>
                <a:cs typeface="Calibri" panose="020F0502020204030204" pitchFamily="34" charset="0"/>
              </a:rPr>
              <a:t>stand.</a:t>
            </a:r>
            <a:r>
              <a:rPr lang="en-US" sz="2200" b="1" dirty="0">
                <a:solidFill>
                  <a:schemeClr val="bg1"/>
                </a:solidFill>
                <a:latin typeface="Calibri" panose="020F0502020204030204" pitchFamily="34" charset="0"/>
                <a:cs typeface="Calibri" panose="020F0502020204030204" pitchFamily="34" charset="0"/>
              </a:rPr>
              <a:t> </a:t>
            </a:r>
          </a:p>
          <a:p>
            <a:pPr algn="just"/>
            <a:r>
              <a:rPr lang="en-US" sz="2200" b="1" dirty="0">
                <a:solidFill>
                  <a:schemeClr val="bg1"/>
                </a:solidFill>
                <a:latin typeface="Calibri" panose="020F0502020204030204" pitchFamily="34" charset="0"/>
                <a:cs typeface="Calibri" panose="020F0502020204030204" pitchFamily="34" charset="0"/>
              </a:rPr>
              <a:t>  14 </a:t>
            </a:r>
            <a:r>
              <a:rPr lang="en-US" sz="2200" b="1" dirty="0">
                <a:solidFill>
                  <a:srgbClr val="FFFF00"/>
                </a:solidFill>
                <a:latin typeface="Calibri" panose="020F0502020204030204" pitchFamily="34" charset="0"/>
                <a:cs typeface="Calibri" panose="020F0502020204030204" pitchFamily="34" charset="0"/>
              </a:rPr>
              <a:t> Stand </a:t>
            </a:r>
            <a:r>
              <a:rPr lang="en-US" sz="2200" b="1" dirty="0">
                <a:solidFill>
                  <a:schemeClr val="bg1"/>
                </a:solidFill>
                <a:latin typeface="Calibri" panose="020F0502020204030204" pitchFamily="34" charset="0"/>
                <a:cs typeface="Calibri" panose="020F0502020204030204" pitchFamily="34" charset="0"/>
              </a:rPr>
              <a:t>therefore, having girded your waist with truth, having put on the breastplate of righteousness, </a:t>
            </a:r>
          </a:p>
          <a:p>
            <a:pPr algn="just"/>
            <a:r>
              <a:rPr lang="en-US" sz="2200" b="1" dirty="0">
                <a:solidFill>
                  <a:schemeClr val="bg1"/>
                </a:solidFill>
                <a:latin typeface="Calibri" panose="020F0502020204030204" pitchFamily="34" charset="0"/>
                <a:cs typeface="Calibri" panose="020F0502020204030204" pitchFamily="34" charset="0"/>
              </a:rPr>
              <a:t>  15  and having shod your feet with the preparation of the gospel of peace; </a:t>
            </a:r>
          </a:p>
          <a:p>
            <a:pPr algn="just"/>
            <a:r>
              <a:rPr lang="en-US" sz="2200" b="1" dirty="0">
                <a:solidFill>
                  <a:schemeClr val="bg1"/>
                </a:solidFill>
                <a:latin typeface="Calibri" panose="020F0502020204030204" pitchFamily="34" charset="0"/>
                <a:cs typeface="Calibri" panose="020F0502020204030204" pitchFamily="34" charset="0"/>
              </a:rPr>
              <a:t>  16  above all, taking the shield of faith with which you will be able to quench all the fiery darts of the wicked one. </a:t>
            </a:r>
          </a:p>
          <a:p>
            <a:pPr algn="just"/>
            <a:r>
              <a:rPr lang="en-US" sz="2200" b="1" dirty="0">
                <a:solidFill>
                  <a:schemeClr val="bg1"/>
                </a:solidFill>
                <a:latin typeface="Calibri" panose="020F0502020204030204" pitchFamily="34" charset="0"/>
                <a:cs typeface="Calibri" panose="020F0502020204030204" pitchFamily="34" charset="0"/>
              </a:rPr>
              <a:t>  17  And take the helmet of salvation, and the sword of the Spirit, which is the word of God. </a:t>
            </a:r>
          </a:p>
        </p:txBody>
      </p:sp>
    </p:spTree>
    <p:extLst>
      <p:ext uri="{BB962C8B-B14F-4D97-AF65-F5344CB8AC3E}">
        <p14:creationId xmlns:p14="http://schemas.microsoft.com/office/powerpoint/2010/main" val="4172711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Out</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3708708"/>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Fast</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Up</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Down</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Out</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We live in the world—John 17:11</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 But the world is not in us</a:t>
            </a:r>
            <a:r>
              <a:rPr lang="en-US" sz="2800" b="1" dirty="0">
                <a:solidFill>
                  <a:schemeClr val="bg1"/>
                </a:solidFill>
                <a:latin typeface="Calibri" panose="020F0502020204030204" pitchFamily="34" charset="0"/>
                <a:cs typeface="Calibri" panose="020F0502020204030204" pitchFamily="34" charset="0"/>
              </a:rPr>
              <a:t>—John 17:14-17</a:t>
            </a:r>
            <a:endParaRPr lang="en-US" sz="2800" dirty="0">
              <a:solidFill>
                <a:schemeClr val="bg1"/>
              </a:solidFill>
            </a:endParaRPr>
          </a:p>
        </p:txBody>
      </p:sp>
      <p:sp>
        <p:nvSpPr>
          <p:cNvPr id="4" name="TextBox 3">
            <a:extLst>
              <a:ext uri="{FF2B5EF4-FFF2-40B4-BE49-F238E27FC236}">
                <a16:creationId xmlns:a16="http://schemas.microsoft.com/office/drawing/2014/main" id="{6704A8F2-30B5-4EA6-B565-A932DEB1EA7C}"/>
              </a:ext>
            </a:extLst>
          </p:cNvPr>
          <p:cNvSpPr txBox="1"/>
          <p:nvPr/>
        </p:nvSpPr>
        <p:spPr>
          <a:xfrm>
            <a:off x="637953" y="5277881"/>
            <a:ext cx="10930270" cy="83099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14  I have given them Your word; and the world has hated them because </a:t>
            </a:r>
            <a:r>
              <a:rPr lang="en-US" sz="2400" b="1" dirty="0">
                <a:solidFill>
                  <a:srgbClr val="FFFF00"/>
                </a:solidFill>
                <a:latin typeface="Calibri" panose="020F0502020204030204" pitchFamily="34" charset="0"/>
                <a:cs typeface="Calibri" panose="020F0502020204030204" pitchFamily="34" charset="0"/>
              </a:rPr>
              <a:t>they are not of the world</a:t>
            </a:r>
            <a:r>
              <a:rPr lang="en-US" sz="2400" b="1" dirty="0">
                <a:solidFill>
                  <a:schemeClr val="bg1"/>
                </a:solidFill>
                <a:latin typeface="Calibri" panose="020F0502020204030204" pitchFamily="34" charset="0"/>
                <a:cs typeface="Calibri" panose="020F0502020204030204" pitchFamily="34" charset="0"/>
              </a:rPr>
              <a:t>, just as I am not of the world. </a:t>
            </a:r>
          </a:p>
        </p:txBody>
      </p:sp>
    </p:spTree>
    <p:extLst>
      <p:ext uri="{BB962C8B-B14F-4D97-AF65-F5344CB8AC3E}">
        <p14:creationId xmlns:p14="http://schemas.microsoft.com/office/powerpoint/2010/main" val="24707007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97"/>
        <p:cNvGrpSpPr/>
        <p:nvPr/>
      </p:nvGrpSpPr>
      <p:grpSpPr>
        <a:xfrm>
          <a:off x="0" y="0"/>
          <a:ext cx="0" cy="0"/>
          <a:chOff x="0" y="0"/>
          <a:chExt cx="0" cy="0"/>
        </a:xfrm>
      </p:grpSpPr>
      <p:sp>
        <p:nvSpPr>
          <p:cNvPr id="98" name="Google Shape;98;p16"/>
          <p:cNvSpPr txBox="1">
            <a:spLocks noGrp="1"/>
          </p:cNvSpPr>
          <p:nvPr>
            <p:ph type="title"/>
          </p:nvPr>
        </p:nvSpPr>
        <p:spPr>
          <a:xfrm>
            <a:off x="2979174" y="299702"/>
            <a:ext cx="8843614" cy="1480767"/>
          </a:xfrm>
          <a:prstGeom prst="rect">
            <a:avLst/>
          </a:prstGeom>
          <a:noFill/>
          <a:ln>
            <a:noFill/>
          </a:ln>
        </p:spPr>
        <p:txBody>
          <a:bodyPr spcFirstLastPara="1" wrap="square" lIns="91425" tIns="45700" rIns="91425" bIns="45700" anchor="ctr" anchorCtr="0">
            <a:noAutofit/>
          </a:bodyPr>
          <a:lstStyle/>
          <a:p>
            <a:pPr marL="0" lvl="0" indent="0" algn="ctr" rtl="0">
              <a:lnSpc>
                <a:spcPct val="90000"/>
              </a:lnSpc>
              <a:spcBef>
                <a:spcPts val="0"/>
              </a:spcBef>
              <a:spcAft>
                <a:spcPts val="0"/>
              </a:spcAft>
              <a:buClr>
                <a:schemeClr val="lt1"/>
              </a:buClr>
              <a:buSzPts val="4400"/>
              <a:buFont typeface="Cambria"/>
              <a:buNone/>
            </a:pPr>
            <a:r>
              <a:rPr lang="en-US" b="1" dirty="0">
                <a:latin typeface="Cambria"/>
                <a:ea typeface="Cambria"/>
                <a:cs typeface="Cambria"/>
                <a:sym typeface="Cambria"/>
              </a:rPr>
              <a:t>The Path to Stand With Him</a:t>
            </a:r>
            <a:endParaRPr dirty="0"/>
          </a:p>
        </p:txBody>
      </p:sp>
      <p:sp>
        <p:nvSpPr>
          <p:cNvPr id="99" name="Google Shape;99;p16"/>
          <p:cNvSpPr txBox="1">
            <a:spLocks noGrp="1"/>
          </p:cNvSpPr>
          <p:nvPr>
            <p:ph type="body" idx="1"/>
          </p:nvPr>
        </p:nvSpPr>
        <p:spPr>
          <a:xfrm>
            <a:off x="540775" y="1780469"/>
            <a:ext cx="11115314" cy="4698989"/>
          </a:xfrm>
          <a:prstGeom prst="rect">
            <a:avLst/>
          </a:prstGeom>
          <a:noFill/>
          <a:ln>
            <a:noFill/>
          </a:ln>
        </p:spPr>
        <p:txBody>
          <a:bodyPr spcFirstLastPara="1" wrap="square" lIns="91425" tIns="45700" rIns="91425" bIns="45700" anchor="t" anchorCtr="0">
            <a:noAutofit/>
          </a:bodyPr>
          <a:lstStyle/>
          <a:p>
            <a:pPr marL="742950" lvl="1" indent="-285750">
              <a:lnSpc>
                <a:spcPct val="150000"/>
              </a:lnSpc>
              <a:spcBef>
                <a:spcPts val="0"/>
              </a:spcBef>
              <a:buSzPts val="3000"/>
            </a:pPr>
            <a:r>
              <a:rPr lang="en-US" sz="3200" dirty="0">
                <a:solidFill>
                  <a:schemeClr val="lt1"/>
                </a:solidFill>
              </a:rPr>
              <a:t>  Believe							John 3:16</a:t>
            </a:r>
            <a:endParaRPr sz="3200" dirty="0"/>
          </a:p>
          <a:p>
            <a:pPr marL="742950" lvl="1" indent="-285750">
              <a:lnSpc>
                <a:spcPct val="150000"/>
              </a:lnSpc>
              <a:spcBef>
                <a:spcPts val="200"/>
              </a:spcBef>
              <a:buSzPts val="3000"/>
            </a:pPr>
            <a:r>
              <a:rPr lang="en-US" sz="3200" dirty="0">
                <a:solidFill>
                  <a:schemeClr val="lt1"/>
                </a:solidFill>
              </a:rPr>
              <a:t>  Repent 							Acts 17:30</a:t>
            </a:r>
            <a:endParaRPr sz="3200" dirty="0"/>
          </a:p>
          <a:p>
            <a:pPr marL="742950" lvl="1" indent="-285750">
              <a:lnSpc>
                <a:spcPct val="150000"/>
              </a:lnSpc>
              <a:spcBef>
                <a:spcPts val="200"/>
              </a:spcBef>
              <a:buSzPts val="3000"/>
            </a:pPr>
            <a:r>
              <a:rPr lang="en-US" sz="3200" dirty="0">
                <a:solidFill>
                  <a:schemeClr val="lt1"/>
                </a:solidFill>
              </a:rPr>
              <a:t>  Confess Faith in Him					Rom. 10:10</a:t>
            </a:r>
            <a:endParaRPr sz="3200" dirty="0"/>
          </a:p>
          <a:p>
            <a:pPr marL="742950" lvl="1" indent="-285750">
              <a:lnSpc>
                <a:spcPct val="150000"/>
              </a:lnSpc>
              <a:spcBef>
                <a:spcPts val="200"/>
              </a:spcBef>
              <a:buSzPts val="3000"/>
            </a:pPr>
            <a:r>
              <a:rPr lang="en-US" sz="3200" dirty="0">
                <a:solidFill>
                  <a:schemeClr val="lt1"/>
                </a:solidFill>
              </a:rPr>
              <a:t>  Be Baptized Into Him					Gal. 3:27</a:t>
            </a:r>
            <a:endParaRPr sz="3200" dirty="0"/>
          </a:p>
          <a:p>
            <a:pPr marL="0" indent="0" algn="ctr">
              <a:lnSpc>
                <a:spcPct val="150000"/>
              </a:lnSpc>
              <a:spcBef>
                <a:spcPts val="200"/>
              </a:spcBef>
              <a:buSzPts val="3000"/>
              <a:buNone/>
            </a:pPr>
            <a:r>
              <a:rPr lang="en-US" sz="3200" b="1" i="1" dirty="0">
                <a:solidFill>
                  <a:srgbClr val="FFFF00"/>
                </a:solidFill>
              </a:rPr>
              <a:t>Added to His Church, His Kingdom, His Family, His One Body</a:t>
            </a:r>
            <a:endParaRPr sz="3200" i="1" dirty="0">
              <a:solidFill>
                <a:srgbClr val="FFFF00"/>
              </a:solidFill>
            </a:endParaRPr>
          </a:p>
          <a:p>
            <a:pPr marL="742950" lvl="1" indent="-285750">
              <a:lnSpc>
                <a:spcPct val="150000"/>
              </a:lnSpc>
              <a:spcBef>
                <a:spcPts val="200"/>
              </a:spcBef>
              <a:buSzPts val="3000"/>
            </a:pPr>
            <a:r>
              <a:rPr lang="en-US" sz="3200" dirty="0">
                <a:solidFill>
                  <a:schemeClr val="lt1"/>
                </a:solidFill>
              </a:rPr>
              <a:t>  Be Faithful					  	Rev. 2:10</a:t>
            </a:r>
            <a:endParaRPr sz="3200" dirty="0"/>
          </a:p>
        </p:txBody>
      </p:sp>
    </p:spTree>
    <p:extLst>
      <p:ext uri="{BB962C8B-B14F-4D97-AF65-F5344CB8AC3E}">
        <p14:creationId xmlns:p14="http://schemas.microsoft.com/office/powerpoint/2010/main" val="25626810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err="1">
                <a:solidFill>
                  <a:srgbClr val="FFFF00"/>
                </a:solidFill>
                <a:latin typeface="Cambria" panose="02040503050406030204" pitchFamily="18" charset="0"/>
                <a:ea typeface="Cambria" panose="02040503050406030204" pitchFamily="18" charset="0"/>
                <a:cs typeface="Calibri" panose="020F0502020204030204" pitchFamily="34" charset="0"/>
              </a:rPr>
              <a:t>Stand</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Still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158504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Still</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To see His salvation</a:t>
            </a:r>
            <a:r>
              <a:rPr lang="en-US" sz="2800" b="1" dirty="0">
                <a:solidFill>
                  <a:schemeClr val="bg1"/>
                </a:solidFill>
                <a:latin typeface="Calibri" panose="020F0502020204030204" pitchFamily="34" charset="0"/>
                <a:cs typeface="Calibri" panose="020F0502020204030204" pitchFamily="34" charset="0"/>
              </a:rPr>
              <a:t>—Exodus 14:13</a:t>
            </a:r>
          </a:p>
          <a:p>
            <a:pPr lvl="5" algn="just" defTabSz="457200">
              <a:spcAft>
                <a:spcPts val="300"/>
              </a:spcAft>
              <a:buClr>
                <a:schemeClr val="bg1"/>
              </a:buClr>
              <a:tabLst>
                <a:tab pos="457200" algn="l"/>
              </a:tabLst>
            </a:pPr>
            <a:endParaRPr lang="en-US" sz="2800" dirty="0">
              <a:solidFill>
                <a:schemeClr val="bg1"/>
              </a:solidFill>
            </a:endParaRPr>
          </a:p>
        </p:txBody>
      </p:sp>
      <p:sp>
        <p:nvSpPr>
          <p:cNvPr id="2" name="TextBox 1">
            <a:extLst>
              <a:ext uri="{FF2B5EF4-FFF2-40B4-BE49-F238E27FC236}">
                <a16:creationId xmlns:a16="http://schemas.microsoft.com/office/drawing/2014/main" id="{DF8D0EEB-558C-4467-9654-B264E5CEEA97}"/>
              </a:ext>
            </a:extLst>
          </p:cNvPr>
          <p:cNvSpPr txBox="1"/>
          <p:nvPr/>
        </p:nvSpPr>
        <p:spPr>
          <a:xfrm>
            <a:off x="637953" y="3753294"/>
            <a:ext cx="10930270" cy="2308324"/>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12  Is this not the word that we told you in Egypt, saying, 'Let us alone that we may serve the Egyptians'? For it would have been better for us to serve the Egyptians than that we should die in the wilderness." </a:t>
            </a:r>
          </a:p>
          <a:p>
            <a:pPr algn="just"/>
            <a:r>
              <a:rPr lang="en-US" sz="2400" b="1" dirty="0">
                <a:solidFill>
                  <a:schemeClr val="bg1"/>
                </a:solidFill>
                <a:latin typeface="Calibri" panose="020F0502020204030204" pitchFamily="34" charset="0"/>
                <a:cs typeface="Calibri" panose="020F0502020204030204" pitchFamily="34" charset="0"/>
              </a:rPr>
              <a:t>  13  And Moses said to the people, "Do not be afraid. </a:t>
            </a:r>
            <a:r>
              <a:rPr lang="en-US" sz="2400" b="1" dirty="0">
                <a:solidFill>
                  <a:srgbClr val="FFFF00"/>
                </a:solidFill>
                <a:latin typeface="Calibri" panose="020F0502020204030204" pitchFamily="34" charset="0"/>
                <a:cs typeface="Calibri" panose="020F0502020204030204" pitchFamily="34" charset="0"/>
              </a:rPr>
              <a:t>Stand still, and see the salvation of the LORD</a:t>
            </a:r>
            <a:r>
              <a:rPr lang="en-US" sz="2400" b="1" dirty="0">
                <a:solidFill>
                  <a:schemeClr val="bg1"/>
                </a:solidFill>
                <a:latin typeface="Calibri" panose="020F0502020204030204" pitchFamily="34" charset="0"/>
                <a:cs typeface="Calibri" panose="020F0502020204030204" pitchFamily="34" charset="0"/>
              </a:rPr>
              <a:t>, which He will accomplish for you today. For the Egyptians whom you see today, you shall see again no more forever. </a:t>
            </a:r>
          </a:p>
        </p:txBody>
      </p:sp>
    </p:spTree>
    <p:extLst>
      <p:ext uri="{BB962C8B-B14F-4D97-AF65-F5344CB8AC3E}">
        <p14:creationId xmlns:p14="http://schemas.microsoft.com/office/powerpoint/2010/main" val="6555611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err="1">
                <a:solidFill>
                  <a:srgbClr val="FFFF00"/>
                </a:solidFill>
                <a:latin typeface="Cambria" panose="02040503050406030204" pitchFamily="18" charset="0"/>
                <a:ea typeface="Cambria" panose="02040503050406030204" pitchFamily="18" charset="0"/>
                <a:cs typeface="Calibri" panose="020F0502020204030204" pitchFamily="34" charset="0"/>
              </a:rPr>
              <a:t>Stand</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Still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158504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Still</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To see His salvation—Exodus 14:13</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a:t>
            </a:r>
            <a:r>
              <a:rPr lang="en-US" sz="2800" b="1" dirty="0">
                <a:solidFill>
                  <a:srgbClr val="FFFF00"/>
                </a:solidFill>
                <a:latin typeface="Calibri" panose="020F0502020204030204" pitchFamily="34" charset="0"/>
                <a:cs typeface="Calibri" panose="020F0502020204030204" pitchFamily="34" charset="0"/>
              </a:rPr>
              <a:t>To listen to the Lord</a:t>
            </a:r>
            <a:r>
              <a:rPr lang="en-US" sz="2800" b="1" dirty="0">
                <a:solidFill>
                  <a:schemeClr val="bg1"/>
                </a:solidFill>
                <a:latin typeface="Calibri" panose="020F0502020204030204" pitchFamily="34" charset="0"/>
                <a:cs typeface="Calibri" panose="020F0502020204030204" pitchFamily="34" charset="0"/>
              </a:rPr>
              <a:t>—Num. 9:8</a:t>
            </a:r>
            <a:endParaRPr lang="en-US" sz="2800" dirty="0">
              <a:solidFill>
                <a:schemeClr val="bg1"/>
              </a:solidFill>
            </a:endParaRPr>
          </a:p>
        </p:txBody>
      </p:sp>
      <p:sp>
        <p:nvSpPr>
          <p:cNvPr id="2" name="TextBox 1">
            <a:extLst>
              <a:ext uri="{FF2B5EF4-FFF2-40B4-BE49-F238E27FC236}">
                <a16:creationId xmlns:a16="http://schemas.microsoft.com/office/drawing/2014/main" id="{DF8D0EEB-558C-4467-9654-B264E5CEEA97}"/>
              </a:ext>
            </a:extLst>
          </p:cNvPr>
          <p:cNvSpPr txBox="1"/>
          <p:nvPr/>
        </p:nvSpPr>
        <p:spPr>
          <a:xfrm>
            <a:off x="637953" y="3753294"/>
            <a:ext cx="10930270" cy="83099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8  And Moses said to them, "</a:t>
            </a:r>
            <a:r>
              <a:rPr lang="en-US" sz="2400" b="1" dirty="0">
                <a:solidFill>
                  <a:srgbClr val="FFFF00"/>
                </a:solidFill>
                <a:latin typeface="Calibri" panose="020F0502020204030204" pitchFamily="34" charset="0"/>
                <a:cs typeface="Calibri" panose="020F0502020204030204" pitchFamily="34" charset="0"/>
              </a:rPr>
              <a:t>Stand still, that I may hear </a:t>
            </a:r>
            <a:r>
              <a:rPr lang="en-US" sz="2400" b="1" dirty="0">
                <a:solidFill>
                  <a:schemeClr val="bg1"/>
                </a:solidFill>
                <a:latin typeface="Calibri" panose="020F0502020204030204" pitchFamily="34" charset="0"/>
                <a:cs typeface="Calibri" panose="020F0502020204030204" pitchFamily="34" charset="0"/>
              </a:rPr>
              <a:t>what the LORD will command concerning you." </a:t>
            </a:r>
          </a:p>
        </p:txBody>
      </p:sp>
    </p:spTree>
    <p:extLst>
      <p:ext uri="{BB962C8B-B14F-4D97-AF65-F5344CB8AC3E}">
        <p14:creationId xmlns:p14="http://schemas.microsoft.com/office/powerpoint/2010/main" val="1321194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a:xfrm>
            <a:off x="2979174" y="299702"/>
            <a:ext cx="8843614" cy="1480767"/>
          </a:xfrm>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dirty="0" err="1">
                <a:solidFill>
                  <a:srgbClr val="FFFF00"/>
                </a:solidFill>
                <a:latin typeface="Cambria" panose="02040503050406030204" pitchFamily="18" charset="0"/>
                <a:ea typeface="Cambria" panose="02040503050406030204" pitchFamily="18" charset="0"/>
                <a:cs typeface="Calibri" panose="020F0502020204030204" pitchFamily="34" charset="0"/>
              </a:rPr>
              <a:t>Stand</a:t>
            </a:r>
            <a:r>
              <a:rPr lang="en-US" dirty="0">
                <a:solidFill>
                  <a:srgbClr val="FFFF00"/>
                </a:solidFill>
                <a:latin typeface="Cambria" panose="02040503050406030204" pitchFamily="18" charset="0"/>
                <a:ea typeface="Cambria" panose="02040503050406030204" pitchFamily="18" charset="0"/>
                <a:cs typeface="Calibri" panose="020F0502020204030204" pitchFamily="34" charset="0"/>
              </a:rPr>
              <a:t> Still</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2054409"/>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Still</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To see His salvation—Exodus 14:13</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To listen to the Lord—Num. 9:8</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a:t>
            </a:r>
            <a:r>
              <a:rPr lang="en-US" sz="2800" b="1" dirty="0">
                <a:solidFill>
                  <a:srgbClr val="FFFF00"/>
                </a:solidFill>
                <a:latin typeface="Calibri" panose="020F0502020204030204" pitchFamily="34" charset="0"/>
                <a:cs typeface="Calibri" panose="020F0502020204030204" pitchFamily="34" charset="0"/>
              </a:rPr>
              <a:t>To reason with what He has said</a:t>
            </a:r>
            <a:r>
              <a:rPr lang="en-US" sz="2800" b="1" dirty="0">
                <a:solidFill>
                  <a:schemeClr val="bg1"/>
                </a:solidFill>
                <a:latin typeface="Calibri" panose="020F0502020204030204" pitchFamily="34" charset="0"/>
                <a:cs typeface="Calibri" panose="020F0502020204030204" pitchFamily="34" charset="0"/>
              </a:rPr>
              <a:t>—1 Sam. 12:7</a:t>
            </a:r>
            <a:endParaRPr lang="en-US" sz="2800" dirty="0">
              <a:solidFill>
                <a:schemeClr val="bg1"/>
              </a:solidFill>
            </a:endParaRPr>
          </a:p>
        </p:txBody>
      </p:sp>
      <p:sp>
        <p:nvSpPr>
          <p:cNvPr id="2" name="TextBox 1">
            <a:extLst>
              <a:ext uri="{FF2B5EF4-FFF2-40B4-BE49-F238E27FC236}">
                <a16:creationId xmlns:a16="http://schemas.microsoft.com/office/drawing/2014/main" id="{DF8D0EEB-558C-4467-9654-B264E5CEEA97}"/>
              </a:ext>
            </a:extLst>
          </p:cNvPr>
          <p:cNvSpPr txBox="1"/>
          <p:nvPr/>
        </p:nvSpPr>
        <p:spPr>
          <a:xfrm>
            <a:off x="637953" y="3753294"/>
            <a:ext cx="10930270" cy="83099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7 Now therefore, </a:t>
            </a:r>
            <a:r>
              <a:rPr lang="en-US" sz="2400" b="1" dirty="0">
                <a:solidFill>
                  <a:srgbClr val="FFFF00"/>
                </a:solidFill>
                <a:latin typeface="Calibri" panose="020F0502020204030204" pitchFamily="34" charset="0"/>
                <a:cs typeface="Calibri" panose="020F0502020204030204" pitchFamily="34" charset="0"/>
              </a:rPr>
              <a:t>stand still</a:t>
            </a:r>
            <a:r>
              <a:rPr lang="en-US" sz="2400" b="1" dirty="0">
                <a:solidFill>
                  <a:schemeClr val="bg1"/>
                </a:solidFill>
                <a:latin typeface="Calibri" panose="020F0502020204030204" pitchFamily="34" charset="0"/>
                <a:cs typeface="Calibri" panose="020F0502020204030204" pitchFamily="34" charset="0"/>
              </a:rPr>
              <a:t>, that I </a:t>
            </a:r>
            <a:r>
              <a:rPr lang="en-US" sz="2400" b="1" dirty="0">
                <a:solidFill>
                  <a:srgbClr val="FFFF00"/>
                </a:solidFill>
                <a:latin typeface="Calibri" panose="020F0502020204030204" pitchFamily="34" charset="0"/>
                <a:cs typeface="Calibri" panose="020F0502020204030204" pitchFamily="34" charset="0"/>
              </a:rPr>
              <a:t>may reason with you</a:t>
            </a:r>
            <a:r>
              <a:rPr lang="en-US" sz="2400" b="1" dirty="0">
                <a:solidFill>
                  <a:schemeClr val="bg1"/>
                </a:solidFill>
                <a:latin typeface="Calibri" panose="020F0502020204030204" pitchFamily="34" charset="0"/>
                <a:cs typeface="Calibri" panose="020F0502020204030204" pitchFamily="34" charset="0"/>
              </a:rPr>
              <a:t> before the LORD con-</a:t>
            </a:r>
            <a:r>
              <a:rPr lang="en-US" sz="2400" b="1" dirty="0" err="1">
                <a:solidFill>
                  <a:schemeClr val="bg1"/>
                </a:solidFill>
                <a:latin typeface="Calibri" panose="020F0502020204030204" pitchFamily="34" charset="0"/>
                <a:cs typeface="Calibri" panose="020F0502020204030204" pitchFamily="34" charset="0"/>
              </a:rPr>
              <a:t>cerning</a:t>
            </a:r>
            <a:r>
              <a:rPr lang="en-US" sz="2400" b="1" dirty="0">
                <a:solidFill>
                  <a:schemeClr val="bg1"/>
                </a:solidFill>
                <a:latin typeface="Calibri" panose="020F0502020204030204" pitchFamily="34" charset="0"/>
                <a:cs typeface="Calibri" panose="020F0502020204030204" pitchFamily="34" charset="0"/>
              </a:rPr>
              <a:t> all the righteous acts of the LORD which He did to you and your fathers: </a:t>
            </a:r>
          </a:p>
        </p:txBody>
      </p:sp>
    </p:spTree>
    <p:extLst>
      <p:ext uri="{BB962C8B-B14F-4D97-AF65-F5344CB8AC3E}">
        <p14:creationId xmlns:p14="http://schemas.microsoft.com/office/powerpoint/2010/main" val="21688559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Fast</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1115690"/>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Fast</a:t>
            </a:r>
          </a:p>
        </p:txBody>
      </p:sp>
    </p:spTree>
    <p:extLst>
      <p:ext uri="{BB962C8B-B14F-4D97-AF65-F5344CB8AC3E}">
        <p14:creationId xmlns:p14="http://schemas.microsoft.com/office/powerpoint/2010/main" val="9634617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Fast</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1646605"/>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Fast</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In the faith</a:t>
            </a:r>
            <a:r>
              <a:rPr lang="en-US" sz="2800" b="1" dirty="0">
                <a:solidFill>
                  <a:schemeClr val="bg1"/>
                </a:solidFill>
                <a:latin typeface="Calibri" panose="020F0502020204030204" pitchFamily="34" charset="0"/>
                <a:cs typeface="Calibri" panose="020F0502020204030204" pitchFamily="34" charset="0"/>
              </a:rPr>
              <a:t>—1 Cor. 16:13</a:t>
            </a:r>
            <a:endParaRPr lang="en-US" sz="2800" dirty="0">
              <a:solidFill>
                <a:schemeClr val="bg1"/>
              </a:solidFill>
            </a:endParaRPr>
          </a:p>
        </p:txBody>
      </p:sp>
      <p:sp>
        <p:nvSpPr>
          <p:cNvPr id="4" name="TextBox 3">
            <a:extLst>
              <a:ext uri="{FF2B5EF4-FFF2-40B4-BE49-F238E27FC236}">
                <a16:creationId xmlns:a16="http://schemas.microsoft.com/office/drawing/2014/main" id="{717C9EFA-116D-4943-9C67-2ABA67CA1E11}"/>
              </a:ext>
            </a:extLst>
          </p:cNvPr>
          <p:cNvSpPr txBox="1"/>
          <p:nvPr/>
        </p:nvSpPr>
        <p:spPr>
          <a:xfrm>
            <a:off x="637953" y="4657066"/>
            <a:ext cx="10930270" cy="83099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13  Watch, </a:t>
            </a:r>
            <a:r>
              <a:rPr lang="en-US" sz="2400" b="1" dirty="0">
                <a:solidFill>
                  <a:srgbClr val="FFFF00"/>
                </a:solidFill>
                <a:latin typeface="Calibri" panose="020F0502020204030204" pitchFamily="34" charset="0"/>
                <a:cs typeface="Calibri" panose="020F0502020204030204" pitchFamily="34" charset="0"/>
              </a:rPr>
              <a:t>stand fast in the faith</a:t>
            </a:r>
            <a:r>
              <a:rPr lang="en-US" sz="2400" b="1" dirty="0">
                <a:solidFill>
                  <a:schemeClr val="bg1"/>
                </a:solidFill>
                <a:latin typeface="Calibri" panose="020F0502020204030204" pitchFamily="34" charset="0"/>
                <a:cs typeface="Calibri" panose="020F0502020204030204" pitchFamily="34" charset="0"/>
              </a:rPr>
              <a:t>, be brave, be strong. </a:t>
            </a:r>
          </a:p>
          <a:p>
            <a:pPr algn="just"/>
            <a:endParaRPr lang="en-US" sz="2400" b="1" dirty="0">
              <a:solidFill>
                <a:schemeClr val="bg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295451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Fast</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2115964"/>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Fast</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In the faith—1 Cor. 16:13</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In the liberty</a:t>
            </a:r>
            <a:r>
              <a:rPr lang="en-US" sz="2800" b="1" dirty="0">
                <a:solidFill>
                  <a:schemeClr val="bg1"/>
                </a:solidFill>
                <a:latin typeface="Calibri" panose="020F0502020204030204" pitchFamily="34" charset="0"/>
                <a:cs typeface="Calibri" panose="020F0502020204030204" pitchFamily="34" charset="0"/>
              </a:rPr>
              <a:t>—Gal. 5:1</a:t>
            </a:r>
            <a:endParaRPr lang="en-US" sz="2800" dirty="0">
              <a:solidFill>
                <a:schemeClr val="bg1"/>
              </a:solidFill>
            </a:endParaRPr>
          </a:p>
        </p:txBody>
      </p:sp>
      <p:sp>
        <p:nvSpPr>
          <p:cNvPr id="4" name="TextBox 3">
            <a:extLst>
              <a:ext uri="{FF2B5EF4-FFF2-40B4-BE49-F238E27FC236}">
                <a16:creationId xmlns:a16="http://schemas.microsoft.com/office/drawing/2014/main" id="{717C9EFA-116D-4943-9C67-2ABA67CA1E11}"/>
              </a:ext>
            </a:extLst>
          </p:cNvPr>
          <p:cNvSpPr txBox="1"/>
          <p:nvPr/>
        </p:nvSpPr>
        <p:spPr>
          <a:xfrm>
            <a:off x="637953" y="4657066"/>
            <a:ext cx="10930270" cy="83099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1  </a:t>
            </a:r>
            <a:r>
              <a:rPr lang="en-US" sz="2400" b="1" dirty="0">
                <a:solidFill>
                  <a:srgbClr val="FFFF00"/>
                </a:solidFill>
                <a:latin typeface="Calibri" panose="020F0502020204030204" pitchFamily="34" charset="0"/>
                <a:cs typeface="Calibri" panose="020F0502020204030204" pitchFamily="34" charset="0"/>
              </a:rPr>
              <a:t>Stand fast therefore in the liberty </a:t>
            </a:r>
            <a:r>
              <a:rPr lang="en-US" sz="2400" b="1" dirty="0">
                <a:solidFill>
                  <a:schemeClr val="bg1"/>
                </a:solidFill>
                <a:latin typeface="Calibri" panose="020F0502020204030204" pitchFamily="34" charset="0"/>
                <a:cs typeface="Calibri" panose="020F0502020204030204" pitchFamily="34" charset="0"/>
              </a:rPr>
              <a:t>by which Christ has made us free, and do not be entangled again with a yoke of bondage. </a:t>
            </a:r>
          </a:p>
        </p:txBody>
      </p:sp>
    </p:spTree>
    <p:extLst>
      <p:ext uri="{BB962C8B-B14F-4D97-AF65-F5344CB8AC3E}">
        <p14:creationId xmlns:p14="http://schemas.microsoft.com/office/powerpoint/2010/main" val="33261703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85"/>
        <p:cNvGrpSpPr/>
        <p:nvPr/>
      </p:nvGrpSpPr>
      <p:grpSpPr>
        <a:xfrm>
          <a:off x="0" y="0"/>
          <a:ext cx="0" cy="0"/>
          <a:chOff x="0" y="0"/>
          <a:chExt cx="0" cy="0"/>
        </a:xfrm>
      </p:grpSpPr>
      <p:sp>
        <p:nvSpPr>
          <p:cNvPr id="86" name="Google Shape;86;p14"/>
          <p:cNvSpPr txBox="1">
            <a:spLocks noGrp="1"/>
          </p:cNvSpPr>
          <p:nvPr>
            <p:ph type="title"/>
          </p:nvPr>
        </p:nvSpPr>
        <p:spPr/>
        <p:txBody>
          <a:bodyPr/>
          <a:lstStyle/>
          <a:p>
            <a:pPr lvl="0" algn="ctr"/>
            <a: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t>Five Ways to Stand</a:t>
            </a:r>
            <a:br>
              <a:rPr lang="en-US" sz="4000" dirty="0">
                <a:solidFill>
                  <a:schemeClr val="bg1"/>
                </a:solidFill>
                <a:latin typeface="Cambria" panose="02040503050406030204" pitchFamily="18" charset="0"/>
                <a:ea typeface="Cambria" panose="02040503050406030204" pitchFamily="18" charset="0"/>
                <a:cs typeface="Calibri" panose="020F0502020204030204" pitchFamily="34" charset="0"/>
              </a:rPr>
            </a:br>
            <a:r>
              <a:rPr lang="en-US" sz="4800" dirty="0">
                <a:solidFill>
                  <a:srgbClr val="FFFF00"/>
                </a:solidFill>
                <a:latin typeface="Cambria" panose="02040503050406030204" pitchFamily="18" charset="0"/>
                <a:ea typeface="Cambria" panose="02040503050406030204" pitchFamily="18" charset="0"/>
                <a:cs typeface="Calibri" panose="020F0502020204030204" pitchFamily="34" charset="0"/>
              </a:rPr>
              <a:t>Fast</a:t>
            </a:r>
            <a:endParaRPr lang="en-US" sz="4000" dirty="0">
              <a:solidFill>
                <a:srgbClr val="FFFF00"/>
              </a:solidFill>
              <a:latin typeface="Cambria" panose="02040503050406030204" pitchFamily="18" charset="0"/>
              <a:ea typeface="Cambria" panose="02040503050406030204" pitchFamily="18" charset="0"/>
              <a:cs typeface="Calibri" panose="020F0502020204030204" pitchFamily="34" charset="0"/>
            </a:endParaRPr>
          </a:p>
        </p:txBody>
      </p:sp>
      <p:sp>
        <p:nvSpPr>
          <p:cNvPr id="3" name="TextBox 2">
            <a:extLst>
              <a:ext uri="{FF2B5EF4-FFF2-40B4-BE49-F238E27FC236}">
                <a16:creationId xmlns:a16="http://schemas.microsoft.com/office/drawing/2014/main" id="{4E937A13-9E0B-4A2C-823F-CC456458C534}"/>
              </a:ext>
            </a:extLst>
          </p:cNvPr>
          <p:cNvSpPr txBox="1"/>
          <p:nvPr/>
        </p:nvSpPr>
        <p:spPr>
          <a:xfrm>
            <a:off x="505326" y="1609863"/>
            <a:ext cx="11149263" cy="2585323"/>
          </a:xfrm>
          <a:prstGeom prst="rect">
            <a:avLst/>
          </a:prstGeom>
          <a:noFill/>
        </p:spPr>
        <p:txBody>
          <a:bodyPr wrap="square" rtlCol="0">
            <a:spAutoFit/>
          </a:bodyPr>
          <a:lstStyle/>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chemeClr val="bg1"/>
                </a:solidFill>
                <a:latin typeface="Calibri" panose="020F0502020204030204" pitchFamily="34" charset="0"/>
                <a:cs typeface="Calibri" panose="020F0502020204030204" pitchFamily="34" charset="0"/>
              </a:rPr>
              <a:t>Christians Need to Stand Still</a:t>
            </a:r>
          </a:p>
          <a:p>
            <a:pPr marL="457200" lvl="3" indent="-457200" algn="just" defTabSz="457200">
              <a:spcAft>
                <a:spcPts val="300"/>
              </a:spcAft>
              <a:buClr>
                <a:schemeClr val="bg1"/>
              </a:buClr>
              <a:buFont typeface="Arial" panose="020B0604020202020204" pitchFamily="34" charset="0"/>
              <a:buChar char="•"/>
              <a:tabLst>
                <a:tab pos="457200" algn="l"/>
              </a:tabLst>
            </a:pPr>
            <a:r>
              <a:rPr lang="en-US" sz="3200" b="1" dirty="0">
                <a:solidFill>
                  <a:srgbClr val="FFFF00"/>
                </a:solidFill>
                <a:latin typeface="Calibri" panose="020F0502020204030204" pitchFamily="34" charset="0"/>
                <a:cs typeface="Calibri" panose="020F0502020204030204" pitchFamily="34" charset="0"/>
              </a:rPr>
              <a:t>Christians Need to Stand Fast</a:t>
            </a:r>
          </a:p>
          <a:p>
            <a:pPr lvl="5" algn="just" defTabSz="457200">
              <a:spcAft>
                <a:spcPts val="300"/>
              </a:spcAft>
              <a:buClr>
                <a:schemeClr val="bg1"/>
              </a:buClr>
              <a:tabLst>
                <a:tab pos="457200" algn="l"/>
              </a:tabLst>
            </a:pPr>
            <a:r>
              <a:rPr lang="en-US" sz="3200" b="1" dirty="0">
                <a:solidFill>
                  <a:schemeClr val="bg1"/>
                </a:solidFill>
                <a:latin typeface="Calibri" panose="020F0502020204030204" pitchFamily="34" charset="0"/>
                <a:cs typeface="Calibri" panose="020F0502020204030204" pitchFamily="34" charset="0"/>
              </a:rPr>
              <a:t>		</a:t>
            </a:r>
            <a:r>
              <a:rPr lang="en-US" sz="2800" b="1" dirty="0">
                <a:solidFill>
                  <a:schemeClr val="bg1"/>
                </a:solidFill>
                <a:latin typeface="Calibri" panose="020F0502020204030204" pitchFamily="34" charset="0"/>
                <a:cs typeface="Calibri" panose="020F0502020204030204" pitchFamily="34" charset="0"/>
              </a:rPr>
              <a:t>- In the faith—1 Cor. 16:13</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 In the liberty—Gal. 5:1</a:t>
            </a:r>
          </a:p>
          <a:p>
            <a:pPr lvl="5" algn="just" defTabSz="457200">
              <a:spcAft>
                <a:spcPts val="300"/>
              </a:spcAft>
              <a:buClr>
                <a:schemeClr val="bg1"/>
              </a:buClr>
              <a:tabLst>
                <a:tab pos="457200" algn="l"/>
              </a:tabLst>
            </a:pPr>
            <a:r>
              <a:rPr lang="en-US" sz="2800" b="1" dirty="0">
                <a:solidFill>
                  <a:schemeClr val="bg1"/>
                </a:solidFill>
                <a:latin typeface="Calibri" panose="020F0502020204030204" pitchFamily="34" charset="0"/>
                <a:cs typeface="Calibri" panose="020F0502020204030204" pitchFamily="34" charset="0"/>
              </a:rPr>
              <a:t>		</a:t>
            </a:r>
            <a:r>
              <a:rPr lang="en-US" sz="2800" b="1" dirty="0">
                <a:solidFill>
                  <a:srgbClr val="FFFF00"/>
                </a:solidFill>
                <a:latin typeface="Calibri" panose="020F0502020204030204" pitchFamily="34" charset="0"/>
                <a:cs typeface="Calibri" panose="020F0502020204030204" pitchFamily="34" charset="0"/>
              </a:rPr>
              <a:t>- In the Lord</a:t>
            </a:r>
            <a:r>
              <a:rPr lang="en-US" sz="2800" b="1" dirty="0">
                <a:solidFill>
                  <a:schemeClr val="bg1"/>
                </a:solidFill>
                <a:latin typeface="Calibri" panose="020F0502020204030204" pitchFamily="34" charset="0"/>
                <a:cs typeface="Calibri" panose="020F0502020204030204" pitchFamily="34" charset="0"/>
              </a:rPr>
              <a:t>—Phil. 4:1</a:t>
            </a:r>
            <a:endParaRPr lang="en-US" sz="2800" dirty="0">
              <a:solidFill>
                <a:schemeClr val="bg1"/>
              </a:solidFill>
            </a:endParaRPr>
          </a:p>
        </p:txBody>
      </p:sp>
      <p:sp>
        <p:nvSpPr>
          <p:cNvPr id="4" name="TextBox 3">
            <a:extLst>
              <a:ext uri="{FF2B5EF4-FFF2-40B4-BE49-F238E27FC236}">
                <a16:creationId xmlns:a16="http://schemas.microsoft.com/office/drawing/2014/main" id="{717C9EFA-116D-4943-9C67-2ABA67CA1E11}"/>
              </a:ext>
            </a:extLst>
          </p:cNvPr>
          <p:cNvSpPr txBox="1"/>
          <p:nvPr/>
        </p:nvSpPr>
        <p:spPr>
          <a:xfrm>
            <a:off x="637953" y="4657066"/>
            <a:ext cx="10930270" cy="830997"/>
          </a:xfrm>
          <a:prstGeom prst="rect">
            <a:avLst/>
          </a:prstGeom>
          <a:noFill/>
        </p:spPr>
        <p:txBody>
          <a:bodyPr wrap="square" rtlCol="0">
            <a:spAutoFit/>
          </a:bodyPr>
          <a:lstStyle/>
          <a:p>
            <a:pPr algn="just"/>
            <a:r>
              <a:rPr lang="en-US" sz="2400" b="1" dirty="0">
                <a:solidFill>
                  <a:schemeClr val="bg1"/>
                </a:solidFill>
                <a:latin typeface="Calibri" panose="020F0502020204030204" pitchFamily="34" charset="0"/>
                <a:cs typeface="Calibri" panose="020F0502020204030204" pitchFamily="34" charset="0"/>
              </a:rPr>
              <a:t>  1  Therefore, my beloved and longed-for brethren, my joy and crown, so </a:t>
            </a:r>
            <a:r>
              <a:rPr lang="en-US" sz="2400" b="1" dirty="0">
                <a:solidFill>
                  <a:srgbClr val="FFFF00"/>
                </a:solidFill>
                <a:latin typeface="Calibri" panose="020F0502020204030204" pitchFamily="34" charset="0"/>
                <a:cs typeface="Calibri" panose="020F0502020204030204" pitchFamily="34" charset="0"/>
              </a:rPr>
              <a:t>stand fast in the Lord</a:t>
            </a:r>
            <a:r>
              <a:rPr lang="en-US" sz="2400" b="1" dirty="0">
                <a:solidFill>
                  <a:schemeClr val="bg1"/>
                </a:solidFill>
                <a:latin typeface="Calibri" panose="020F0502020204030204" pitchFamily="34" charset="0"/>
                <a:cs typeface="Calibri" panose="020F0502020204030204" pitchFamily="34" charset="0"/>
              </a:rPr>
              <a:t>, beloved.</a:t>
            </a:r>
          </a:p>
        </p:txBody>
      </p:sp>
    </p:spTree>
    <p:extLst>
      <p:ext uri="{BB962C8B-B14F-4D97-AF65-F5344CB8AC3E}">
        <p14:creationId xmlns:p14="http://schemas.microsoft.com/office/powerpoint/2010/main" val="326957010"/>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412</Words>
  <Application>Microsoft Office PowerPoint</Application>
  <PresentationFormat>Widescreen</PresentationFormat>
  <Paragraphs>136</Paragraphs>
  <Slides>21</Slides>
  <Notes>21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21</vt:i4>
      </vt:variant>
    </vt:vector>
  </HeadingPairs>
  <TitlesOfParts>
    <vt:vector size="25" baseType="lpstr">
      <vt:lpstr>Arial</vt:lpstr>
      <vt:lpstr>Calibri</vt:lpstr>
      <vt:lpstr>Cambria</vt:lpstr>
      <vt:lpstr>Office Theme</vt:lpstr>
      <vt:lpstr> Five Ways Christians Need to Stand </vt:lpstr>
      <vt:lpstr>Text—Eph. 6:10-17</vt:lpstr>
      <vt:lpstr>Five Ways to Stand Stand Still</vt:lpstr>
      <vt:lpstr>Five Ways to Stand Stand Still</vt:lpstr>
      <vt:lpstr>Five Ways to Stand Stand Still</vt:lpstr>
      <vt:lpstr>Five Ways to Stand Fast</vt:lpstr>
      <vt:lpstr>Five Ways to Stand Fast</vt:lpstr>
      <vt:lpstr>Five Ways to Stand Fast</vt:lpstr>
      <vt:lpstr>Five Ways to Stand Fast</vt:lpstr>
      <vt:lpstr>Five Ways to Stand Fast</vt:lpstr>
      <vt:lpstr>Five Ways to Stand Up</vt:lpstr>
      <vt:lpstr>Five Ways to Stand Up</vt:lpstr>
      <vt:lpstr>Five Ways to Stand Up</vt:lpstr>
      <vt:lpstr>Five Ways to Stand Down</vt:lpstr>
      <vt:lpstr>Five Ways to Stand Down</vt:lpstr>
      <vt:lpstr>Five Ways to Stand Down</vt:lpstr>
      <vt:lpstr>Five Ways to Stand Down</vt:lpstr>
      <vt:lpstr>Five Ways to Stand Out</vt:lpstr>
      <vt:lpstr>Five Ways to Stand Out</vt:lpstr>
      <vt:lpstr>Five Ways to Stand Out</vt:lpstr>
      <vt:lpstr>The Path to Stand With Him</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Can I Know I Am  Doing His Will—How Can I Find His Will?</dc:title>
  <dc:creator>Dan</dc:creator>
  <cp:lastModifiedBy>Cindy Nelson</cp:lastModifiedBy>
  <cp:revision>103</cp:revision>
  <cp:lastPrinted>2019-01-27T13:04:06Z</cp:lastPrinted>
  <dcterms:modified xsi:type="dcterms:W3CDTF">2019-03-11T01:14:08Z</dcterms:modified>
</cp:coreProperties>
</file>