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1440" r:id="rId2"/>
    <p:sldId id="1445" r:id="rId3"/>
    <p:sldId id="1603" r:id="rId4"/>
    <p:sldId id="1584" r:id="rId5"/>
    <p:sldId id="1585" r:id="rId6"/>
    <p:sldId id="1577" r:id="rId7"/>
    <p:sldId id="1604" r:id="rId8"/>
    <p:sldId id="1586" r:id="rId9"/>
    <p:sldId id="1587" r:id="rId10"/>
    <p:sldId id="1588" r:id="rId11"/>
    <p:sldId id="1576" r:id="rId12"/>
    <p:sldId id="1605" r:id="rId13"/>
    <p:sldId id="1591" r:id="rId14"/>
    <p:sldId id="1578" r:id="rId15"/>
    <p:sldId id="1606" r:id="rId16"/>
    <p:sldId id="1597" r:id="rId17"/>
    <p:sldId id="1600" r:id="rId18"/>
    <p:sldId id="1602" r:id="rId19"/>
    <p:sldId id="1607" r:id="rId20"/>
    <p:sldId id="1595" r:id="rId21"/>
    <p:sldId id="1583" r:id="rId22"/>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73" autoAdjust="0"/>
    <p:restoredTop sz="94660"/>
  </p:normalViewPr>
  <p:slideViewPr>
    <p:cSldViewPr snapToGrid="0">
      <p:cViewPr varScale="1">
        <p:scale>
          <a:sx n="110" d="100"/>
          <a:sy n="110" d="100"/>
        </p:scale>
        <p:origin x="516" y="108"/>
      </p:cViewPr>
      <p:guideLst>
        <p:guide orient="horz" pos="2160"/>
        <p:guide pos="3840"/>
      </p:guideLst>
    </p:cSldViewPr>
  </p:slideViewPr>
  <p:notesTextViewPr>
    <p:cViewPr>
      <p:scale>
        <a:sx n="75" d="100"/>
        <a:sy n="75" d="100"/>
      </p:scale>
      <p:origin x="0" y="0"/>
    </p:cViewPr>
  </p:notesTextViewPr>
  <p:sorterViewPr>
    <p:cViewPr>
      <p:scale>
        <a:sx n="100" d="100"/>
        <a:sy n="100" d="100"/>
      </p:scale>
      <p:origin x="0" y="-45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694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7366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8201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07927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77484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70886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84396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9013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7287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1384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35634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68814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2505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7016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3029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0956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8851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9336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6635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2484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66574" y="306711"/>
            <a:ext cx="11430000" cy="1671718"/>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br>
              <a:rPr lang="en-US" sz="6000" b="1" dirty="0"/>
            </a:br>
            <a:r>
              <a:rPr lang="en-US" sz="6000" b="1" dirty="0"/>
              <a:t>Five Ways</a:t>
            </a:r>
            <a:br>
              <a:rPr lang="en-US" sz="6000" b="1" dirty="0"/>
            </a:br>
            <a:r>
              <a:rPr lang="en-US" sz="6000" b="1" dirty="0"/>
              <a:t>Christians Need to Stand</a:t>
            </a:r>
            <a:br>
              <a:rPr lang="en-US" sz="6000" b="1" dirty="0"/>
            </a:br>
            <a:endParaRPr sz="54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Eph. 6:10-17</a:t>
            </a:r>
            <a:endParaRPr sz="3200" dirty="0"/>
          </a:p>
        </p:txBody>
      </p:sp>
    </p:spTree>
    <p:extLst>
      <p:ext uri="{BB962C8B-B14F-4D97-AF65-F5344CB8AC3E}">
        <p14:creationId xmlns:p14="http://schemas.microsoft.com/office/powerpoint/2010/main" val="1443615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sz="4800" dirty="0">
                <a:solidFill>
                  <a:srgbClr val="FFFF00"/>
                </a:solidFill>
                <a:latin typeface="Cambria" panose="02040503050406030204" pitchFamily="18" charset="0"/>
                <a:ea typeface="Cambria" panose="02040503050406030204" pitchFamily="18" charset="0"/>
                <a:cs typeface="Calibri" panose="020F0502020204030204" pitchFamily="34" charset="0"/>
              </a:rPr>
              <a:t>Fast</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3054682"/>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Still</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Fast</a:t>
            </a:r>
          </a:p>
          <a:p>
            <a:pPr lvl="5" algn="just" defTabSz="457200">
              <a:spcAft>
                <a:spcPts val="300"/>
              </a:spcAft>
              <a:buClr>
                <a:schemeClr val="bg1"/>
              </a:buClr>
              <a:tabLst>
                <a:tab pos="457200" algn="l"/>
              </a:tabLst>
            </a:pPr>
            <a:r>
              <a:rPr lang="en-US" sz="3200" b="1" dirty="0">
                <a:solidFill>
                  <a:schemeClr val="bg1"/>
                </a:solidFill>
                <a:latin typeface="Calibri" panose="020F0502020204030204" pitchFamily="34" charset="0"/>
                <a:cs typeface="Calibri" panose="020F0502020204030204" pitchFamily="34" charset="0"/>
              </a:rPr>
              <a:t>		</a:t>
            </a:r>
            <a:r>
              <a:rPr lang="en-US" sz="2800" b="1" dirty="0">
                <a:solidFill>
                  <a:schemeClr val="bg1"/>
                </a:solidFill>
                <a:latin typeface="Calibri" panose="020F0502020204030204" pitchFamily="34" charset="0"/>
                <a:cs typeface="Calibri" panose="020F0502020204030204" pitchFamily="34" charset="0"/>
              </a:rPr>
              <a:t>- In the faith—1 Cor. 16:13</a:t>
            </a:r>
          </a:p>
          <a:p>
            <a:pPr lvl="5" algn="just" defTabSz="457200">
              <a:spcAft>
                <a:spcPts val="3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 In the liberty—Gal. 5:1</a:t>
            </a:r>
          </a:p>
          <a:p>
            <a:pPr lvl="5" algn="just" defTabSz="457200">
              <a:spcAft>
                <a:spcPts val="3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 In the Lord—Phil. 4:1</a:t>
            </a:r>
          </a:p>
          <a:p>
            <a:pPr lvl="5" algn="just" defTabSz="457200">
              <a:spcAft>
                <a:spcPts val="3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a:t>
            </a:r>
            <a:r>
              <a:rPr lang="en-US" sz="2800" b="1" dirty="0">
                <a:solidFill>
                  <a:srgbClr val="FFFF00"/>
                </a:solidFill>
                <a:latin typeface="Calibri" panose="020F0502020204030204" pitchFamily="34" charset="0"/>
                <a:cs typeface="Calibri" panose="020F0502020204030204" pitchFamily="34" charset="0"/>
              </a:rPr>
              <a:t>	- In God’s traditions</a:t>
            </a:r>
            <a:r>
              <a:rPr lang="en-US" sz="2800" b="1" dirty="0">
                <a:solidFill>
                  <a:schemeClr val="bg1"/>
                </a:solidFill>
                <a:latin typeface="Calibri" panose="020F0502020204030204" pitchFamily="34" charset="0"/>
                <a:cs typeface="Calibri" panose="020F0502020204030204" pitchFamily="34" charset="0"/>
              </a:rPr>
              <a:t>—2 Thess. 2:15</a:t>
            </a:r>
            <a:endParaRPr lang="en-US" sz="2800" dirty="0">
              <a:solidFill>
                <a:schemeClr val="bg1"/>
              </a:solidFill>
            </a:endParaRPr>
          </a:p>
        </p:txBody>
      </p:sp>
      <p:sp>
        <p:nvSpPr>
          <p:cNvPr id="4" name="TextBox 3">
            <a:extLst>
              <a:ext uri="{FF2B5EF4-FFF2-40B4-BE49-F238E27FC236}">
                <a16:creationId xmlns:a16="http://schemas.microsoft.com/office/drawing/2014/main" id="{717C9EFA-116D-4943-9C67-2ABA67CA1E11}"/>
              </a:ext>
            </a:extLst>
          </p:cNvPr>
          <p:cNvSpPr txBox="1"/>
          <p:nvPr/>
        </p:nvSpPr>
        <p:spPr>
          <a:xfrm>
            <a:off x="637953" y="4657066"/>
            <a:ext cx="10930270" cy="830997"/>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15  Therefore, brethren, </a:t>
            </a:r>
            <a:r>
              <a:rPr lang="en-US" sz="2400" b="1" dirty="0">
                <a:solidFill>
                  <a:srgbClr val="FFFF00"/>
                </a:solidFill>
                <a:latin typeface="Calibri" panose="020F0502020204030204" pitchFamily="34" charset="0"/>
                <a:cs typeface="Calibri" panose="020F0502020204030204" pitchFamily="34" charset="0"/>
              </a:rPr>
              <a:t>stand fast and hold the traditions </a:t>
            </a:r>
            <a:r>
              <a:rPr lang="en-US" sz="2400" b="1" dirty="0">
                <a:solidFill>
                  <a:schemeClr val="bg1"/>
                </a:solidFill>
                <a:latin typeface="Calibri" panose="020F0502020204030204" pitchFamily="34" charset="0"/>
                <a:cs typeface="Calibri" panose="020F0502020204030204" pitchFamily="34" charset="0"/>
              </a:rPr>
              <a:t>which you were taught, whether by word or our epistle.</a:t>
            </a:r>
          </a:p>
        </p:txBody>
      </p:sp>
    </p:spTree>
    <p:extLst>
      <p:ext uri="{BB962C8B-B14F-4D97-AF65-F5344CB8AC3E}">
        <p14:creationId xmlns:p14="http://schemas.microsoft.com/office/powerpoint/2010/main" val="237701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Up</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1646605"/>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Still</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Fast</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Up</a:t>
            </a:r>
            <a:r>
              <a:rPr lang="en-US" sz="2800" b="1" dirty="0">
                <a:solidFill>
                  <a:schemeClr val="bg1"/>
                </a:solidFill>
                <a:latin typeface="Calibri" panose="020F0502020204030204" pitchFamily="34" charset="0"/>
                <a:cs typeface="Calibri" panose="020F0502020204030204" pitchFamily="34" charset="0"/>
              </a:rPr>
              <a:t>	</a:t>
            </a:r>
            <a:endParaRPr lang="en-US" sz="2800" dirty="0">
              <a:solidFill>
                <a:schemeClr val="bg1"/>
              </a:solidFill>
            </a:endParaRPr>
          </a:p>
        </p:txBody>
      </p:sp>
    </p:spTree>
    <p:extLst>
      <p:ext uri="{BB962C8B-B14F-4D97-AF65-F5344CB8AC3E}">
        <p14:creationId xmlns:p14="http://schemas.microsoft.com/office/powerpoint/2010/main" val="4092498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Up</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2646878"/>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Still</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Fast</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Up</a:t>
            </a:r>
          </a:p>
          <a:p>
            <a:pPr lvl="5" algn="just" defTabSz="457200">
              <a:spcAft>
                <a:spcPts val="300"/>
              </a:spcAft>
              <a:buClr>
                <a:schemeClr val="bg1"/>
              </a:buClr>
              <a:tabLst>
                <a:tab pos="457200" algn="l"/>
              </a:tabLst>
            </a:pPr>
            <a:r>
              <a:rPr lang="en-US" sz="3200" b="1" dirty="0">
                <a:solidFill>
                  <a:schemeClr val="bg1"/>
                </a:solidFill>
                <a:latin typeface="Calibri" panose="020F0502020204030204" pitchFamily="34" charset="0"/>
                <a:cs typeface="Calibri" panose="020F0502020204030204" pitchFamily="34" charset="0"/>
              </a:rPr>
              <a:t>		</a:t>
            </a:r>
            <a:r>
              <a:rPr lang="en-US" sz="2800" b="1" dirty="0">
                <a:solidFill>
                  <a:srgbClr val="FFFF00"/>
                </a:solidFill>
                <a:latin typeface="Calibri" panose="020F0502020204030204" pitchFamily="34" charset="0"/>
                <a:cs typeface="Calibri" panose="020F0502020204030204" pitchFamily="34" charset="0"/>
              </a:rPr>
              <a:t>- To honor the Lord and praise the Lord</a:t>
            </a:r>
            <a:r>
              <a:rPr lang="en-US" sz="2800" b="1" dirty="0">
                <a:solidFill>
                  <a:schemeClr val="bg1"/>
                </a:solidFill>
                <a:latin typeface="Calibri" panose="020F0502020204030204" pitchFamily="34" charset="0"/>
                <a:cs typeface="Calibri" panose="020F0502020204030204" pitchFamily="34" charset="0"/>
              </a:rPr>
              <a:t>—Neh. 9:5</a:t>
            </a:r>
          </a:p>
          <a:p>
            <a:pPr lvl="5" algn="just" defTabSz="457200">
              <a:spcAft>
                <a:spcPts val="3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a:t>
            </a:r>
            <a:endParaRPr lang="en-US" sz="2800" dirty="0">
              <a:solidFill>
                <a:schemeClr val="bg1"/>
              </a:solidFill>
            </a:endParaRPr>
          </a:p>
        </p:txBody>
      </p:sp>
      <p:sp>
        <p:nvSpPr>
          <p:cNvPr id="4" name="TextBox 3">
            <a:extLst>
              <a:ext uri="{FF2B5EF4-FFF2-40B4-BE49-F238E27FC236}">
                <a16:creationId xmlns:a16="http://schemas.microsoft.com/office/drawing/2014/main" id="{865A0DAE-2DBE-4DDE-A617-C9A3262F737B}"/>
              </a:ext>
            </a:extLst>
          </p:cNvPr>
          <p:cNvSpPr txBox="1"/>
          <p:nvPr/>
        </p:nvSpPr>
        <p:spPr>
          <a:xfrm>
            <a:off x="637953" y="4369978"/>
            <a:ext cx="10930270" cy="1569660"/>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5  And the Levites, </a:t>
            </a:r>
            <a:r>
              <a:rPr lang="en-US" sz="2400" b="1" dirty="0" err="1">
                <a:solidFill>
                  <a:schemeClr val="bg1"/>
                </a:solidFill>
                <a:latin typeface="Calibri" panose="020F0502020204030204" pitchFamily="34" charset="0"/>
                <a:cs typeface="Calibri" panose="020F0502020204030204" pitchFamily="34" charset="0"/>
              </a:rPr>
              <a:t>Jeshua</a:t>
            </a:r>
            <a:r>
              <a:rPr lang="en-US" sz="2400" b="1" dirty="0">
                <a:solidFill>
                  <a:schemeClr val="bg1"/>
                </a:solidFill>
                <a:latin typeface="Calibri" panose="020F0502020204030204" pitchFamily="34" charset="0"/>
                <a:cs typeface="Calibri" panose="020F0502020204030204" pitchFamily="34" charset="0"/>
              </a:rPr>
              <a:t>, </a:t>
            </a:r>
            <a:r>
              <a:rPr lang="en-US" sz="2400" b="1" dirty="0" err="1">
                <a:solidFill>
                  <a:schemeClr val="bg1"/>
                </a:solidFill>
                <a:latin typeface="Calibri" panose="020F0502020204030204" pitchFamily="34" charset="0"/>
                <a:cs typeface="Calibri" panose="020F0502020204030204" pitchFamily="34" charset="0"/>
              </a:rPr>
              <a:t>Kadmiel</a:t>
            </a:r>
            <a:r>
              <a:rPr lang="en-US" sz="2400" b="1" dirty="0">
                <a:solidFill>
                  <a:schemeClr val="bg1"/>
                </a:solidFill>
                <a:latin typeface="Calibri" panose="020F0502020204030204" pitchFamily="34" charset="0"/>
                <a:cs typeface="Calibri" panose="020F0502020204030204" pitchFamily="34" charset="0"/>
              </a:rPr>
              <a:t>, Bani, </a:t>
            </a:r>
            <a:r>
              <a:rPr lang="en-US" sz="2400" b="1" dirty="0" err="1">
                <a:solidFill>
                  <a:schemeClr val="bg1"/>
                </a:solidFill>
                <a:latin typeface="Calibri" panose="020F0502020204030204" pitchFamily="34" charset="0"/>
                <a:cs typeface="Calibri" panose="020F0502020204030204" pitchFamily="34" charset="0"/>
              </a:rPr>
              <a:t>Hashabniah</a:t>
            </a:r>
            <a:r>
              <a:rPr lang="en-US" sz="2400" b="1" dirty="0">
                <a:solidFill>
                  <a:schemeClr val="bg1"/>
                </a:solidFill>
                <a:latin typeface="Calibri" panose="020F0502020204030204" pitchFamily="34" charset="0"/>
                <a:cs typeface="Calibri" panose="020F0502020204030204" pitchFamily="34" charset="0"/>
              </a:rPr>
              <a:t>, </a:t>
            </a:r>
            <a:r>
              <a:rPr lang="en-US" sz="2400" b="1" dirty="0" err="1">
                <a:solidFill>
                  <a:schemeClr val="bg1"/>
                </a:solidFill>
                <a:latin typeface="Calibri" panose="020F0502020204030204" pitchFamily="34" charset="0"/>
                <a:cs typeface="Calibri" panose="020F0502020204030204" pitchFamily="34" charset="0"/>
              </a:rPr>
              <a:t>Sherebiah</a:t>
            </a:r>
            <a:r>
              <a:rPr lang="en-US" sz="2400" b="1" dirty="0">
                <a:solidFill>
                  <a:schemeClr val="bg1"/>
                </a:solidFill>
                <a:latin typeface="Calibri" panose="020F0502020204030204" pitchFamily="34" charset="0"/>
                <a:cs typeface="Calibri" panose="020F0502020204030204" pitchFamily="34" charset="0"/>
              </a:rPr>
              <a:t>, </a:t>
            </a:r>
            <a:r>
              <a:rPr lang="en-US" sz="2400" b="1" dirty="0" err="1">
                <a:solidFill>
                  <a:schemeClr val="bg1"/>
                </a:solidFill>
                <a:latin typeface="Calibri" panose="020F0502020204030204" pitchFamily="34" charset="0"/>
                <a:cs typeface="Calibri" panose="020F0502020204030204" pitchFamily="34" charset="0"/>
              </a:rPr>
              <a:t>Hodijah</a:t>
            </a:r>
            <a:r>
              <a:rPr lang="en-US" sz="2400" b="1" dirty="0">
                <a:solidFill>
                  <a:schemeClr val="bg1"/>
                </a:solidFill>
                <a:latin typeface="Calibri" panose="020F0502020204030204" pitchFamily="34" charset="0"/>
                <a:cs typeface="Calibri" panose="020F0502020204030204" pitchFamily="34" charset="0"/>
              </a:rPr>
              <a:t>, </a:t>
            </a:r>
            <a:r>
              <a:rPr lang="en-US" sz="2400" b="1" dirty="0" err="1">
                <a:solidFill>
                  <a:schemeClr val="bg1"/>
                </a:solidFill>
                <a:latin typeface="Calibri" panose="020F0502020204030204" pitchFamily="34" charset="0"/>
                <a:cs typeface="Calibri" panose="020F0502020204030204" pitchFamily="34" charset="0"/>
              </a:rPr>
              <a:t>Shebaniah</a:t>
            </a:r>
            <a:r>
              <a:rPr lang="en-US" sz="2400" b="1" dirty="0">
                <a:solidFill>
                  <a:schemeClr val="bg1"/>
                </a:solidFill>
                <a:latin typeface="Calibri" panose="020F0502020204030204" pitchFamily="34" charset="0"/>
                <a:cs typeface="Calibri" panose="020F0502020204030204" pitchFamily="34" charset="0"/>
              </a:rPr>
              <a:t>, and </a:t>
            </a:r>
            <a:r>
              <a:rPr lang="en-US" sz="2400" b="1" dirty="0" err="1">
                <a:solidFill>
                  <a:schemeClr val="bg1"/>
                </a:solidFill>
                <a:latin typeface="Calibri" panose="020F0502020204030204" pitchFamily="34" charset="0"/>
                <a:cs typeface="Calibri" panose="020F0502020204030204" pitchFamily="34" charset="0"/>
              </a:rPr>
              <a:t>Pethahiah</a:t>
            </a:r>
            <a:r>
              <a:rPr lang="en-US" sz="2400" b="1" dirty="0">
                <a:solidFill>
                  <a:schemeClr val="bg1"/>
                </a:solidFill>
                <a:latin typeface="Calibri" panose="020F0502020204030204" pitchFamily="34" charset="0"/>
                <a:cs typeface="Calibri" panose="020F0502020204030204" pitchFamily="34" charset="0"/>
              </a:rPr>
              <a:t>, said: "</a:t>
            </a:r>
            <a:r>
              <a:rPr lang="en-US" sz="2400" b="1" dirty="0">
                <a:solidFill>
                  <a:srgbClr val="FFFF00"/>
                </a:solidFill>
                <a:latin typeface="Calibri" panose="020F0502020204030204" pitchFamily="34" charset="0"/>
                <a:cs typeface="Calibri" panose="020F0502020204030204" pitchFamily="34" charset="0"/>
              </a:rPr>
              <a:t>Stand up and bless the LORD </a:t>
            </a:r>
            <a:r>
              <a:rPr lang="en-US" sz="2400" b="1" dirty="0">
                <a:solidFill>
                  <a:schemeClr val="bg1"/>
                </a:solidFill>
                <a:latin typeface="Calibri" panose="020F0502020204030204" pitchFamily="34" charset="0"/>
                <a:cs typeface="Calibri" panose="020F0502020204030204" pitchFamily="34" charset="0"/>
              </a:rPr>
              <a:t>your God Forever and ever! "Blessed be Your glorious name, Which is exalted above all blessing and praise! </a:t>
            </a:r>
          </a:p>
        </p:txBody>
      </p:sp>
    </p:spTree>
    <p:extLst>
      <p:ext uri="{BB962C8B-B14F-4D97-AF65-F5344CB8AC3E}">
        <p14:creationId xmlns:p14="http://schemas.microsoft.com/office/powerpoint/2010/main" val="2721426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Up</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2646878"/>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Still</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Fast</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Up</a:t>
            </a:r>
          </a:p>
          <a:p>
            <a:pPr lvl="5" algn="just" defTabSz="457200">
              <a:spcAft>
                <a:spcPts val="300"/>
              </a:spcAft>
              <a:buClr>
                <a:schemeClr val="bg1"/>
              </a:buClr>
              <a:tabLst>
                <a:tab pos="457200" algn="l"/>
              </a:tabLst>
            </a:pPr>
            <a:r>
              <a:rPr lang="en-US" sz="3200" b="1" dirty="0">
                <a:solidFill>
                  <a:schemeClr val="bg1"/>
                </a:solidFill>
                <a:latin typeface="Calibri" panose="020F0502020204030204" pitchFamily="34" charset="0"/>
                <a:cs typeface="Calibri" panose="020F0502020204030204" pitchFamily="34" charset="0"/>
              </a:rPr>
              <a:t>		</a:t>
            </a:r>
            <a:r>
              <a:rPr lang="en-US" sz="2800" b="1" dirty="0">
                <a:solidFill>
                  <a:schemeClr val="bg1"/>
                </a:solidFill>
                <a:latin typeface="Calibri" panose="020F0502020204030204" pitchFamily="34" charset="0"/>
                <a:cs typeface="Calibri" panose="020F0502020204030204" pitchFamily="34" charset="0"/>
              </a:rPr>
              <a:t>- To honor the Lord and praise the Lord—Neh. 9:5</a:t>
            </a:r>
          </a:p>
          <a:p>
            <a:pPr lvl="5" algn="just" defTabSz="457200">
              <a:spcAft>
                <a:spcPts val="3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 </a:t>
            </a:r>
            <a:r>
              <a:rPr lang="en-US" sz="2800" b="1" dirty="0">
                <a:solidFill>
                  <a:srgbClr val="FFFF00"/>
                </a:solidFill>
                <a:latin typeface="Calibri" panose="020F0502020204030204" pitchFamily="34" charset="0"/>
                <a:cs typeface="Calibri" panose="020F0502020204030204" pitchFamily="34" charset="0"/>
              </a:rPr>
              <a:t>To keep from honoring mortals</a:t>
            </a:r>
            <a:r>
              <a:rPr lang="en-US" sz="2800" b="1" dirty="0">
                <a:solidFill>
                  <a:schemeClr val="bg1"/>
                </a:solidFill>
                <a:latin typeface="Calibri" panose="020F0502020204030204" pitchFamily="34" charset="0"/>
                <a:cs typeface="Calibri" panose="020F0502020204030204" pitchFamily="34" charset="0"/>
              </a:rPr>
              <a:t>—Acts 10:26</a:t>
            </a:r>
            <a:endParaRPr lang="en-US" sz="2800" dirty="0">
              <a:solidFill>
                <a:schemeClr val="bg1"/>
              </a:solidFill>
            </a:endParaRPr>
          </a:p>
        </p:txBody>
      </p:sp>
      <p:sp>
        <p:nvSpPr>
          <p:cNvPr id="4" name="TextBox 3">
            <a:extLst>
              <a:ext uri="{FF2B5EF4-FFF2-40B4-BE49-F238E27FC236}">
                <a16:creationId xmlns:a16="http://schemas.microsoft.com/office/drawing/2014/main" id="{865A0DAE-2DBE-4DDE-A617-C9A3262F737B}"/>
              </a:ext>
            </a:extLst>
          </p:cNvPr>
          <p:cNvSpPr txBox="1"/>
          <p:nvPr/>
        </p:nvSpPr>
        <p:spPr>
          <a:xfrm>
            <a:off x="637953" y="4369978"/>
            <a:ext cx="10930270" cy="1200329"/>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25  As Peter was coming in, Cornelius met him and fell down at his feet and worshiped him. </a:t>
            </a:r>
          </a:p>
          <a:p>
            <a:pPr algn="just"/>
            <a:r>
              <a:rPr lang="en-US" sz="2400" b="1" dirty="0">
                <a:solidFill>
                  <a:schemeClr val="bg1"/>
                </a:solidFill>
                <a:latin typeface="Calibri" panose="020F0502020204030204" pitchFamily="34" charset="0"/>
                <a:cs typeface="Calibri" panose="020F0502020204030204" pitchFamily="34" charset="0"/>
              </a:rPr>
              <a:t>  26  But Peter lifted him up, saying, "</a:t>
            </a:r>
            <a:r>
              <a:rPr lang="en-US" sz="2400" b="1" dirty="0">
                <a:solidFill>
                  <a:srgbClr val="FFFF00"/>
                </a:solidFill>
                <a:latin typeface="Calibri" panose="020F0502020204030204" pitchFamily="34" charset="0"/>
                <a:cs typeface="Calibri" panose="020F0502020204030204" pitchFamily="34" charset="0"/>
              </a:rPr>
              <a:t>Stand up; I myself am also a man</a:t>
            </a:r>
            <a:r>
              <a:rPr lang="en-US" sz="2400" b="1" dirty="0">
                <a:solidFill>
                  <a:schemeClr val="bg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859896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Down</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2177519"/>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Still</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Fast</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Up</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Down</a:t>
            </a:r>
            <a:endParaRPr lang="en-US" sz="28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29677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Down</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2708434"/>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Still</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Fast</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Up</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Down</a:t>
            </a:r>
          </a:p>
          <a:p>
            <a:pPr lvl="5" algn="just" defTabSz="457200">
              <a:spcAft>
                <a:spcPts val="300"/>
              </a:spcAft>
              <a:buClr>
                <a:schemeClr val="bg1"/>
              </a:buClr>
              <a:tabLst>
                <a:tab pos="457200" algn="l"/>
              </a:tabLst>
            </a:pPr>
            <a:r>
              <a:rPr lang="en-US" sz="3200" b="1" dirty="0">
                <a:solidFill>
                  <a:schemeClr val="bg1"/>
                </a:solidFill>
                <a:latin typeface="Calibri" panose="020F0502020204030204" pitchFamily="34" charset="0"/>
                <a:cs typeface="Calibri" panose="020F0502020204030204" pitchFamily="34" charset="0"/>
              </a:rPr>
              <a:t>		</a:t>
            </a:r>
            <a:r>
              <a:rPr lang="en-US" sz="2800" b="1" dirty="0">
                <a:solidFill>
                  <a:srgbClr val="FFFF00"/>
                </a:solidFill>
                <a:latin typeface="Calibri" panose="020F0502020204030204" pitchFamily="34" charset="0"/>
                <a:cs typeface="Calibri" panose="020F0502020204030204" pitchFamily="34" charset="0"/>
              </a:rPr>
              <a:t>- To please others</a:t>
            </a:r>
            <a:r>
              <a:rPr lang="en-US" sz="2800" b="1" dirty="0">
                <a:solidFill>
                  <a:schemeClr val="bg1"/>
                </a:solidFill>
                <a:latin typeface="Calibri" panose="020F0502020204030204" pitchFamily="34" charset="0"/>
                <a:cs typeface="Calibri" panose="020F0502020204030204" pitchFamily="34" charset="0"/>
              </a:rPr>
              <a:t>—Rom. 15:1-2</a:t>
            </a:r>
          </a:p>
        </p:txBody>
      </p:sp>
      <p:sp>
        <p:nvSpPr>
          <p:cNvPr id="4" name="TextBox 3">
            <a:extLst>
              <a:ext uri="{FF2B5EF4-FFF2-40B4-BE49-F238E27FC236}">
                <a16:creationId xmlns:a16="http://schemas.microsoft.com/office/drawing/2014/main" id="{30012A8D-A586-47A2-BCA7-F41B71D7ECB4}"/>
              </a:ext>
            </a:extLst>
          </p:cNvPr>
          <p:cNvSpPr txBox="1"/>
          <p:nvPr/>
        </p:nvSpPr>
        <p:spPr>
          <a:xfrm>
            <a:off x="637953" y="5209971"/>
            <a:ext cx="10930270" cy="1200329"/>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1  We then who are strong ought to bear with the scruples of the weak, and </a:t>
            </a:r>
            <a:r>
              <a:rPr lang="en-US" sz="2400" b="1" dirty="0">
                <a:solidFill>
                  <a:srgbClr val="FFFF00"/>
                </a:solidFill>
                <a:latin typeface="Calibri" panose="020F0502020204030204" pitchFamily="34" charset="0"/>
                <a:cs typeface="Calibri" panose="020F0502020204030204" pitchFamily="34" charset="0"/>
              </a:rPr>
              <a:t>not to please ourselves</a:t>
            </a:r>
            <a:r>
              <a:rPr lang="en-US" sz="2400" b="1" dirty="0">
                <a:solidFill>
                  <a:schemeClr val="bg1"/>
                </a:solidFill>
                <a:latin typeface="Calibri" panose="020F0502020204030204" pitchFamily="34" charset="0"/>
                <a:cs typeface="Calibri" panose="020F0502020204030204" pitchFamily="34" charset="0"/>
              </a:rPr>
              <a:t>. </a:t>
            </a:r>
          </a:p>
          <a:p>
            <a:pPr algn="just"/>
            <a:r>
              <a:rPr lang="en-US" sz="2400" b="1" dirty="0">
                <a:solidFill>
                  <a:schemeClr val="bg1"/>
                </a:solidFill>
                <a:latin typeface="Calibri" panose="020F0502020204030204" pitchFamily="34" charset="0"/>
                <a:cs typeface="Calibri" panose="020F0502020204030204" pitchFamily="34" charset="0"/>
              </a:rPr>
              <a:t>  2  Let each of us </a:t>
            </a:r>
            <a:r>
              <a:rPr lang="en-US" sz="2400" b="1" dirty="0">
                <a:solidFill>
                  <a:srgbClr val="FFFF00"/>
                </a:solidFill>
                <a:latin typeface="Calibri" panose="020F0502020204030204" pitchFamily="34" charset="0"/>
                <a:cs typeface="Calibri" panose="020F0502020204030204" pitchFamily="34" charset="0"/>
              </a:rPr>
              <a:t>please his neighbor </a:t>
            </a:r>
            <a:r>
              <a:rPr lang="en-US" sz="2400" b="1" dirty="0">
                <a:solidFill>
                  <a:schemeClr val="bg1"/>
                </a:solidFill>
                <a:latin typeface="Calibri" panose="020F0502020204030204" pitchFamily="34" charset="0"/>
                <a:cs typeface="Calibri" panose="020F0502020204030204" pitchFamily="34" charset="0"/>
              </a:rPr>
              <a:t>for his good, leading to edification.</a:t>
            </a:r>
          </a:p>
        </p:txBody>
      </p:sp>
    </p:spTree>
    <p:extLst>
      <p:ext uri="{BB962C8B-B14F-4D97-AF65-F5344CB8AC3E}">
        <p14:creationId xmlns:p14="http://schemas.microsoft.com/office/powerpoint/2010/main" val="3700222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Down</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3177793"/>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Still</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Fast</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Up</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Down</a:t>
            </a:r>
          </a:p>
          <a:p>
            <a:pPr lvl="5" algn="just" defTabSz="457200">
              <a:spcAft>
                <a:spcPts val="300"/>
              </a:spcAft>
              <a:buClr>
                <a:schemeClr val="bg1"/>
              </a:buClr>
              <a:tabLst>
                <a:tab pos="457200" algn="l"/>
              </a:tabLst>
            </a:pPr>
            <a:r>
              <a:rPr lang="en-US" sz="3200" b="1" dirty="0">
                <a:solidFill>
                  <a:schemeClr val="bg1"/>
                </a:solidFill>
                <a:latin typeface="Calibri" panose="020F0502020204030204" pitchFamily="34" charset="0"/>
                <a:cs typeface="Calibri" panose="020F0502020204030204" pitchFamily="34" charset="0"/>
              </a:rPr>
              <a:t>	</a:t>
            </a:r>
            <a:r>
              <a:rPr lang="en-US" sz="2800" b="1" dirty="0">
                <a:solidFill>
                  <a:schemeClr val="bg1"/>
                </a:solidFill>
                <a:latin typeface="Calibri" panose="020F0502020204030204" pitchFamily="34" charset="0"/>
                <a:cs typeface="Calibri" panose="020F0502020204030204" pitchFamily="34" charset="0"/>
              </a:rPr>
              <a:t>	- To please others—Rom. 15:1-2</a:t>
            </a:r>
          </a:p>
          <a:p>
            <a:pPr lvl="5" algn="just" defTabSz="457200">
              <a:spcAft>
                <a:spcPts val="3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a:t>
            </a:r>
            <a:r>
              <a:rPr lang="en-US" sz="2800" b="1" dirty="0">
                <a:solidFill>
                  <a:srgbClr val="FFFF00"/>
                </a:solidFill>
                <a:latin typeface="Calibri" panose="020F0502020204030204" pitchFamily="34" charset="0"/>
                <a:cs typeface="Calibri" panose="020F0502020204030204" pitchFamily="34" charset="0"/>
              </a:rPr>
              <a:t>- To esteem others</a:t>
            </a:r>
            <a:r>
              <a:rPr lang="en-US" sz="2800" b="1" dirty="0">
                <a:solidFill>
                  <a:schemeClr val="bg1"/>
                </a:solidFill>
                <a:latin typeface="Calibri" panose="020F0502020204030204" pitchFamily="34" charset="0"/>
                <a:cs typeface="Calibri" panose="020F0502020204030204" pitchFamily="34" charset="0"/>
              </a:rPr>
              <a:t>—Phil. 2:3-4</a:t>
            </a:r>
          </a:p>
        </p:txBody>
      </p:sp>
      <p:sp>
        <p:nvSpPr>
          <p:cNvPr id="4" name="TextBox 3">
            <a:extLst>
              <a:ext uri="{FF2B5EF4-FFF2-40B4-BE49-F238E27FC236}">
                <a16:creationId xmlns:a16="http://schemas.microsoft.com/office/drawing/2014/main" id="{30012A8D-A586-47A2-BCA7-F41B71D7ECB4}"/>
              </a:ext>
            </a:extLst>
          </p:cNvPr>
          <p:cNvSpPr txBox="1"/>
          <p:nvPr/>
        </p:nvSpPr>
        <p:spPr>
          <a:xfrm>
            <a:off x="637953" y="4984058"/>
            <a:ext cx="10930270" cy="1569660"/>
          </a:xfrm>
          <a:prstGeom prst="rect">
            <a:avLst/>
          </a:prstGeom>
          <a:noFill/>
        </p:spPr>
        <p:txBody>
          <a:bodyPr wrap="square" rtlCol="0">
            <a:spAutoFit/>
          </a:bodyPr>
          <a:lstStyle/>
          <a:p>
            <a:pPr algn="just">
              <a:tabLst>
                <a:tab pos="1033463" algn="l"/>
              </a:tabLst>
            </a:pPr>
            <a:r>
              <a:rPr lang="en-US" sz="2400" b="1" dirty="0">
                <a:solidFill>
                  <a:schemeClr val="bg1"/>
                </a:solidFill>
                <a:latin typeface="Calibri" panose="020F0502020204030204" pitchFamily="34" charset="0"/>
                <a:cs typeface="Calibri" panose="020F0502020204030204" pitchFamily="34" charset="0"/>
              </a:rPr>
              <a:t>  3  Let nothing be done through selfish ambition or conceit, but in lowliness of mind </a:t>
            </a:r>
            <a:r>
              <a:rPr lang="en-US" sz="2400" b="1" dirty="0">
                <a:solidFill>
                  <a:srgbClr val="FFFF00"/>
                </a:solidFill>
                <a:latin typeface="Calibri" panose="020F0502020204030204" pitchFamily="34" charset="0"/>
                <a:cs typeface="Calibri" panose="020F0502020204030204" pitchFamily="34" charset="0"/>
              </a:rPr>
              <a:t>let each esteem others </a:t>
            </a:r>
            <a:r>
              <a:rPr lang="en-US" sz="2400" b="1" dirty="0">
                <a:solidFill>
                  <a:schemeClr val="bg1"/>
                </a:solidFill>
                <a:latin typeface="Calibri" panose="020F0502020204030204" pitchFamily="34" charset="0"/>
                <a:cs typeface="Calibri" panose="020F0502020204030204" pitchFamily="34" charset="0"/>
              </a:rPr>
              <a:t>better than himself. </a:t>
            </a:r>
          </a:p>
          <a:p>
            <a:pPr algn="just">
              <a:tabLst>
                <a:tab pos="1033463" algn="l"/>
              </a:tabLst>
            </a:pPr>
            <a:r>
              <a:rPr lang="en-US" sz="2400" b="1" dirty="0">
                <a:solidFill>
                  <a:schemeClr val="bg1"/>
                </a:solidFill>
                <a:latin typeface="Calibri" panose="020F0502020204030204" pitchFamily="34" charset="0"/>
                <a:cs typeface="Calibri" panose="020F0502020204030204" pitchFamily="34" charset="0"/>
              </a:rPr>
              <a:t>  4  Let each of you look out not only for his own interests, but also for the interests of others. </a:t>
            </a:r>
          </a:p>
        </p:txBody>
      </p:sp>
    </p:spTree>
    <p:extLst>
      <p:ext uri="{BB962C8B-B14F-4D97-AF65-F5344CB8AC3E}">
        <p14:creationId xmlns:p14="http://schemas.microsoft.com/office/powerpoint/2010/main" val="676225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Down</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3647152"/>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Still</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Fast</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Up</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Down</a:t>
            </a:r>
          </a:p>
          <a:p>
            <a:pPr lvl="5" algn="just" defTabSz="457200">
              <a:spcAft>
                <a:spcPts val="300"/>
              </a:spcAft>
              <a:buClr>
                <a:schemeClr val="bg1"/>
              </a:buClr>
              <a:tabLst>
                <a:tab pos="457200" algn="l"/>
              </a:tabLst>
            </a:pPr>
            <a:r>
              <a:rPr lang="en-US" sz="3200" b="1" dirty="0">
                <a:solidFill>
                  <a:schemeClr val="bg1"/>
                </a:solidFill>
                <a:latin typeface="Calibri" panose="020F0502020204030204" pitchFamily="34" charset="0"/>
                <a:cs typeface="Calibri" panose="020F0502020204030204" pitchFamily="34" charset="0"/>
              </a:rPr>
              <a:t>		</a:t>
            </a:r>
            <a:r>
              <a:rPr lang="en-US" sz="2800" b="1" dirty="0">
                <a:solidFill>
                  <a:schemeClr val="bg1"/>
                </a:solidFill>
                <a:latin typeface="Calibri" panose="020F0502020204030204" pitchFamily="34" charset="0"/>
                <a:cs typeface="Calibri" panose="020F0502020204030204" pitchFamily="34" charset="0"/>
              </a:rPr>
              <a:t>- To please others—Rom. 15:1-2</a:t>
            </a:r>
          </a:p>
          <a:p>
            <a:pPr lvl="5" algn="just" defTabSz="457200">
              <a:spcAft>
                <a:spcPts val="3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 To esteem others—Phil. 2:3-4</a:t>
            </a:r>
          </a:p>
          <a:p>
            <a:pPr lvl="5" algn="just" defTabSz="457200">
              <a:spcAft>
                <a:spcPts val="3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a:t>
            </a:r>
            <a:r>
              <a:rPr lang="en-US" sz="2800" b="1" dirty="0">
                <a:solidFill>
                  <a:srgbClr val="FFFF00"/>
                </a:solidFill>
                <a:latin typeface="Calibri" panose="020F0502020204030204" pitchFamily="34" charset="0"/>
                <a:cs typeface="Calibri" panose="020F0502020204030204" pitchFamily="34" charset="0"/>
              </a:rPr>
              <a:t>	- To “wash” others feet</a:t>
            </a:r>
            <a:r>
              <a:rPr lang="en-US" sz="2800" b="1" dirty="0">
                <a:solidFill>
                  <a:schemeClr val="bg1"/>
                </a:solidFill>
                <a:latin typeface="Calibri" panose="020F0502020204030204" pitchFamily="34" charset="0"/>
                <a:cs typeface="Calibri" panose="020F0502020204030204" pitchFamily="34" charset="0"/>
              </a:rPr>
              <a:t>—John 13:12-14</a:t>
            </a:r>
            <a:endParaRPr lang="en-US" sz="2800" dirty="0">
              <a:solidFill>
                <a:schemeClr val="bg1"/>
              </a:solidFill>
            </a:endParaRPr>
          </a:p>
        </p:txBody>
      </p:sp>
      <p:sp>
        <p:nvSpPr>
          <p:cNvPr id="4" name="TextBox 3">
            <a:extLst>
              <a:ext uri="{FF2B5EF4-FFF2-40B4-BE49-F238E27FC236}">
                <a16:creationId xmlns:a16="http://schemas.microsoft.com/office/drawing/2014/main" id="{30012A8D-A586-47A2-BCA7-F41B71D7ECB4}"/>
              </a:ext>
            </a:extLst>
          </p:cNvPr>
          <p:cNvSpPr txBox="1"/>
          <p:nvPr/>
        </p:nvSpPr>
        <p:spPr>
          <a:xfrm>
            <a:off x="637953" y="5209971"/>
            <a:ext cx="10930270" cy="1200329"/>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12  So when He had washed their feet, taken His garments, and sat down again, He said to them, "Do you know what I have done to you?  . . .   If I then, your Lord and Teacher, have washed your feet, you also ought to wash one another's feet.</a:t>
            </a:r>
          </a:p>
        </p:txBody>
      </p:sp>
    </p:spTree>
    <p:extLst>
      <p:ext uri="{BB962C8B-B14F-4D97-AF65-F5344CB8AC3E}">
        <p14:creationId xmlns:p14="http://schemas.microsoft.com/office/powerpoint/2010/main" val="3279226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Out</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2708434"/>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Still</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Fast</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Up</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Down</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Out</a:t>
            </a:r>
            <a:endParaRPr lang="en-US" sz="2800" dirty="0">
              <a:solidFill>
                <a:schemeClr val="bg1"/>
              </a:solidFill>
            </a:endParaRPr>
          </a:p>
        </p:txBody>
      </p:sp>
    </p:spTree>
    <p:extLst>
      <p:ext uri="{BB962C8B-B14F-4D97-AF65-F5344CB8AC3E}">
        <p14:creationId xmlns:p14="http://schemas.microsoft.com/office/powerpoint/2010/main" val="2647280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Out</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3239348"/>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Still</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Fast</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Up</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Down</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Out</a:t>
            </a:r>
          </a:p>
          <a:p>
            <a:pPr lvl="5" algn="just" defTabSz="457200">
              <a:spcAft>
                <a:spcPts val="300"/>
              </a:spcAft>
              <a:buClr>
                <a:schemeClr val="bg1"/>
              </a:buClr>
              <a:tabLst>
                <a:tab pos="457200" algn="l"/>
              </a:tabLst>
            </a:pPr>
            <a:r>
              <a:rPr lang="en-US" sz="3200" b="1" dirty="0">
                <a:solidFill>
                  <a:schemeClr val="bg1"/>
                </a:solidFill>
                <a:latin typeface="Calibri" panose="020F0502020204030204" pitchFamily="34" charset="0"/>
                <a:cs typeface="Calibri" panose="020F0502020204030204" pitchFamily="34" charset="0"/>
              </a:rPr>
              <a:t>	</a:t>
            </a:r>
            <a:r>
              <a:rPr lang="en-US" sz="3200" b="1" dirty="0">
                <a:solidFill>
                  <a:srgbClr val="FFFF00"/>
                </a:solidFill>
                <a:latin typeface="Calibri" panose="020F0502020204030204" pitchFamily="34" charset="0"/>
                <a:cs typeface="Calibri" panose="020F0502020204030204" pitchFamily="34" charset="0"/>
              </a:rPr>
              <a:t>	</a:t>
            </a:r>
            <a:r>
              <a:rPr lang="en-US" sz="2800" b="1" dirty="0">
                <a:solidFill>
                  <a:srgbClr val="FFFF00"/>
                </a:solidFill>
                <a:latin typeface="Calibri" panose="020F0502020204030204" pitchFamily="34" charset="0"/>
                <a:cs typeface="Calibri" panose="020F0502020204030204" pitchFamily="34" charset="0"/>
              </a:rPr>
              <a:t>- We live in the world</a:t>
            </a:r>
            <a:r>
              <a:rPr lang="en-US" sz="2800" b="1" dirty="0">
                <a:solidFill>
                  <a:schemeClr val="bg1"/>
                </a:solidFill>
                <a:latin typeface="Calibri" panose="020F0502020204030204" pitchFamily="34" charset="0"/>
                <a:cs typeface="Calibri" panose="020F0502020204030204" pitchFamily="34" charset="0"/>
              </a:rPr>
              <a:t>—John 17:11</a:t>
            </a:r>
            <a:endParaRPr lang="en-US" sz="2800" dirty="0">
              <a:solidFill>
                <a:schemeClr val="bg1"/>
              </a:solidFill>
            </a:endParaRPr>
          </a:p>
        </p:txBody>
      </p:sp>
      <p:sp>
        <p:nvSpPr>
          <p:cNvPr id="4" name="TextBox 3">
            <a:extLst>
              <a:ext uri="{FF2B5EF4-FFF2-40B4-BE49-F238E27FC236}">
                <a16:creationId xmlns:a16="http://schemas.microsoft.com/office/drawing/2014/main" id="{6704A8F2-30B5-4EA6-B565-A932DEB1EA7C}"/>
              </a:ext>
            </a:extLst>
          </p:cNvPr>
          <p:cNvSpPr txBox="1"/>
          <p:nvPr/>
        </p:nvSpPr>
        <p:spPr>
          <a:xfrm>
            <a:off x="637953" y="5276361"/>
            <a:ext cx="10930270" cy="1200329"/>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11  Now I am no longer in the world, but </a:t>
            </a:r>
            <a:r>
              <a:rPr lang="en-US" sz="2400" b="1" dirty="0">
                <a:solidFill>
                  <a:srgbClr val="FFFF00"/>
                </a:solidFill>
                <a:latin typeface="Calibri" panose="020F0502020204030204" pitchFamily="34" charset="0"/>
                <a:cs typeface="Calibri" panose="020F0502020204030204" pitchFamily="34" charset="0"/>
              </a:rPr>
              <a:t>these are in the world</a:t>
            </a:r>
            <a:r>
              <a:rPr lang="en-US" sz="2400" b="1" dirty="0">
                <a:solidFill>
                  <a:schemeClr val="bg1"/>
                </a:solidFill>
                <a:latin typeface="Calibri" panose="020F0502020204030204" pitchFamily="34" charset="0"/>
                <a:cs typeface="Calibri" panose="020F0502020204030204" pitchFamily="34" charset="0"/>
              </a:rPr>
              <a:t>, and I come to You. Holy Father, keep through Your name those whom You have given Me, that they may be one as We are.</a:t>
            </a:r>
          </a:p>
        </p:txBody>
      </p:sp>
    </p:spTree>
    <p:extLst>
      <p:ext uri="{BB962C8B-B14F-4D97-AF65-F5344CB8AC3E}">
        <p14:creationId xmlns:p14="http://schemas.microsoft.com/office/powerpoint/2010/main" val="3469488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Text—Eph. 6:10-17</a:t>
            </a: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12714"/>
            <a:ext cx="10933471" cy="4832092"/>
          </a:xfrm>
          <a:prstGeom prst="rect">
            <a:avLst/>
          </a:prstGeom>
          <a:noFill/>
        </p:spPr>
        <p:txBody>
          <a:bodyPr wrap="square" rtlCol="0">
            <a:spAutoFit/>
          </a:bodyPr>
          <a:lstStyle/>
          <a:p>
            <a:pPr algn="just"/>
            <a:r>
              <a:rPr lang="en-US" sz="2200" b="1" dirty="0">
                <a:solidFill>
                  <a:schemeClr val="bg1"/>
                </a:solidFill>
                <a:latin typeface="Calibri" panose="020F0502020204030204" pitchFamily="34" charset="0"/>
                <a:cs typeface="Calibri" panose="020F0502020204030204" pitchFamily="34" charset="0"/>
              </a:rPr>
              <a:t>  10  Finally, my brethren, be strong in the Lord and in the power of His might. </a:t>
            </a:r>
          </a:p>
          <a:p>
            <a:pPr algn="just"/>
            <a:r>
              <a:rPr lang="en-US" sz="2200" b="1" dirty="0">
                <a:solidFill>
                  <a:schemeClr val="bg1"/>
                </a:solidFill>
                <a:latin typeface="Calibri" panose="020F0502020204030204" pitchFamily="34" charset="0"/>
                <a:cs typeface="Calibri" panose="020F0502020204030204" pitchFamily="34" charset="0"/>
              </a:rPr>
              <a:t>  11  Put on the whole armor of God, that you may be able to </a:t>
            </a:r>
            <a:r>
              <a:rPr lang="en-US" sz="2200" b="1" dirty="0">
                <a:solidFill>
                  <a:srgbClr val="FFFF00"/>
                </a:solidFill>
                <a:latin typeface="Calibri" panose="020F0502020204030204" pitchFamily="34" charset="0"/>
                <a:cs typeface="Calibri" panose="020F0502020204030204" pitchFamily="34" charset="0"/>
              </a:rPr>
              <a:t>stand</a:t>
            </a:r>
            <a:r>
              <a:rPr lang="en-US" sz="2200" b="1" dirty="0">
                <a:solidFill>
                  <a:schemeClr val="bg1"/>
                </a:solidFill>
                <a:latin typeface="Calibri" panose="020F0502020204030204" pitchFamily="34" charset="0"/>
                <a:cs typeface="Calibri" panose="020F0502020204030204" pitchFamily="34" charset="0"/>
              </a:rPr>
              <a:t> against the wiles of the devil. </a:t>
            </a:r>
          </a:p>
          <a:p>
            <a:pPr algn="just"/>
            <a:r>
              <a:rPr lang="en-US" sz="2200" b="1" dirty="0">
                <a:solidFill>
                  <a:schemeClr val="bg1"/>
                </a:solidFill>
                <a:latin typeface="Calibri" panose="020F0502020204030204" pitchFamily="34" charset="0"/>
                <a:cs typeface="Calibri" panose="020F0502020204030204" pitchFamily="34" charset="0"/>
              </a:rPr>
              <a:t>  12  For we do not wrestle against flesh and blood, but against principalities, against powers, against the rulers of the darkness of this age, against spiritual hosts of wickedness in the heavenly places. </a:t>
            </a:r>
          </a:p>
          <a:p>
            <a:pPr algn="just"/>
            <a:r>
              <a:rPr lang="en-US" sz="2200" b="1" dirty="0">
                <a:solidFill>
                  <a:schemeClr val="bg1"/>
                </a:solidFill>
                <a:latin typeface="Calibri" panose="020F0502020204030204" pitchFamily="34" charset="0"/>
                <a:cs typeface="Calibri" panose="020F0502020204030204" pitchFamily="34" charset="0"/>
              </a:rPr>
              <a:t>  13  Therefore take up the whole armor of God, that you may be able to with</a:t>
            </a:r>
            <a:r>
              <a:rPr lang="en-US" sz="2200" b="1" dirty="0">
                <a:solidFill>
                  <a:srgbClr val="FFFF00"/>
                </a:solidFill>
                <a:latin typeface="Calibri" panose="020F0502020204030204" pitchFamily="34" charset="0"/>
                <a:cs typeface="Calibri" panose="020F0502020204030204" pitchFamily="34" charset="0"/>
              </a:rPr>
              <a:t>stand</a:t>
            </a:r>
            <a:r>
              <a:rPr lang="en-US" sz="2200" b="1" dirty="0">
                <a:solidFill>
                  <a:schemeClr val="bg1"/>
                </a:solidFill>
                <a:latin typeface="Calibri" panose="020F0502020204030204" pitchFamily="34" charset="0"/>
                <a:cs typeface="Calibri" panose="020F0502020204030204" pitchFamily="34" charset="0"/>
              </a:rPr>
              <a:t> in the evil day, and having done all, to </a:t>
            </a:r>
            <a:r>
              <a:rPr lang="en-US" sz="2200" b="1" dirty="0">
                <a:solidFill>
                  <a:srgbClr val="FFFF00"/>
                </a:solidFill>
                <a:latin typeface="Calibri" panose="020F0502020204030204" pitchFamily="34" charset="0"/>
                <a:cs typeface="Calibri" panose="020F0502020204030204" pitchFamily="34" charset="0"/>
              </a:rPr>
              <a:t>stand.</a:t>
            </a:r>
            <a:r>
              <a:rPr lang="en-US" sz="2200" b="1" dirty="0">
                <a:solidFill>
                  <a:schemeClr val="bg1"/>
                </a:solidFill>
                <a:latin typeface="Calibri" panose="020F0502020204030204" pitchFamily="34" charset="0"/>
                <a:cs typeface="Calibri" panose="020F0502020204030204" pitchFamily="34" charset="0"/>
              </a:rPr>
              <a:t> </a:t>
            </a:r>
          </a:p>
          <a:p>
            <a:pPr algn="just"/>
            <a:r>
              <a:rPr lang="en-US" sz="2200" b="1" dirty="0">
                <a:solidFill>
                  <a:schemeClr val="bg1"/>
                </a:solidFill>
                <a:latin typeface="Calibri" panose="020F0502020204030204" pitchFamily="34" charset="0"/>
                <a:cs typeface="Calibri" panose="020F0502020204030204" pitchFamily="34" charset="0"/>
              </a:rPr>
              <a:t>  14 </a:t>
            </a:r>
            <a:r>
              <a:rPr lang="en-US" sz="2200" b="1" dirty="0">
                <a:solidFill>
                  <a:srgbClr val="FFFF00"/>
                </a:solidFill>
                <a:latin typeface="Calibri" panose="020F0502020204030204" pitchFamily="34" charset="0"/>
                <a:cs typeface="Calibri" panose="020F0502020204030204" pitchFamily="34" charset="0"/>
              </a:rPr>
              <a:t> Stand </a:t>
            </a:r>
            <a:r>
              <a:rPr lang="en-US" sz="2200" b="1" dirty="0">
                <a:solidFill>
                  <a:schemeClr val="bg1"/>
                </a:solidFill>
                <a:latin typeface="Calibri" panose="020F0502020204030204" pitchFamily="34" charset="0"/>
                <a:cs typeface="Calibri" panose="020F0502020204030204" pitchFamily="34" charset="0"/>
              </a:rPr>
              <a:t>therefore, having girded your waist with truth, having put on the breastplate of righteousness, </a:t>
            </a:r>
          </a:p>
          <a:p>
            <a:pPr algn="just"/>
            <a:r>
              <a:rPr lang="en-US" sz="2200" b="1" dirty="0">
                <a:solidFill>
                  <a:schemeClr val="bg1"/>
                </a:solidFill>
                <a:latin typeface="Calibri" panose="020F0502020204030204" pitchFamily="34" charset="0"/>
                <a:cs typeface="Calibri" panose="020F0502020204030204" pitchFamily="34" charset="0"/>
              </a:rPr>
              <a:t>  15  and having shod your feet with the preparation of the gospel of peace; </a:t>
            </a:r>
          </a:p>
          <a:p>
            <a:pPr algn="just"/>
            <a:r>
              <a:rPr lang="en-US" sz="2200" b="1" dirty="0">
                <a:solidFill>
                  <a:schemeClr val="bg1"/>
                </a:solidFill>
                <a:latin typeface="Calibri" panose="020F0502020204030204" pitchFamily="34" charset="0"/>
                <a:cs typeface="Calibri" panose="020F0502020204030204" pitchFamily="34" charset="0"/>
              </a:rPr>
              <a:t>  16  above all, taking the shield of faith with which you will be able to quench all the fiery darts of the wicked one. </a:t>
            </a:r>
          </a:p>
          <a:p>
            <a:pPr algn="just"/>
            <a:r>
              <a:rPr lang="en-US" sz="2200" b="1" dirty="0">
                <a:solidFill>
                  <a:schemeClr val="bg1"/>
                </a:solidFill>
                <a:latin typeface="Calibri" panose="020F0502020204030204" pitchFamily="34" charset="0"/>
                <a:cs typeface="Calibri" panose="020F0502020204030204" pitchFamily="34" charset="0"/>
              </a:rPr>
              <a:t>  17  And take the helmet of salvation, and the sword of the Spirit, which is the word of God. </a:t>
            </a:r>
          </a:p>
        </p:txBody>
      </p:sp>
    </p:spTree>
    <p:extLst>
      <p:ext uri="{BB962C8B-B14F-4D97-AF65-F5344CB8AC3E}">
        <p14:creationId xmlns:p14="http://schemas.microsoft.com/office/powerpoint/2010/main" val="417271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Out</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3708708"/>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Still</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Fast</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Up</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Down</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Out</a:t>
            </a:r>
          </a:p>
          <a:p>
            <a:pPr lvl="5" algn="just" defTabSz="457200">
              <a:spcAft>
                <a:spcPts val="300"/>
              </a:spcAft>
              <a:buClr>
                <a:schemeClr val="bg1"/>
              </a:buClr>
              <a:tabLst>
                <a:tab pos="457200" algn="l"/>
              </a:tabLst>
            </a:pPr>
            <a:r>
              <a:rPr lang="en-US" sz="3200" b="1" dirty="0">
                <a:solidFill>
                  <a:schemeClr val="bg1"/>
                </a:solidFill>
                <a:latin typeface="Calibri" panose="020F0502020204030204" pitchFamily="34" charset="0"/>
                <a:cs typeface="Calibri" panose="020F0502020204030204" pitchFamily="34" charset="0"/>
              </a:rPr>
              <a:t>		</a:t>
            </a:r>
            <a:r>
              <a:rPr lang="en-US" sz="2800" b="1" dirty="0">
                <a:solidFill>
                  <a:schemeClr val="bg1"/>
                </a:solidFill>
                <a:latin typeface="Calibri" panose="020F0502020204030204" pitchFamily="34" charset="0"/>
                <a:cs typeface="Calibri" panose="020F0502020204030204" pitchFamily="34" charset="0"/>
              </a:rPr>
              <a:t>- We live in the world—John 17:11</a:t>
            </a:r>
          </a:p>
          <a:p>
            <a:pPr lvl="5" algn="just" defTabSz="457200">
              <a:spcAft>
                <a:spcPts val="3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a:t>
            </a:r>
            <a:r>
              <a:rPr lang="en-US" sz="2800" b="1" dirty="0">
                <a:solidFill>
                  <a:srgbClr val="FFFF00"/>
                </a:solidFill>
                <a:latin typeface="Calibri" panose="020F0502020204030204" pitchFamily="34" charset="0"/>
                <a:cs typeface="Calibri" panose="020F0502020204030204" pitchFamily="34" charset="0"/>
              </a:rPr>
              <a:t>	- But the world is not in us</a:t>
            </a:r>
            <a:r>
              <a:rPr lang="en-US" sz="2800" b="1" dirty="0">
                <a:solidFill>
                  <a:schemeClr val="bg1"/>
                </a:solidFill>
                <a:latin typeface="Calibri" panose="020F0502020204030204" pitchFamily="34" charset="0"/>
                <a:cs typeface="Calibri" panose="020F0502020204030204" pitchFamily="34" charset="0"/>
              </a:rPr>
              <a:t>—John 17:14-17</a:t>
            </a:r>
            <a:endParaRPr lang="en-US" sz="2800" dirty="0">
              <a:solidFill>
                <a:schemeClr val="bg1"/>
              </a:solidFill>
            </a:endParaRPr>
          </a:p>
        </p:txBody>
      </p:sp>
      <p:sp>
        <p:nvSpPr>
          <p:cNvPr id="4" name="TextBox 3">
            <a:extLst>
              <a:ext uri="{FF2B5EF4-FFF2-40B4-BE49-F238E27FC236}">
                <a16:creationId xmlns:a16="http://schemas.microsoft.com/office/drawing/2014/main" id="{6704A8F2-30B5-4EA6-B565-A932DEB1EA7C}"/>
              </a:ext>
            </a:extLst>
          </p:cNvPr>
          <p:cNvSpPr txBox="1"/>
          <p:nvPr/>
        </p:nvSpPr>
        <p:spPr>
          <a:xfrm>
            <a:off x="637953" y="5277881"/>
            <a:ext cx="10930270" cy="830997"/>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14  I have given them Your word; and the world has hated them because </a:t>
            </a:r>
            <a:r>
              <a:rPr lang="en-US" sz="2400" b="1" dirty="0">
                <a:solidFill>
                  <a:srgbClr val="FFFF00"/>
                </a:solidFill>
                <a:latin typeface="Calibri" panose="020F0502020204030204" pitchFamily="34" charset="0"/>
                <a:cs typeface="Calibri" panose="020F0502020204030204" pitchFamily="34" charset="0"/>
              </a:rPr>
              <a:t>they are not of the world</a:t>
            </a:r>
            <a:r>
              <a:rPr lang="en-US" sz="2400" b="1" dirty="0">
                <a:solidFill>
                  <a:schemeClr val="bg1"/>
                </a:solidFill>
                <a:latin typeface="Calibri" panose="020F0502020204030204" pitchFamily="34" charset="0"/>
                <a:cs typeface="Calibri" panose="020F0502020204030204" pitchFamily="34" charset="0"/>
              </a:rPr>
              <a:t>, just as I am not of the world. </a:t>
            </a:r>
          </a:p>
        </p:txBody>
      </p:sp>
    </p:spTree>
    <p:extLst>
      <p:ext uri="{BB962C8B-B14F-4D97-AF65-F5344CB8AC3E}">
        <p14:creationId xmlns:p14="http://schemas.microsoft.com/office/powerpoint/2010/main" val="2470700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b="1" dirty="0">
                <a:latin typeface="Cambria"/>
                <a:ea typeface="Cambria"/>
                <a:cs typeface="Cambria"/>
                <a:sym typeface="Cambria"/>
              </a:rPr>
              <a:t>The Path to Stand With Him</a:t>
            </a:r>
            <a:endParaRPr dirty="0"/>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John 3:16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10:10</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sz="3200" dirty="0"/>
          </a:p>
          <a:p>
            <a:pPr marL="0" indent="0" algn="ctr">
              <a:lnSpc>
                <a:spcPct val="150000"/>
              </a:lnSpc>
              <a:spcBef>
                <a:spcPts val="200"/>
              </a:spcBef>
              <a:buSzPts val="3000"/>
              <a:buNone/>
            </a:pPr>
            <a:r>
              <a:rPr lang="en-US" sz="3200" b="1" i="1" dirty="0">
                <a:solidFill>
                  <a:srgbClr val="FFFF00"/>
                </a:solidFill>
              </a:rPr>
              <a:t>Added to His Church, His Kingdom, His Family, His One Body</a:t>
            </a:r>
            <a:endParaRPr sz="3200" i="1" dirty="0">
              <a:solidFill>
                <a:srgbClr val="FFFF00"/>
              </a:solidFill>
            </a:endParaRPr>
          </a:p>
          <a:p>
            <a:pPr marL="742950" lvl="1" indent="-285750">
              <a:lnSpc>
                <a:spcPct val="150000"/>
              </a:lnSpc>
              <a:spcBef>
                <a:spcPts val="200"/>
              </a:spcBef>
              <a:buSzPts val="3000"/>
            </a:pPr>
            <a:r>
              <a:rPr lang="en-US" sz="3200" dirty="0">
                <a:solidFill>
                  <a:schemeClr val="lt1"/>
                </a:solidFill>
              </a:rPr>
              <a:t>  Be Faithful					  	Rev. 2:10</a:t>
            </a:r>
            <a:endParaRPr sz="3200" dirty="0"/>
          </a:p>
        </p:txBody>
      </p:sp>
    </p:spTree>
    <p:extLst>
      <p:ext uri="{BB962C8B-B14F-4D97-AF65-F5344CB8AC3E}">
        <p14:creationId xmlns:p14="http://schemas.microsoft.com/office/powerpoint/2010/main" val="2562681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dirty="0" err="1">
                <a:solidFill>
                  <a:srgbClr val="FFFF00"/>
                </a:solidFill>
                <a:latin typeface="Cambria" panose="02040503050406030204" pitchFamily="18" charset="0"/>
                <a:ea typeface="Cambria" panose="02040503050406030204" pitchFamily="18" charset="0"/>
                <a:cs typeface="Calibri" panose="020F0502020204030204" pitchFamily="34" charset="0"/>
              </a:rPr>
              <a:t>Stand</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Still</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1585049"/>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Still</a:t>
            </a:r>
          </a:p>
          <a:p>
            <a:pPr lvl="5" algn="just" defTabSz="457200">
              <a:spcAft>
                <a:spcPts val="300"/>
              </a:spcAft>
              <a:buClr>
                <a:schemeClr val="bg1"/>
              </a:buClr>
              <a:tabLst>
                <a:tab pos="457200" algn="l"/>
              </a:tabLst>
            </a:pPr>
            <a:r>
              <a:rPr lang="en-US" sz="3200" b="1" dirty="0">
                <a:solidFill>
                  <a:schemeClr val="bg1"/>
                </a:solidFill>
                <a:latin typeface="Calibri" panose="020F0502020204030204" pitchFamily="34" charset="0"/>
                <a:cs typeface="Calibri" panose="020F0502020204030204" pitchFamily="34" charset="0"/>
              </a:rPr>
              <a:t>		</a:t>
            </a:r>
            <a:r>
              <a:rPr lang="en-US" sz="2800" b="1" dirty="0">
                <a:solidFill>
                  <a:schemeClr val="bg1"/>
                </a:solidFill>
                <a:latin typeface="Calibri" panose="020F0502020204030204" pitchFamily="34" charset="0"/>
                <a:cs typeface="Calibri" panose="020F0502020204030204" pitchFamily="34" charset="0"/>
              </a:rPr>
              <a:t>- </a:t>
            </a:r>
            <a:r>
              <a:rPr lang="en-US" sz="2800" b="1" dirty="0">
                <a:solidFill>
                  <a:srgbClr val="FFFF00"/>
                </a:solidFill>
                <a:latin typeface="Calibri" panose="020F0502020204030204" pitchFamily="34" charset="0"/>
                <a:cs typeface="Calibri" panose="020F0502020204030204" pitchFamily="34" charset="0"/>
              </a:rPr>
              <a:t>To see His salvation</a:t>
            </a:r>
            <a:r>
              <a:rPr lang="en-US" sz="2800" b="1" dirty="0">
                <a:solidFill>
                  <a:schemeClr val="bg1"/>
                </a:solidFill>
                <a:latin typeface="Calibri" panose="020F0502020204030204" pitchFamily="34" charset="0"/>
                <a:cs typeface="Calibri" panose="020F0502020204030204" pitchFamily="34" charset="0"/>
              </a:rPr>
              <a:t>—Exodus 14:13</a:t>
            </a:r>
          </a:p>
          <a:p>
            <a:pPr lvl="5" algn="just" defTabSz="457200">
              <a:spcAft>
                <a:spcPts val="300"/>
              </a:spcAft>
              <a:buClr>
                <a:schemeClr val="bg1"/>
              </a:buClr>
              <a:tabLst>
                <a:tab pos="457200" algn="l"/>
              </a:tabLst>
            </a:pPr>
            <a:endParaRPr lang="en-US" sz="2800" dirty="0">
              <a:solidFill>
                <a:schemeClr val="bg1"/>
              </a:solidFill>
            </a:endParaRPr>
          </a:p>
        </p:txBody>
      </p:sp>
      <p:sp>
        <p:nvSpPr>
          <p:cNvPr id="2" name="TextBox 1">
            <a:extLst>
              <a:ext uri="{FF2B5EF4-FFF2-40B4-BE49-F238E27FC236}">
                <a16:creationId xmlns:a16="http://schemas.microsoft.com/office/drawing/2014/main" id="{DF8D0EEB-558C-4467-9654-B264E5CEEA97}"/>
              </a:ext>
            </a:extLst>
          </p:cNvPr>
          <p:cNvSpPr txBox="1"/>
          <p:nvPr/>
        </p:nvSpPr>
        <p:spPr>
          <a:xfrm>
            <a:off x="637953" y="3753294"/>
            <a:ext cx="10930270" cy="2308324"/>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12  Is this not the word that we told you in Egypt, saying, 'Let us alone that we may serve the Egyptians'? For it would have been better for us to serve the Egyptians than that we should die in the wilderness." </a:t>
            </a:r>
          </a:p>
          <a:p>
            <a:pPr algn="just"/>
            <a:r>
              <a:rPr lang="en-US" sz="2400" b="1" dirty="0">
                <a:solidFill>
                  <a:schemeClr val="bg1"/>
                </a:solidFill>
                <a:latin typeface="Calibri" panose="020F0502020204030204" pitchFamily="34" charset="0"/>
                <a:cs typeface="Calibri" panose="020F0502020204030204" pitchFamily="34" charset="0"/>
              </a:rPr>
              <a:t>  13  And Moses said to the people, "Do not be afraid. </a:t>
            </a:r>
            <a:r>
              <a:rPr lang="en-US" sz="2400" b="1" dirty="0">
                <a:solidFill>
                  <a:srgbClr val="FFFF00"/>
                </a:solidFill>
                <a:latin typeface="Calibri" panose="020F0502020204030204" pitchFamily="34" charset="0"/>
                <a:cs typeface="Calibri" panose="020F0502020204030204" pitchFamily="34" charset="0"/>
              </a:rPr>
              <a:t>Stand still, and see the salvation of the LORD</a:t>
            </a:r>
            <a:r>
              <a:rPr lang="en-US" sz="2400" b="1" dirty="0">
                <a:solidFill>
                  <a:schemeClr val="bg1"/>
                </a:solidFill>
                <a:latin typeface="Calibri" panose="020F0502020204030204" pitchFamily="34" charset="0"/>
                <a:cs typeface="Calibri" panose="020F0502020204030204" pitchFamily="34" charset="0"/>
              </a:rPr>
              <a:t>, which He will accomplish for you today. For the Egyptians whom you see today, you shall see again no more forever. </a:t>
            </a:r>
          </a:p>
        </p:txBody>
      </p:sp>
    </p:spTree>
    <p:extLst>
      <p:ext uri="{BB962C8B-B14F-4D97-AF65-F5344CB8AC3E}">
        <p14:creationId xmlns:p14="http://schemas.microsoft.com/office/powerpoint/2010/main" val="655561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dirty="0" err="1">
                <a:solidFill>
                  <a:srgbClr val="FFFF00"/>
                </a:solidFill>
                <a:latin typeface="Cambria" panose="02040503050406030204" pitchFamily="18" charset="0"/>
                <a:ea typeface="Cambria" panose="02040503050406030204" pitchFamily="18" charset="0"/>
                <a:cs typeface="Calibri" panose="020F0502020204030204" pitchFamily="34" charset="0"/>
              </a:rPr>
              <a:t>Stand</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Still</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1585049"/>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Still</a:t>
            </a:r>
          </a:p>
          <a:p>
            <a:pPr lvl="5" algn="just" defTabSz="457200">
              <a:spcAft>
                <a:spcPts val="300"/>
              </a:spcAft>
              <a:buClr>
                <a:schemeClr val="bg1"/>
              </a:buClr>
              <a:tabLst>
                <a:tab pos="457200" algn="l"/>
              </a:tabLst>
            </a:pPr>
            <a:r>
              <a:rPr lang="en-US" sz="3200" b="1" dirty="0">
                <a:solidFill>
                  <a:schemeClr val="bg1"/>
                </a:solidFill>
                <a:latin typeface="Calibri" panose="020F0502020204030204" pitchFamily="34" charset="0"/>
                <a:cs typeface="Calibri" panose="020F0502020204030204" pitchFamily="34" charset="0"/>
              </a:rPr>
              <a:t>		</a:t>
            </a:r>
            <a:r>
              <a:rPr lang="en-US" sz="2800" b="1" dirty="0">
                <a:solidFill>
                  <a:schemeClr val="bg1"/>
                </a:solidFill>
                <a:latin typeface="Calibri" panose="020F0502020204030204" pitchFamily="34" charset="0"/>
                <a:cs typeface="Calibri" panose="020F0502020204030204" pitchFamily="34" charset="0"/>
              </a:rPr>
              <a:t>- To see His salvation—Exodus 14:13</a:t>
            </a:r>
          </a:p>
          <a:p>
            <a:pPr lvl="5" algn="just" defTabSz="457200">
              <a:spcAft>
                <a:spcPts val="3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 </a:t>
            </a:r>
            <a:r>
              <a:rPr lang="en-US" sz="2800" b="1" dirty="0">
                <a:solidFill>
                  <a:srgbClr val="FFFF00"/>
                </a:solidFill>
                <a:latin typeface="Calibri" panose="020F0502020204030204" pitchFamily="34" charset="0"/>
                <a:cs typeface="Calibri" panose="020F0502020204030204" pitchFamily="34" charset="0"/>
              </a:rPr>
              <a:t>To listen to the Lord</a:t>
            </a:r>
            <a:r>
              <a:rPr lang="en-US" sz="2800" b="1" dirty="0">
                <a:solidFill>
                  <a:schemeClr val="bg1"/>
                </a:solidFill>
                <a:latin typeface="Calibri" panose="020F0502020204030204" pitchFamily="34" charset="0"/>
                <a:cs typeface="Calibri" panose="020F0502020204030204" pitchFamily="34" charset="0"/>
              </a:rPr>
              <a:t>—Num. 9:8</a:t>
            </a:r>
            <a:endParaRPr lang="en-US" sz="2800" dirty="0">
              <a:solidFill>
                <a:schemeClr val="bg1"/>
              </a:solidFill>
            </a:endParaRPr>
          </a:p>
        </p:txBody>
      </p:sp>
      <p:sp>
        <p:nvSpPr>
          <p:cNvPr id="2" name="TextBox 1">
            <a:extLst>
              <a:ext uri="{FF2B5EF4-FFF2-40B4-BE49-F238E27FC236}">
                <a16:creationId xmlns:a16="http://schemas.microsoft.com/office/drawing/2014/main" id="{DF8D0EEB-558C-4467-9654-B264E5CEEA97}"/>
              </a:ext>
            </a:extLst>
          </p:cNvPr>
          <p:cNvSpPr txBox="1"/>
          <p:nvPr/>
        </p:nvSpPr>
        <p:spPr>
          <a:xfrm>
            <a:off x="637953" y="3753294"/>
            <a:ext cx="10930270" cy="830997"/>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8  And Moses said to them, "</a:t>
            </a:r>
            <a:r>
              <a:rPr lang="en-US" sz="2400" b="1" dirty="0">
                <a:solidFill>
                  <a:srgbClr val="FFFF00"/>
                </a:solidFill>
                <a:latin typeface="Calibri" panose="020F0502020204030204" pitchFamily="34" charset="0"/>
                <a:cs typeface="Calibri" panose="020F0502020204030204" pitchFamily="34" charset="0"/>
              </a:rPr>
              <a:t>Stand still, that I may hear </a:t>
            </a:r>
            <a:r>
              <a:rPr lang="en-US" sz="2400" b="1" dirty="0">
                <a:solidFill>
                  <a:schemeClr val="bg1"/>
                </a:solidFill>
                <a:latin typeface="Calibri" panose="020F0502020204030204" pitchFamily="34" charset="0"/>
                <a:cs typeface="Calibri" panose="020F0502020204030204" pitchFamily="34" charset="0"/>
              </a:rPr>
              <a:t>what the LORD will command concerning you." </a:t>
            </a:r>
          </a:p>
        </p:txBody>
      </p:sp>
    </p:spTree>
    <p:extLst>
      <p:ext uri="{BB962C8B-B14F-4D97-AF65-F5344CB8AC3E}">
        <p14:creationId xmlns:p14="http://schemas.microsoft.com/office/powerpoint/2010/main" val="1321194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dirty="0" err="1">
                <a:solidFill>
                  <a:srgbClr val="FFFF00"/>
                </a:solidFill>
                <a:latin typeface="Cambria" panose="02040503050406030204" pitchFamily="18" charset="0"/>
                <a:ea typeface="Cambria" panose="02040503050406030204" pitchFamily="18" charset="0"/>
                <a:cs typeface="Calibri" panose="020F0502020204030204" pitchFamily="34" charset="0"/>
              </a:rPr>
              <a:t>Stand</a:t>
            </a: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Still</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2054409"/>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Still</a:t>
            </a:r>
          </a:p>
          <a:p>
            <a:pPr lvl="5" algn="just" defTabSz="457200">
              <a:spcAft>
                <a:spcPts val="300"/>
              </a:spcAft>
              <a:buClr>
                <a:schemeClr val="bg1"/>
              </a:buClr>
              <a:tabLst>
                <a:tab pos="457200" algn="l"/>
              </a:tabLst>
            </a:pPr>
            <a:r>
              <a:rPr lang="en-US" sz="3200" b="1" dirty="0">
                <a:solidFill>
                  <a:schemeClr val="bg1"/>
                </a:solidFill>
                <a:latin typeface="Calibri" panose="020F0502020204030204" pitchFamily="34" charset="0"/>
                <a:cs typeface="Calibri" panose="020F0502020204030204" pitchFamily="34" charset="0"/>
              </a:rPr>
              <a:t>		</a:t>
            </a:r>
            <a:r>
              <a:rPr lang="en-US" sz="2800" b="1" dirty="0">
                <a:solidFill>
                  <a:schemeClr val="bg1"/>
                </a:solidFill>
                <a:latin typeface="Calibri" panose="020F0502020204030204" pitchFamily="34" charset="0"/>
                <a:cs typeface="Calibri" panose="020F0502020204030204" pitchFamily="34" charset="0"/>
              </a:rPr>
              <a:t>- To see His salvation—Exodus 14:13</a:t>
            </a:r>
          </a:p>
          <a:p>
            <a:pPr lvl="5" algn="just" defTabSz="457200">
              <a:spcAft>
                <a:spcPts val="3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 To listen to the Lord—Num. 9:8</a:t>
            </a:r>
          </a:p>
          <a:p>
            <a:pPr lvl="5" algn="just" defTabSz="457200">
              <a:spcAft>
                <a:spcPts val="3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 </a:t>
            </a:r>
            <a:r>
              <a:rPr lang="en-US" sz="2800" b="1" dirty="0">
                <a:solidFill>
                  <a:srgbClr val="FFFF00"/>
                </a:solidFill>
                <a:latin typeface="Calibri" panose="020F0502020204030204" pitchFamily="34" charset="0"/>
                <a:cs typeface="Calibri" panose="020F0502020204030204" pitchFamily="34" charset="0"/>
              </a:rPr>
              <a:t>To reason with what He has said</a:t>
            </a:r>
            <a:r>
              <a:rPr lang="en-US" sz="2800" b="1" dirty="0">
                <a:solidFill>
                  <a:schemeClr val="bg1"/>
                </a:solidFill>
                <a:latin typeface="Calibri" panose="020F0502020204030204" pitchFamily="34" charset="0"/>
                <a:cs typeface="Calibri" panose="020F0502020204030204" pitchFamily="34" charset="0"/>
              </a:rPr>
              <a:t>—1 Sam. 12:7</a:t>
            </a:r>
            <a:endParaRPr lang="en-US" sz="2800" dirty="0">
              <a:solidFill>
                <a:schemeClr val="bg1"/>
              </a:solidFill>
            </a:endParaRPr>
          </a:p>
        </p:txBody>
      </p:sp>
      <p:sp>
        <p:nvSpPr>
          <p:cNvPr id="2" name="TextBox 1">
            <a:extLst>
              <a:ext uri="{FF2B5EF4-FFF2-40B4-BE49-F238E27FC236}">
                <a16:creationId xmlns:a16="http://schemas.microsoft.com/office/drawing/2014/main" id="{DF8D0EEB-558C-4467-9654-B264E5CEEA97}"/>
              </a:ext>
            </a:extLst>
          </p:cNvPr>
          <p:cNvSpPr txBox="1"/>
          <p:nvPr/>
        </p:nvSpPr>
        <p:spPr>
          <a:xfrm>
            <a:off x="637953" y="3753294"/>
            <a:ext cx="10930270" cy="830997"/>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7 Now therefore, </a:t>
            </a:r>
            <a:r>
              <a:rPr lang="en-US" sz="2400" b="1" dirty="0">
                <a:solidFill>
                  <a:srgbClr val="FFFF00"/>
                </a:solidFill>
                <a:latin typeface="Calibri" panose="020F0502020204030204" pitchFamily="34" charset="0"/>
                <a:cs typeface="Calibri" panose="020F0502020204030204" pitchFamily="34" charset="0"/>
              </a:rPr>
              <a:t>stand still</a:t>
            </a:r>
            <a:r>
              <a:rPr lang="en-US" sz="2400" b="1" dirty="0">
                <a:solidFill>
                  <a:schemeClr val="bg1"/>
                </a:solidFill>
                <a:latin typeface="Calibri" panose="020F0502020204030204" pitchFamily="34" charset="0"/>
                <a:cs typeface="Calibri" panose="020F0502020204030204" pitchFamily="34" charset="0"/>
              </a:rPr>
              <a:t>, that I </a:t>
            </a:r>
            <a:r>
              <a:rPr lang="en-US" sz="2400" b="1" dirty="0">
                <a:solidFill>
                  <a:srgbClr val="FFFF00"/>
                </a:solidFill>
                <a:latin typeface="Calibri" panose="020F0502020204030204" pitchFamily="34" charset="0"/>
                <a:cs typeface="Calibri" panose="020F0502020204030204" pitchFamily="34" charset="0"/>
              </a:rPr>
              <a:t>may reason with you</a:t>
            </a:r>
            <a:r>
              <a:rPr lang="en-US" sz="2400" b="1" dirty="0">
                <a:solidFill>
                  <a:schemeClr val="bg1"/>
                </a:solidFill>
                <a:latin typeface="Calibri" panose="020F0502020204030204" pitchFamily="34" charset="0"/>
                <a:cs typeface="Calibri" panose="020F0502020204030204" pitchFamily="34" charset="0"/>
              </a:rPr>
              <a:t> before the LORD con-</a:t>
            </a:r>
            <a:r>
              <a:rPr lang="en-US" sz="2400" b="1" dirty="0" err="1">
                <a:solidFill>
                  <a:schemeClr val="bg1"/>
                </a:solidFill>
                <a:latin typeface="Calibri" panose="020F0502020204030204" pitchFamily="34" charset="0"/>
                <a:cs typeface="Calibri" panose="020F0502020204030204" pitchFamily="34" charset="0"/>
              </a:rPr>
              <a:t>cerning</a:t>
            </a:r>
            <a:r>
              <a:rPr lang="en-US" sz="2400" b="1" dirty="0">
                <a:solidFill>
                  <a:schemeClr val="bg1"/>
                </a:solidFill>
                <a:latin typeface="Calibri" panose="020F0502020204030204" pitchFamily="34" charset="0"/>
                <a:cs typeface="Calibri" panose="020F0502020204030204" pitchFamily="34" charset="0"/>
              </a:rPr>
              <a:t> all the righteous acts of the LORD which He did to you and your fathers: </a:t>
            </a:r>
          </a:p>
        </p:txBody>
      </p:sp>
    </p:spTree>
    <p:extLst>
      <p:ext uri="{BB962C8B-B14F-4D97-AF65-F5344CB8AC3E}">
        <p14:creationId xmlns:p14="http://schemas.microsoft.com/office/powerpoint/2010/main" val="2168855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sz="4800" dirty="0">
                <a:solidFill>
                  <a:srgbClr val="FFFF00"/>
                </a:solidFill>
                <a:latin typeface="Cambria" panose="02040503050406030204" pitchFamily="18" charset="0"/>
                <a:ea typeface="Cambria" panose="02040503050406030204" pitchFamily="18" charset="0"/>
                <a:cs typeface="Calibri" panose="020F0502020204030204" pitchFamily="34" charset="0"/>
              </a:rPr>
              <a:t>Fast</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1115690"/>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Still</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Fast</a:t>
            </a:r>
          </a:p>
        </p:txBody>
      </p:sp>
    </p:spTree>
    <p:extLst>
      <p:ext uri="{BB962C8B-B14F-4D97-AF65-F5344CB8AC3E}">
        <p14:creationId xmlns:p14="http://schemas.microsoft.com/office/powerpoint/2010/main" val="963461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sz="4800" dirty="0">
                <a:solidFill>
                  <a:srgbClr val="FFFF00"/>
                </a:solidFill>
                <a:latin typeface="Cambria" panose="02040503050406030204" pitchFamily="18" charset="0"/>
                <a:ea typeface="Cambria" panose="02040503050406030204" pitchFamily="18" charset="0"/>
                <a:cs typeface="Calibri" panose="020F0502020204030204" pitchFamily="34" charset="0"/>
              </a:rPr>
              <a:t>Fast</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1646605"/>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Still</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Fast</a:t>
            </a:r>
          </a:p>
          <a:p>
            <a:pPr lvl="5" algn="just" defTabSz="457200">
              <a:spcAft>
                <a:spcPts val="300"/>
              </a:spcAft>
              <a:buClr>
                <a:schemeClr val="bg1"/>
              </a:buClr>
              <a:tabLst>
                <a:tab pos="457200" algn="l"/>
              </a:tabLst>
            </a:pPr>
            <a:r>
              <a:rPr lang="en-US" sz="3200" b="1" dirty="0">
                <a:solidFill>
                  <a:schemeClr val="bg1"/>
                </a:solidFill>
                <a:latin typeface="Calibri" panose="020F0502020204030204" pitchFamily="34" charset="0"/>
                <a:cs typeface="Calibri" panose="020F0502020204030204" pitchFamily="34" charset="0"/>
              </a:rPr>
              <a:t>		</a:t>
            </a:r>
            <a:r>
              <a:rPr lang="en-US" sz="2800" b="1" dirty="0">
                <a:solidFill>
                  <a:srgbClr val="FFFF00"/>
                </a:solidFill>
                <a:latin typeface="Calibri" panose="020F0502020204030204" pitchFamily="34" charset="0"/>
                <a:cs typeface="Calibri" panose="020F0502020204030204" pitchFamily="34" charset="0"/>
              </a:rPr>
              <a:t>- In the faith</a:t>
            </a:r>
            <a:r>
              <a:rPr lang="en-US" sz="2800" b="1" dirty="0">
                <a:solidFill>
                  <a:schemeClr val="bg1"/>
                </a:solidFill>
                <a:latin typeface="Calibri" panose="020F0502020204030204" pitchFamily="34" charset="0"/>
                <a:cs typeface="Calibri" panose="020F0502020204030204" pitchFamily="34" charset="0"/>
              </a:rPr>
              <a:t>—1 Cor. 16:13</a:t>
            </a:r>
            <a:endParaRPr lang="en-US" sz="2800" dirty="0">
              <a:solidFill>
                <a:schemeClr val="bg1"/>
              </a:solidFill>
            </a:endParaRPr>
          </a:p>
        </p:txBody>
      </p:sp>
      <p:sp>
        <p:nvSpPr>
          <p:cNvPr id="4" name="TextBox 3">
            <a:extLst>
              <a:ext uri="{FF2B5EF4-FFF2-40B4-BE49-F238E27FC236}">
                <a16:creationId xmlns:a16="http://schemas.microsoft.com/office/drawing/2014/main" id="{717C9EFA-116D-4943-9C67-2ABA67CA1E11}"/>
              </a:ext>
            </a:extLst>
          </p:cNvPr>
          <p:cNvSpPr txBox="1"/>
          <p:nvPr/>
        </p:nvSpPr>
        <p:spPr>
          <a:xfrm>
            <a:off x="637953" y="4657066"/>
            <a:ext cx="10930270" cy="830997"/>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13  Watch, </a:t>
            </a:r>
            <a:r>
              <a:rPr lang="en-US" sz="2400" b="1" dirty="0">
                <a:solidFill>
                  <a:srgbClr val="FFFF00"/>
                </a:solidFill>
                <a:latin typeface="Calibri" panose="020F0502020204030204" pitchFamily="34" charset="0"/>
                <a:cs typeface="Calibri" panose="020F0502020204030204" pitchFamily="34" charset="0"/>
              </a:rPr>
              <a:t>stand fast in the faith</a:t>
            </a:r>
            <a:r>
              <a:rPr lang="en-US" sz="2400" b="1" dirty="0">
                <a:solidFill>
                  <a:schemeClr val="bg1"/>
                </a:solidFill>
                <a:latin typeface="Calibri" panose="020F0502020204030204" pitchFamily="34" charset="0"/>
                <a:cs typeface="Calibri" panose="020F0502020204030204" pitchFamily="34" charset="0"/>
              </a:rPr>
              <a:t>, be brave, be strong. </a:t>
            </a:r>
          </a:p>
          <a:p>
            <a:pPr algn="just"/>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9545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sz="4800" dirty="0">
                <a:solidFill>
                  <a:srgbClr val="FFFF00"/>
                </a:solidFill>
                <a:latin typeface="Cambria" panose="02040503050406030204" pitchFamily="18" charset="0"/>
                <a:ea typeface="Cambria" panose="02040503050406030204" pitchFamily="18" charset="0"/>
                <a:cs typeface="Calibri" panose="020F0502020204030204" pitchFamily="34" charset="0"/>
              </a:rPr>
              <a:t>Fast</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2115964"/>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Still</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Fast</a:t>
            </a:r>
          </a:p>
          <a:p>
            <a:pPr lvl="5" algn="just" defTabSz="457200">
              <a:spcAft>
                <a:spcPts val="300"/>
              </a:spcAft>
              <a:buClr>
                <a:schemeClr val="bg1"/>
              </a:buClr>
              <a:tabLst>
                <a:tab pos="457200" algn="l"/>
              </a:tabLst>
            </a:pPr>
            <a:r>
              <a:rPr lang="en-US" sz="3200" b="1" dirty="0">
                <a:solidFill>
                  <a:schemeClr val="bg1"/>
                </a:solidFill>
                <a:latin typeface="Calibri" panose="020F0502020204030204" pitchFamily="34" charset="0"/>
                <a:cs typeface="Calibri" panose="020F0502020204030204" pitchFamily="34" charset="0"/>
              </a:rPr>
              <a:t>		</a:t>
            </a:r>
            <a:r>
              <a:rPr lang="en-US" sz="2800" b="1" dirty="0">
                <a:solidFill>
                  <a:schemeClr val="bg1"/>
                </a:solidFill>
                <a:latin typeface="Calibri" panose="020F0502020204030204" pitchFamily="34" charset="0"/>
                <a:cs typeface="Calibri" panose="020F0502020204030204" pitchFamily="34" charset="0"/>
              </a:rPr>
              <a:t>- In the faith—1 Cor. 16:13</a:t>
            </a:r>
          </a:p>
          <a:p>
            <a:pPr lvl="5" algn="just" defTabSz="457200">
              <a:spcAft>
                <a:spcPts val="3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a:t>
            </a:r>
            <a:r>
              <a:rPr lang="en-US" sz="2800" b="1" dirty="0">
                <a:solidFill>
                  <a:srgbClr val="FFFF00"/>
                </a:solidFill>
                <a:latin typeface="Calibri" panose="020F0502020204030204" pitchFamily="34" charset="0"/>
                <a:cs typeface="Calibri" panose="020F0502020204030204" pitchFamily="34" charset="0"/>
              </a:rPr>
              <a:t>- In the liberty</a:t>
            </a:r>
            <a:r>
              <a:rPr lang="en-US" sz="2800" b="1" dirty="0">
                <a:solidFill>
                  <a:schemeClr val="bg1"/>
                </a:solidFill>
                <a:latin typeface="Calibri" panose="020F0502020204030204" pitchFamily="34" charset="0"/>
                <a:cs typeface="Calibri" panose="020F0502020204030204" pitchFamily="34" charset="0"/>
              </a:rPr>
              <a:t>—Gal. 5:1</a:t>
            </a:r>
            <a:endParaRPr lang="en-US" sz="2800" dirty="0">
              <a:solidFill>
                <a:schemeClr val="bg1"/>
              </a:solidFill>
            </a:endParaRPr>
          </a:p>
        </p:txBody>
      </p:sp>
      <p:sp>
        <p:nvSpPr>
          <p:cNvPr id="4" name="TextBox 3">
            <a:extLst>
              <a:ext uri="{FF2B5EF4-FFF2-40B4-BE49-F238E27FC236}">
                <a16:creationId xmlns:a16="http://schemas.microsoft.com/office/drawing/2014/main" id="{717C9EFA-116D-4943-9C67-2ABA67CA1E11}"/>
              </a:ext>
            </a:extLst>
          </p:cNvPr>
          <p:cNvSpPr txBox="1"/>
          <p:nvPr/>
        </p:nvSpPr>
        <p:spPr>
          <a:xfrm>
            <a:off x="637953" y="4657066"/>
            <a:ext cx="10930270" cy="830997"/>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1  </a:t>
            </a:r>
            <a:r>
              <a:rPr lang="en-US" sz="2400" b="1" dirty="0">
                <a:solidFill>
                  <a:srgbClr val="FFFF00"/>
                </a:solidFill>
                <a:latin typeface="Calibri" panose="020F0502020204030204" pitchFamily="34" charset="0"/>
                <a:cs typeface="Calibri" panose="020F0502020204030204" pitchFamily="34" charset="0"/>
              </a:rPr>
              <a:t>Stand fast therefore in the liberty </a:t>
            </a:r>
            <a:r>
              <a:rPr lang="en-US" sz="2400" b="1" dirty="0">
                <a:solidFill>
                  <a:schemeClr val="bg1"/>
                </a:solidFill>
                <a:latin typeface="Calibri" panose="020F0502020204030204" pitchFamily="34" charset="0"/>
                <a:cs typeface="Calibri" panose="020F0502020204030204" pitchFamily="34" charset="0"/>
              </a:rPr>
              <a:t>by which Christ has made us free, and do not be entangled again with a yoke of bondage. </a:t>
            </a:r>
          </a:p>
        </p:txBody>
      </p:sp>
    </p:spTree>
    <p:extLst>
      <p:ext uri="{BB962C8B-B14F-4D97-AF65-F5344CB8AC3E}">
        <p14:creationId xmlns:p14="http://schemas.microsoft.com/office/powerpoint/2010/main" val="3326170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Five Ways to Stand</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sz="4800" dirty="0">
                <a:solidFill>
                  <a:srgbClr val="FFFF00"/>
                </a:solidFill>
                <a:latin typeface="Cambria" panose="02040503050406030204" pitchFamily="18" charset="0"/>
                <a:ea typeface="Cambria" panose="02040503050406030204" pitchFamily="18" charset="0"/>
                <a:cs typeface="Calibri" panose="020F0502020204030204" pitchFamily="34" charset="0"/>
              </a:rPr>
              <a:t>Fast</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505326" y="1609863"/>
            <a:ext cx="11149263" cy="2585323"/>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Christians Need to Stand Still</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Christians Need to Stand Fast</a:t>
            </a:r>
          </a:p>
          <a:p>
            <a:pPr lvl="5" algn="just" defTabSz="457200">
              <a:spcAft>
                <a:spcPts val="300"/>
              </a:spcAft>
              <a:buClr>
                <a:schemeClr val="bg1"/>
              </a:buClr>
              <a:tabLst>
                <a:tab pos="457200" algn="l"/>
              </a:tabLst>
            </a:pPr>
            <a:r>
              <a:rPr lang="en-US" sz="3200" b="1" dirty="0">
                <a:solidFill>
                  <a:schemeClr val="bg1"/>
                </a:solidFill>
                <a:latin typeface="Calibri" panose="020F0502020204030204" pitchFamily="34" charset="0"/>
                <a:cs typeface="Calibri" panose="020F0502020204030204" pitchFamily="34" charset="0"/>
              </a:rPr>
              <a:t>		</a:t>
            </a:r>
            <a:r>
              <a:rPr lang="en-US" sz="2800" b="1" dirty="0">
                <a:solidFill>
                  <a:schemeClr val="bg1"/>
                </a:solidFill>
                <a:latin typeface="Calibri" panose="020F0502020204030204" pitchFamily="34" charset="0"/>
                <a:cs typeface="Calibri" panose="020F0502020204030204" pitchFamily="34" charset="0"/>
              </a:rPr>
              <a:t>- In the faith—1 Cor. 16:13</a:t>
            </a:r>
          </a:p>
          <a:p>
            <a:pPr lvl="5" algn="just" defTabSz="457200">
              <a:spcAft>
                <a:spcPts val="3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 In the liberty—Gal. 5:1</a:t>
            </a:r>
          </a:p>
          <a:p>
            <a:pPr lvl="5" algn="just" defTabSz="457200">
              <a:spcAft>
                <a:spcPts val="3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a:t>
            </a:r>
            <a:r>
              <a:rPr lang="en-US" sz="2800" b="1" dirty="0">
                <a:solidFill>
                  <a:srgbClr val="FFFF00"/>
                </a:solidFill>
                <a:latin typeface="Calibri" panose="020F0502020204030204" pitchFamily="34" charset="0"/>
                <a:cs typeface="Calibri" panose="020F0502020204030204" pitchFamily="34" charset="0"/>
              </a:rPr>
              <a:t>- In the Lord</a:t>
            </a:r>
            <a:r>
              <a:rPr lang="en-US" sz="2800" b="1" dirty="0">
                <a:solidFill>
                  <a:schemeClr val="bg1"/>
                </a:solidFill>
                <a:latin typeface="Calibri" panose="020F0502020204030204" pitchFamily="34" charset="0"/>
                <a:cs typeface="Calibri" panose="020F0502020204030204" pitchFamily="34" charset="0"/>
              </a:rPr>
              <a:t>—Phil. 4:1</a:t>
            </a:r>
            <a:endParaRPr lang="en-US" sz="2800" dirty="0">
              <a:solidFill>
                <a:schemeClr val="bg1"/>
              </a:solidFill>
            </a:endParaRPr>
          </a:p>
        </p:txBody>
      </p:sp>
      <p:sp>
        <p:nvSpPr>
          <p:cNvPr id="4" name="TextBox 3">
            <a:extLst>
              <a:ext uri="{FF2B5EF4-FFF2-40B4-BE49-F238E27FC236}">
                <a16:creationId xmlns:a16="http://schemas.microsoft.com/office/drawing/2014/main" id="{717C9EFA-116D-4943-9C67-2ABA67CA1E11}"/>
              </a:ext>
            </a:extLst>
          </p:cNvPr>
          <p:cNvSpPr txBox="1"/>
          <p:nvPr/>
        </p:nvSpPr>
        <p:spPr>
          <a:xfrm>
            <a:off x="637953" y="4657066"/>
            <a:ext cx="10930270" cy="830997"/>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1  Therefore, my beloved and longed-for brethren, my joy and crown, so </a:t>
            </a:r>
            <a:r>
              <a:rPr lang="en-US" sz="2400" b="1" dirty="0">
                <a:solidFill>
                  <a:srgbClr val="FFFF00"/>
                </a:solidFill>
                <a:latin typeface="Calibri" panose="020F0502020204030204" pitchFamily="34" charset="0"/>
                <a:cs typeface="Calibri" panose="020F0502020204030204" pitchFamily="34" charset="0"/>
              </a:rPr>
              <a:t>stand fast in the Lord</a:t>
            </a:r>
            <a:r>
              <a:rPr lang="en-US" sz="2400" b="1" dirty="0">
                <a:solidFill>
                  <a:schemeClr val="bg1"/>
                </a:solidFill>
                <a:latin typeface="Calibri" panose="020F0502020204030204" pitchFamily="34" charset="0"/>
                <a:cs typeface="Calibri" panose="020F0502020204030204" pitchFamily="34" charset="0"/>
              </a:rPr>
              <a:t>, beloved.</a:t>
            </a:r>
          </a:p>
        </p:txBody>
      </p:sp>
    </p:spTree>
    <p:extLst>
      <p:ext uri="{BB962C8B-B14F-4D97-AF65-F5344CB8AC3E}">
        <p14:creationId xmlns:p14="http://schemas.microsoft.com/office/powerpoint/2010/main" val="32695701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412</Words>
  <Application>Microsoft Office PowerPoint</Application>
  <PresentationFormat>Widescreen</PresentationFormat>
  <Paragraphs>136</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Cambria</vt:lpstr>
      <vt:lpstr>Office Theme</vt:lpstr>
      <vt:lpstr> Five Ways Christians Need to Stand </vt:lpstr>
      <vt:lpstr>Text—Eph. 6:10-17</vt:lpstr>
      <vt:lpstr>Five Ways to Stand Stand Still</vt:lpstr>
      <vt:lpstr>Five Ways to Stand Stand Still</vt:lpstr>
      <vt:lpstr>Five Ways to Stand Stand Still</vt:lpstr>
      <vt:lpstr>Five Ways to Stand Fast</vt:lpstr>
      <vt:lpstr>Five Ways to Stand Fast</vt:lpstr>
      <vt:lpstr>Five Ways to Stand Fast</vt:lpstr>
      <vt:lpstr>Five Ways to Stand Fast</vt:lpstr>
      <vt:lpstr>Five Ways to Stand Fast</vt:lpstr>
      <vt:lpstr>Five Ways to Stand Up</vt:lpstr>
      <vt:lpstr>Five Ways to Stand Up</vt:lpstr>
      <vt:lpstr>Five Ways to Stand Up</vt:lpstr>
      <vt:lpstr>Five Ways to Stand Down</vt:lpstr>
      <vt:lpstr>Five Ways to Stand Down</vt:lpstr>
      <vt:lpstr>Five Ways to Stand Down</vt:lpstr>
      <vt:lpstr>Five Ways to Stand Down</vt:lpstr>
      <vt:lpstr>Five Ways to Stand Out</vt:lpstr>
      <vt:lpstr>Five Ways to Stand Out</vt:lpstr>
      <vt:lpstr>Five Ways to Stand Out</vt:lpstr>
      <vt:lpstr>The Path to Stand With Him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103</cp:revision>
  <cp:lastPrinted>2019-01-27T13:04:06Z</cp:lastPrinted>
  <dcterms:modified xsi:type="dcterms:W3CDTF">2019-03-11T01:14:08Z</dcterms:modified>
</cp:coreProperties>
</file>