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1440" r:id="rId2"/>
    <p:sldId id="1445" r:id="rId3"/>
    <p:sldId id="1492" r:id="rId4"/>
    <p:sldId id="1496" r:id="rId5"/>
    <p:sldId id="1516" r:id="rId6"/>
    <p:sldId id="1519" r:id="rId7"/>
    <p:sldId id="1526" r:id="rId8"/>
    <p:sldId id="1485" r:id="rId9"/>
  </p:sldIdLst>
  <p:sldSz cx="12192000" cy="6858000"/>
  <p:notesSz cx="7102475" cy="93884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3" autoAdjust="0"/>
    <p:restoredTop sz="94660"/>
  </p:normalViewPr>
  <p:slideViewPr>
    <p:cSldViewPr snapToGrid="0">
      <p:cViewPr varScale="1">
        <p:scale>
          <a:sx n="98" d="100"/>
          <a:sy n="98" d="100"/>
        </p:scale>
        <p:origin x="648" y="72"/>
      </p:cViewPr>
      <p:guideLst>
        <p:guide orient="horz" pos="2160"/>
        <p:guide pos="384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23863" y="704850"/>
            <a:ext cx="6256337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13" tIns="94213" rIns="94213" bIns="94213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spcFirstLastPara="1" wrap="square" lIns="94213" tIns="94213" rIns="94213" bIns="94213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704850"/>
            <a:ext cx="6257925" cy="35194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86128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135634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7314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255658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131309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26497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4" name="Google Shape;8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05372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63864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Google Shape;12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046" y="0"/>
            <a:ext cx="12188955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365760" y="310896"/>
            <a:ext cx="11430000" cy="2798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1"/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  <a:defRPr sz="7000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6867525" y="6117336"/>
            <a:ext cx="5111115" cy="7406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 sz="30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bg>
      <p:bgPr>
        <a:solidFill>
          <a:schemeClr val="lt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  <a:defRPr b="1">
                <a:solidFill>
                  <a:schemeClr val="lt1"/>
                </a:solidFill>
                <a:latin typeface="Cambria"/>
                <a:ea typeface="Cambria"/>
                <a:cs typeface="Cambria"/>
                <a:sym typeface="Cambri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1"/>
          </p:nvPr>
        </p:nvSpPr>
        <p:spPr>
          <a:xfrm>
            <a:off x="540774" y="1780469"/>
            <a:ext cx="11282013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b="1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 b="1">
                <a:solidFill>
                  <a:schemeClr val="lt1"/>
                </a:solidFill>
              </a:defRPr>
            </a:lvl2pPr>
            <a:lvl3pPr marL="1371600" lvl="2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b="1">
                <a:solidFill>
                  <a:schemeClr val="lt1"/>
                </a:solidFill>
              </a:defRPr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b="1"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6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7" name="Google Shape;37;p6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1" name="Google Shape;6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5" name="Google Shape;75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3"/>
          <p:cNvSpPr txBox="1">
            <a:spLocks noGrp="1"/>
          </p:cNvSpPr>
          <p:nvPr>
            <p:ph type="ctrTitle"/>
          </p:nvPr>
        </p:nvSpPr>
        <p:spPr>
          <a:xfrm>
            <a:off x="366574" y="306711"/>
            <a:ext cx="11430000" cy="27954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000"/>
              <a:buFont typeface="Cambria"/>
              <a:buNone/>
            </a:pPr>
            <a:br>
              <a:rPr lang="en-US" sz="6000" b="1" dirty="0"/>
            </a:br>
            <a:r>
              <a:rPr lang="en-US" sz="6000" b="1" dirty="0"/>
              <a:t>Marriage and </a:t>
            </a:r>
            <a:r>
              <a:rPr lang="en-US" sz="6000" b="1" i="1" dirty="0"/>
              <a:t>Agape </a:t>
            </a:r>
            <a:r>
              <a:rPr lang="en-US" sz="6000" b="1" dirty="0"/>
              <a:t>Love</a:t>
            </a:r>
            <a:br>
              <a:rPr lang="en-US" sz="6000" b="1" dirty="0"/>
            </a:br>
            <a:endParaRPr sz="5400" dirty="0"/>
          </a:p>
        </p:txBody>
      </p:sp>
      <p:sp>
        <p:nvSpPr>
          <p:cNvPr id="81" name="Google Shape;81;p13"/>
          <p:cNvSpPr txBox="1">
            <a:spLocks noGrp="1"/>
          </p:cNvSpPr>
          <p:nvPr>
            <p:ph type="subTitle" idx="1"/>
          </p:nvPr>
        </p:nvSpPr>
        <p:spPr>
          <a:xfrm>
            <a:off x="7409089" y="6113695"/>
            <a:ext cx="4548187" cy="74430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n-US" dirty="0"/>
              <a:t>Matthew 5:43-48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43615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fade thruBlk="1"/>
      </p:transition>
    </mc:Choice>
    <mc:Fallback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Text—Matthew 5:43-48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12714"/>
            <a:ext cx="109334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43  You heard that it was said, “You shall love your neighbor and hate your enemy. “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44  But I say to you, love your enemies, bless those who curse you, do good to those who hate you, and pray for those who spitefully use you and persecute you,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45  that you may be sons of your Father in heaven; for He makes His sun rise on the evil and on the good, and sends rain on the just and on the unjust.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46  For if you love those who love you, what reward have you? Do not even the tax collectors do the same?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47  And if you greet your brethren only, what do you do more than others? Do not even the tax collectors do so? </a:t>
            </a:r>
          </a:p>
          <a:p>
            <a:pPr algn="just"/>
            <a:r>
              <a:rPr lang="en-US" sz="26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48  Therefore you shall be perfect, just as your Father in heaven is perfect. </a:t>
            </a:r>
            <a:endParaRPr lang="en-US" altLang="en-US" sz="26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71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Looking at the Text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5704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Strange concepts when first read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can you feel the same way toward enemy and friends?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responses are almost always governed by our feelings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No man feels the same toward his enemies and his friends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Yet, Jesus said, “Love your enemies” 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problem is a failure to understand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of enemy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governed by spirituality over  the fleshly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Feelings govern the will of the ungodly, His will governs us</a:t>
            </a:r>
          </a:p>
        </p:txBody>
      </p:sp>
    </p:spTree>
    <p:extLst>
      <p:ext uri="{BB962C8B-B14F-4D97-AF65-F5344CB8AC3E}">
        <p14:creationId xmlns:p14="http://schemas.microsoft.com/office/powerpoint/2010/main" val="1543086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Five Greek Words—Two Concepts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Greeks had five words for love, we have only one</a:t>
            </a:r>
          </a:p>
          <a:p>
            <a:pPr lvl="5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Eros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involves sexual desire (word not in the NT)</a:t>
            </a:r>
          </a:p>
          <a:p>
            <a:pPr lvl="5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8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Strorge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natural love families have</a:t>
            </a:r>
          </a:p>
          <a:p>
            <a:pPr lvl="5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8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Epithumia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desire to be with another, but not always sexual</a:t>
            </a:r>
          </a:p>
          <a:p>
            <a:pPr lvl="5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800" b="1" i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Phileo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love growing out of feelings</a:t>
            </a:r>
          </a:p>
          <a:p>
            <a:pPr lvl="5" algn="just" defTabSz="457200">
              <a:spcAft>
                <a:spcPts val="600"/>
              </a:spcAft>
              <a:buClr>
                <a:schemeClr val="bg1"/>
              </a:buClr>
              <a:tabLst>
                <a:tab pos="457200" algn="l"/>
              </a:tabLst>
            </a:pP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-  </a:t>
            </a:r>
            <a:r>
              <a:rPr lang="en-US" sz="28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2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the love governed by actions</a:t>
            </a:r>
          </a:p>
          <a:p>
            <a:pPr marL="457200" lvl="5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world’s concept of love is feelings = unhappiness</a:t>
            </a:r>
          </a:p>
          <a:p>
            <a:pPr marL="457200" lvl="5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Jesus implies that others treat us the way we treat them</a:t>
            </a:r>
          </a:p>
          <a:p>
            <a:pPr marL="457200" lvl="5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Successful marriages = when both practice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5976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Agape </a:t>
            </a: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Love In Your Marriage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understand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consider arrange marriages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commanded by God (1 John 4:11-12; 19-21)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always see the best in other and their actions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shows respect for others value and values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selfless and not self-centered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can grow into the deepest feelings</a:t>
            </a:r>
          </a:p>
          <a:p>
            <a:pPr marL="457200" lvl="3" indent="-457200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NOT optional</a:t>
            </a:r>
          </a:p>
        </p:txBody>
      </p:sp>
    </p:spTree>
    <p:extLst>
      <p:ext uri="{BB962C8B-B14F-4D97-AF65-F5344CB8AC3E}">
        <p14:creationId xmlns:p14="http://schemas.microsoft.com/office/powerpoint/2010/main" val="17940313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Manifesting </a:t>
            </a:r>
            <a:r>
              <a:rPr lang="en-US" sz="40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Agape </a:t>
            </a:r>
            <a:r>
              <a:rPr lang="en-US" sz="40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in Marriages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17235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manifested in every action in marriage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manifested in the way we speak – Eph. 4:31-32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love is manifested in the way we respond  - 1 Cor. 13</a:t>
            </a:r>
          </a:p>
        </p:txBody>
      </p:sp>
    </p:spTree>
    <p:extLst>
      <p:ext uri="{BB962C8B-B14F-4D97-AF65-F5344CB8AC3E}">
        <p14:creationId xmlns:p14="http://schemas.microsoft.com/office/powerpoint/2010/main" val="2623582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4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sz="3900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Press On—Fill Your Home with </a:t>
            </a:r>
            <a:r>
              <a:rPr lang="en-US" sz="3900" i="1" dirty="0">
                <a:solidFill>
                  <a:schemeClr val="bg1"/>
                </a:solidFill>
                <a:latin typeface="Cambria" panose="02040503050406030204" pitchFamily="18" charset="0"/>
                <a:ea typeface="Cambria" panose="02040503050406030204" pitchFamily="18" charset="0"/>
                <a:cs typeface="Calibri" panose="020F0502020204030204" pitchFamily="34" charset="0"/>
              </a:rPr>
              <a:t>Agape</a:t>
            </a:r>
            <a:endParaRPr lang="en-US" sz="3900" dirty="0">
              <a:solidFill>
                <a:schemeClr val="bg1"/>
              </a:solidFill>
              <a:latin typeface="Cambria" panose="02040503050406030204" pitchFamily="18" charset="0"/>
              <a:ea typeface="Cambria" panose="02040503050406030204" pitchFamily="18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19870B-D606-402D-97F9-41327266C997}"/>
              </a:ext>
            </a:extLst>
          </p:cNvPr>
          <p:cNvSpPr txBox="1"/>
          <p:nvPr/>
        </p:nvSpPr>
        <p:spPr>
          <a:xfrm>
            <a:off x="609600" y="1602658"/>
            <a:ext cx="10933471" cy="44165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created marriage to mirror Christ and the church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Does your marriage mirror Christ’s love for the church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Husbands are especially told to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their wives—Eph. 5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Wives are especially told to reverence their husbands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mistakes have you made; what changes should you make; ask forgiveness and make sure you change</a:t>
            </a:r>
          </a:p>
          <a:p>
            <a:pPr marL="457200" lvl="3" indent="-457200" algn="just" defTabSz="457200">
              <a:spcAft>
                <a:spcPts val="600"/>
              </a:spcAft>
              <a:buClr>
                <a:schemeClr val="bg1"/>
              </a:buCl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is not optional; you cannot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God if you do not </a:t>
            </a:r>
            <a:r>
              <a:rPr lang="en-US" sz="3200" b="1" i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agape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mate—1 John 4:19-21</a:t>
            </a:r>
            <a:endParaRPr lang="en-US" sz="3200" b="1" i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4880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6"/>
          <p:cNvSpPr txBox="1">
            <a:spLocks noGrp="1"/>
          </p:cNvSpPr>
          <p:nvPr>
            <p:ph type="title"/>
          </p:nvPr>
        </p:nvSpPr>
        <p:spPr>
          <a:xfrm>
            <a:off x="2979174" y="299702"/>
            <a:ext cx="8843614" cy="14807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mbria"/>
              <a:buNone/>
            </a:pPr>
            <a:r>
              <a:rPr lang="en-US" b="1" dirty="0">
                <a:latin typeface="Cambria"/>
                <a:ea typeface="Cambria"/>
                <a:cs typeface="Cambria"/>
                <a:sym typeface="Cambria"/>
              </a:rPr>
              <a:t>You Can “Marry” Jesus Today</a:t>
            </a:r>
            <a:endParaRPr dirty="0"/>
          </a:p>
        </p:txBody>
      </p:sp>
      <p:sp>
        <p:nvSpPr>
          <p:cNvPr id="99" name="Google Shape;99;p16"/>
          <p:cNvSpPr txBox="1">
            <a:spLocks noGrp="1"/>
          </p:cNvSpPr>
          <p:nvPr>
            <p:ph type="body" idx="1"/>
          </p:nvPr>
        </p:nvSpPr>
        <p:spPr>
          <a:xfrm>
            <a:off x="540775" y="1780469"/>
            <a:ext cx="11115314" cy="4698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742950" lvl="1" indent="-285750">
              <a:lnSpc>
                <a:spcPct val="150000"/>
              </a:lnSpc>
              <a:spcBef>
                <a:spcPts val="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Believe							John 3:16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Repent 							Acts 17:30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Confess Faith in Him					Rom. 10:10</a:t>
            </a:r>
            <a:endParaRPr sz="3200" dirty="0"/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Baptized Into Him					Gal. 3:27</a:t>
            </a:r>
            <a:endParaRPr sz="3200" dirty="0"/>
          </a:p>
          <a:p>
            <a:pPr marL="0" indent="0" algn="ctr">
              <a:lnSpc>
                <a:spcPct val="150000"/>
              </a:lnSpc>
              <a:spcBef>
                <a:spcPts val="200"/>
              </a:spcBef>
              <a:buSzPts val="3000"/>
              <a:buNone/>
            </a:pPr>
            <a:r>
              <a:rPr lang="en-US" sz="3200" b="1" i="1" dirty="0">
                <a:solidFill>
                  <a:srgbClr val="FFFF00"/>
                </a:solidFill>
              </a:rPr>
              <a:t>Added to His Church and become part of His Bride</a:t>
            </a:r>
            <a:endParaRPr sz="3200" i="1" dirty="0">
              <a:solidFill>
                <a:srgbClr val="FFFF00"/>
              </a:solidFill>
            </a:endParaRPr>
          </a:p>
          <a:p>
            <a:pPr marL="742950" lvl="1" indent="-285750">
              <a:lnSpc>
                <a:spcPct val="150000"/>
              </a:lnSpc>
              <a:spcBef>
                <a:spcPts val="200"/>
              </a:spcBef>
              <a:buSzPts val="3000"/>
            </a:pPr>
            <a:r>
              <a:rPr lang="en-US" sz="3200" dirty="0">
                <a:solidFill>
                  <a:schemeClr val="lt1"/>
                </a:solidFill>
              </a:rPr>
              <a:t>  Be Faithful					  	Rev. 2:10</a:t>
            </a:r>
            <a:endParaRPr sz="3200" dirty="0"/>
          </a:p>
        </p:txBody>
      </p:sp>
    </p:spTree>
    <p:extLst>
      <p:ext uri="{BB962C8B-B14F-4D97-AF65-F5344CB8AC3E}">
        <p14:creationId xmlns:p14="http://schemas.microsoft.com/office/powerpoint/2010/main" val="64068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328</Words>
  <Application>Microsoft Office PowerPoint</Application>
  <PresentationFormat>Widescreen</PresentationFormat>
  <Paragraphs>54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Cambria</vt:lpstr>
      <vt:lpstr>Office Theme</vt:lpstr>
      <vt:lpstr> Marriage and Agape Love </vt:lpstr>
      <vt:lpstr>Text—Matthew 5:43-48</vt:lpstr>
      <vt:lpstr>Looking at the Text</vt:lpstr>
      <vt:lpstr>Five Greek Words—Two Concepts</vt:lpstr>
      <vt:lpstr>Agape Love In Your Marriage</vt:lpstr>
      <vt:lpstr>Manifesting Agape in Marriages</vt:lpstr>
      <vt:lpstr>Press On—Fill Your Home with Agape</vt:lpstr>
      <vt:lpstr>You Can “Marry” Jesus Today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Cindy Nelson</cp:lastModifiedBy>
  <cp:revision>72</cp:revision>
  <cp:lastPrinted>2019-01-27T13:04:06Z</cp:lastPrinted>
  <dcterms:modified xsi:type="dcterms:W3CDTF">2019-02-11T16:05:41Z</dcterms:modified>
</cp:coreProperties>
</file>