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7" r:id="rId2"/>
    <p:sldId id="267" r:id="rId3"/>
    <p:sldId id="256" r:id="rId4"/>
    <p:sldId id="259" r:id="rId5"/>
    <p:sldId id="258" r:id="rId6"/>
    <p:sldId id="260" r:id="rId7"/>
    <p:sldId id="265" r:id="rId8"/>
    <p:sldId id="262" r:id="rId9"/>
    <p:sldId id="270" r:id="rId10"/>
    <p:sldId id="263" r:id="rId11"/>
    <p:sldId id="264" r:id="rId12"/>
    <p:sldId id="269" r:id="rId13"/>
    <p:sldId id="272" r:id="rId14"/>
    <p:sldId id="278" r:id="rId15"/>
    <p:sldId id="271" r:id="rId16"/>
    <p:sldId id="279" r:id="rId17"/>
    <p:sldId id="273" r:id="rId18"/>
    <p:sldId id="274" r:id="rId19"/>
    <p:sldId id="275" r:id="rId20"/>
    <p:sldId id="276" r:id="rId21"/>
    <p:sldId id="277" r:id="rId22"/>
  </p:sldIdLst>
  <p:sldSz cx="12192000" cy="6858000"/>
  <p:notesSz cx="7023100" cy="9309100"/>
  <p:embeddedFontLst>
    <p:embeddedFont>
      <p:font typeface="Arial Black" panose="020B0A04020102020204" pitchFamily="34" charset="0"/>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Eraser" panose="00000400000000000000" pitchFamily="2" charset="0"/>
      <p:regular r:id="rId31"/>
    </p:embeddedFont>
    <p:embeddedFont>
      <p:font typeface="Gill Sans Ultra Bold" panose="020B0A02020104020203" pitchFamily="34" charset="0"/>
      <p:regular r:id="rId32"/>
    </p:embeddedFont>
    <p:embeddedFont>
      <p:font typeface="Ink Free" panose="03080402000500000000" pitchFamily="66"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90" d="100"/>
          <a:sy n="90" d="100"/>
        </p:scale>
        <p:origin x="-620" y="136"/>
      </p:cViewPr>
      <p:guideLst/>
    </p:cSldViewPr>
  </p:slideViewPr>
  <p:notesTextViewPr>
    <p:cViewPr>
      <p:scale>
        <a:sx n="1" d="1"/>
        <a:sy n="1" d="1"/>
      </p:scale>
      <p:origin x="0" y="0"/>
    </p:cViewPr>
  </p:notesTextViewPr>
  <p:notesViewPr>
    <p:cSldViewPr snapToGrid="0">
      <p:cViewPr varScale="1">
        <p:scale>
          <a:sx n="72" d="100"/>
          <a:sy n="72" d="100"/>
        </p:scale>
        <p:origin x="2724"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9028E05-0A97-4479-9907-10799D5F2E9D}" type="datetimeFigureOut">
              <a:rPr lang="en-US" smtClean="0"/>
              <a:t>2/3/2019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B077E07-9617-45FE-B183-B3DB2094B6C2}" type="slidenum">
              <a:rPr lang="en-US" smtClean="0"/>
              <a:t>‹#›</a:t>
            </a:fld>
            <a:endParaRPr lang="en-US"/>
          </a:p>
        </p:txBody>
      </p:sp>
    </p:spTree>
    <p:extLst>
      <p:ext uri="{BB962C8B-B14F-4D97-AF65-F5344CB8AC3E}">
        <p14:creationId xmlns:p14="http://schemas.microsoft.com/office/powerpoint/2010/main" val="101411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for the month of February</a:t>
            </a:r>
          </a:p>
          <a:p>
            <a:endParaRPr lang="en-US" dirty="0"/>
          </a:p>
          <a:p>
            <a:r>
              <a:rPr lang="en-US" dirty="0"/>
              <a:t>There will be other lessons this month on marriage</a:t>
            </a:r>
          </a:p>
        </p:txBody>
      </p:sp>
      <p:sp>
        <p:nvSpPr>
          <p:cNvPr id="4" name="Slide Number Placeholder 3"/>
          <p:cNvSpPr>
            <a:spLocks noGrp="1"/>
          </p:cNvSpPr>
          <p:nvPr>
            <p:ph type="sldNum" sz="quarter" idx="5"/>
          </p:nvPr>
        </p:nvSpPr>
        <p:spPr/>
        <p:txBody>
          <a:bodyPr/>
          <a:lstStyle/>
          <a:p>
            <a:fld id="{4B077E07-9617-45FE-B183-B3DB2094B6C2}" type="slidenum">
              <a:rPr lang="en-US" smtClean="0"/>
              <a:t>1</a:t>
            </a:fld>
            <a:endParaRPr lang="en-US"/>
          </a:p>
        </p:txBody>
      </p:sp>
    </p:spTree>
    <p:extLst>
      <p:ext uri="{BB962C8B-B14F-4D97-AF65-F5344CB8AC3E}">
        <p14:creationId xmlns:p14="http://schemas.microsoft.com/office/powerpoint/2010/main" val="2565241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77E07-9617-45FE-B183-B3DB2094B6C2}" type="slidenum">
              <a:rPr lang="en-US" smtClean="0"/>
              <a:t>10</a:t>
            </a:fld>
            <a:endParaRPr lang="en-US"/>
          </a:p>
        </p:txBody>
      </p:sp>
    </p:spTree>
    <p:extLst>
      <p:ext uri="{BB962C8B-B14F-4D97-AF65-F5344CB8AC3E}">
        <p14:creationId xmlns:p14="http://schemas.microsoft.com/office/powerpoint/2010/main" val="269684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77E07-9617-45FE-B183-B3DB2094B6C2}" type="slidenum">
              <a:rPr lang="en-US" smtClean="0"/>
              <a:t>11</a:t>
            </a:fld>
            <a:endParaRPr lang="en-US"/>
          </a:p>
        </p:txBody>
      </p:sp>
    </p:spTree>
    <p:extLst>
      <p:ext uri="{BB962C8B-B14F-4D97-AF65-F5344CB8AC3E}">
        <p14:creationId xmlns:p14="http://schemas.microsoft.com/office/powerpoint/2010/main" val="370923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618480" cy="4449501"/>
          </a:xfrm>
        </p:spPr>
        <p:txBody>
          <a:bodyPr/>
          <a:lstStyle/>
          <a:p>
            <a:r>
              <a:rPr lang="en-US" dirty="0"/>
              <a:t>We all know there’s no perfect relationship out there, but if a marriage doesn’t serve you anymore, what’s the point of being in it? Because you took some vows that were created years and years ago when people were dying at young ages?</a:t>
            </a:r>
          </a:p>
          <a:p>
            <a:endParaRPr lang="en-US" dirty="0"/>
          </a:p>
          <a:p>
            <a:r>
              <a:rPr lang="en-US" dirty="0"/>
              <a:t>It’s perfectly acceptable and okay to be in a relationship and leave it and go to the next one and grow and evolve.</a:t>
            </a:r>
          </a:p>
          <a:p>
            <a:endParaRPr lang="en-US" dirty="0"/>
          </a:p>
          <a:p>
            <a:r>
              <a:rPr lang="en-US" dirty="0"/>
              <a:t>We need to redefine what marriage is. I think it’s important. We don’t need to listen to church or religion anymore. We need to listen to the way the world is and grow.</a:t>
            </a:r>
          </a:p>
          <a:p>
            <a:r>
              <a:rPr lang="en-US" u="sng" dirty="0"/>
              <a:t>“Is Marriage An Outdated Tradition?” David </a:t>
            </a:r>
            <a:r>
              <a:rPr lang="en-US" u="sng" dirty="0" err="1"/>
              <a:t>Wygant</a:t>
            </a:r>
            <a:endParaRPr lang="en-US" u="sng" dirty="0"/>
          </a:p>
          <a:p>
            <a:endParaRPr lang="en-US" dirty="0"/>
          </a:p>
          <a:p>
            <a:r>
              <a:rPr lang="en-US" dirty="0"/>
              <a:t>Alexis de </a:t>
            </a:r>
            <a:r>
              <a:rPr lang="en-US" dirty="0" err="1"/>
              <a:t>Toqueville</a:t>
            </a:r>
            <a:r>
              <a:rPr lang="en-US" dirty="0"/>
              <a:t> (French diplomat and political scientist 1805-1859)</a:t>
            </a:r>
          </a:p>
          <a:p>
            <a:r>
              <a:rPr lang="en-US" dirty="0"/>
              <a:t>Democracy in America</a:t>
            </a:r>
          </a:p>
          <a:p>
            <a:r>
              <a:rPr lang="en-US" dirty="0"/>
              <a:t>“Society in endangered not by the great licentiousness of a few, but by the laxity of morals amongst all.”</a:t>
            </a:r>
          </a:p>
          <a:p>
            <a:r>
              <a:rPr lang="en-US" dirty="0"/>
              <a:t>“There is no just ground for surprise if a man, who in the age aristocracy chooses to consult nothing but his own opinion and his own taste in the choice of a wife, soon finds that infractions of morality and domestic wretchedness invade his household, but, when the same line of action is in the natural and ordinary course of things, when it is </a:t>
            </a:r>
            <a:r>
              <a:rPr lang="en-US" u="sng" dirty="0"/>
              <a:t>sanctioned by parental authority </a:t>
            </a:r>
            <a:r>
              <a:rPr lang="en-US" dirty="0"/>
              <a:t>and </a:t>
            </a:r>
            <a:r>
              <a:rPr lang="en-US" u="sng" dirty="0"/>
              <a:t>backed by public opinion</a:t>
            </a:r>
            <a:r>
              <a:rPr lang="en-US" dirty="0"/>
              <a:t>, it cannot be doubted that the internal peace of families will be increased by it.” </a:t>
            </a:r>
          </a:p>
          <a:p>
            <a:endParaRPr lang="en-US" dirty="0"/>
          </a:p>
          <a:p>
            <a:endParaRPr lang="en-US" dirty="0"/>
          </a:p>
        </p:txBody>
      </p:sp>
      <p:sp>
        <p:nvSpPr>
          <p:cNvPr id="4" name="Slide Number Placeholder 3"/>
          <p:cNvSpPr>
            <a:spLocks noGrp="1"/>
          </p:cNvSpPr>
          <p:nvPr>
            <p:ph type="sldNum" sz="quarter" idx="5"/>
          </p:nvPr>
        </p:nvSpPr>
        <p:spPr/>
        <p:txBody>
          <a:bodyPr/>
          <a:lstStyle/>
          <a:p>
            <a:fld id="{4B077E07-9617-45FE-B183-B3DB2094B6C2}" type="slidenum">
              <a:rPr lang="en-US" smtClean="0"/>
              <a:t>12</a:t>
            </a:fld>
            <a:endParaRPr lang="en-US"/>
          </a:p>
        </p:txBody>
      </p:sp>
    </p:spTree>
    <p:extLst>
      <p:ext uri="{BB962C8B-B14F-4D97-AF65-F5344CB8AC3E}">
        <p14:creationId xmlns:p14="http://schemas.microsoft.com/office/powerpoint/2010/main" val="2133235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618480" cy="4449501"/>
          </a:xfrm>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B077E07-9617-45FE-B183-B3DB2094B6C2}" type="slidenum">
              <a:rPr lang="en-US" smtClean="0"/>
              <a:t>13</a:t>
            </a:fld>
            <a:endParaRPr lang="en-US"/>
          </a:p>
        </p:txBody>
      </p:sp>
    </p:spTree>
    <p:extLst>
      <p:ext uri="{BB962C8B-B14F-4D97-AF65-F5344CB8AC3E}">
        <p14:creationId xmlns:p14="http://schemas.microsoft.com/office/powerpoint/2010/main" val="580411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618480" cy="4449501"/>
          </a:xfrm>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B077E07-9617-45FE-B183-B3DB2094B6C2}" type="slidenum">
              <a:rPr lang="en-US" smtClean="0"/>
              <a:t>14</a:t>
            </a:fld>
            <a:endParaRPr lang="en-US"/>
          </a:p>
        </p:txBody>
      </p:sp>
    </p:spTree>
    <p:extLst>
      <p:ext uri="{BB962C8B-B14F-4D97-AF65-F5344CB8AC3E}">
        <p14:creationId xmlns:p14="http://schemas.microsoft.com/office/powerpoint/2010/main" val="169079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dirty="0"/>
              <a:t>“If you’re not compatible, you may have married the wrong person.”</a:t>
            </a:r>
          </a:p>
          <a:p>
            <a:pPr marL="233309" indent="-233309">
              <a:buAutoNum type="arabicPeriod"/>
            </a:pPr>
            <a:r>
              <a:rPr lang="en-US" dirty="0"/>
              <a:t>“The grass is greener on the other side.”</a:t>
            </a:r>
          </a:p>
          <a:p>
            <a:pPr marL="233309" indent="-233309">
              <a:buAutoNum type="arabicPeriod"/>
            </a:pPr>
            <a:r>
              <a:rPr lang="en-US" dirty="0"/>
              <a:t>“If you’re not happy, don’t stay in an unhappy situation. You deserve more.”</a:t>
            </a:r>
          </a:p>
          <a:p>
            <a:pPr marL="233309" indent="-233309">
              <a:buAutoNum type="arabicPeriod"/>
            </a:pPr>
            <a:r>
              <a:rPr lang="en-US" dirty="0"/>
              <a:t>“Divorce is always an option.”</a:t>
            </a:r>
          </a:p>
          <a:p>
            <a:pPr marL="233309" indent="-233309">
              <a:buAutoNum type="arabicPeriod"/>
            </a:pPr>
            <a:r>
              <a:rPr lang="en-US" dirty="0"/>
              <a:t>“Your kids should come first because they need you more.”</a:t>
            </a:r>
          </a:p>
          <a:p>
            <a:pPr marL="233309" indent="-233309">
              <a:buAutoNum type="arabicPeriod"/>
            </a:pPr>
            <a:r>
              <a:rPr lang="en-US" dirty="0"/>
              <a:t>“You may have just fallen out of love.”</a:t>
            </a:r>
          </a:p>
          <a:p>
            <a:pPr marL="233309" indent="-233309">
              <a:buAutoNum type="arabicPeriod"/>
            </a:pPr>
            <a:r>
              <a:rPr lang="en-US" dirty="0"/>
              <a:t>“Your marriage is beyond repair. Once trust is broken, it can never be restored.”</a:t>
            </a:r>
          </a:p>
          <a:p>
            <a:pPr marL="233309" indent="-233309">
              <a:buAutoNum type="arabicPeriod"/>
            </a:pPr>
            <a:r>
              <a:rPr lang="en-US" dirty="0"/>
              <a:t>“Marriage is a 50/50 relationship.” </a:t>
            </a:r>
          </a:p>
          <a:p>
            <a:pPr marL="233309" indent="-233309">
              <a:buAutoNum type="arabicPeriod"/>
            </a:pPr>
            <a:endParaRPr lang="en-US" dirty="0"/>
          </a:p>
          <a:p>
            <a:r>
              <a:rPr lang="en-US" dirty="0"/>
              <a:t>Marriage provides the foundation for the family, and the family is the fundamental building block of all human civilizations. Marriage unites a husband and wife, and, marriage unites parents with any children they have, thus setting the stage for the next generation.</a:t>
            </a:r>
          </a:p>
        </p:txBody>
      </p:sp>
      <p:sp>
        <p:nvSpPr>
          <p:cNvPr id="4" name="Slide Number Placeholder 3"/>
          <p:cNvSpPr>
            <a:spLocks noGrp="1"/>
          </p:cNvSpPr>
          <p:nvPr>
            <p:ph type="sldNum" sz="quarter" idx="5"/>
          </p:nvPr>
        </p:nvSpPr>
        <p:spPr/>
        <p:txBody>
          <a:bodyPr/>
          <a:lstStyle/>
          <a:p>
            <a:fld id="{4B077E07-9617-45FE-B183-B3DB2094B6C2}" type="slidenum">
              <a:rPr lang="en-US" smtClean="0"/>
              <a:t>15</a:t>
            </a:fld>
            <a:endParaRPr lang="en-US"/>
          </a:p>
        </p:txBody>
      </p:sp>
    </p:spTree>
    <p:extLst>
      <p:ext uri="{BB962C8B-B14F-4D97-AF65-F5344CB8AC3E}">
        <p14:creationId xmlns:p14="http://schemas.microsoft.com/office/powerpoint/2010/main" val="222838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AutoNum type="arabicPeriod"/>
            </a:pPr>
            <a:r>
              <a:rPr lang="en-US" dirty="0"/>
              <a:t>“If you’re not compatible, you may have married the wrong person.”</a:t>
            </a:r>
          </a:p>
          <a:p>
            <a:pPr marL="233309" indent="-233309">
              <a:buAutoNum type="arabicPeriod"/>
            </a:pPr>
            <a:r>
              <a:rPr lang="en-US" dirty="0"/>
              <a:t>“The grass is greener on the other side.”</a:t>
            </a:r>
          </a:p>
          <a:p>
            <a:pPr marL="233309" indent="-233309">
              <a:buAutoNum type="arabicPeriod"/>
            </a:pPr>
            <a:r>
              <a:rPr lang="en-US" dirty="0"/>
              <a:t>“If you’re not happy, don’t stay in an unhappy situation. You deserve more.”</a:t>
            </a:r>
          </a:p>
          <a:p>
            <a:pPr marL="233309" indent="-233309">
              <a:buAutoNum type="arabicPeriod"/>
            </a:pPr>
            <a:r>
              <a:rPr lang="en-US" dirty="0"/>
              <a:t>“Divorce is always an option.”</a:t>
            </a:r>
          </a:p>
          <a:p>
            <a:pPr marL="233309" indent="-233309">
              <a:buAutoNum type="arabicPeriod"/>
            </a:pPr>
            <a:r>
              <a:rPr lang="en-US" dirty="0"/>
              <a:t>“Your kids should come first because they need you more.”</a:t>
            </a:r>
          </a:p>
          <a:p>
            <a:pPr marL="233309" indent="-233309">
              <a:buAutoNum type="arabicPeriod"/>
            </a:pPr>
            <a:r>
              <a:rPr lang="en-US" dirty="0"/>
              <a:t>“You may have just fallen out of love.”</a:t>
            </a:r>
          </a:p>
          <a:p>
            <a:pPr marL="233309" indent="-233309">
              <a:buAutoNum type="arabicPeriod"/>
            </a:pPr>
            <a:r>
              <a:rPr lang="en-US" dirty="0"/>
              <a:t>“Your marriage is beyond repair. Once trust is broken, it can never be restored.”</a:t>
            </a:r>
          </a:p>
          <a:p>
            <a:pPr marL="233309" indent="-233309">
              <a:buAutoNum type="arabicPeriod"/>
            </a:pPr>
            <a:r>
              <a:rPr lang="en-US" dirty="0"/>
              <a:t>“Marriage is a 50/50 relationship.” </a:t>
            </a:r>
          </a:p>
          <a:p>
            <a:pPr marL="233309" indent="-233309">
              <a:buAutoNum type="arabicPeriod"/>
            </a:pPr>
            <a:endParaRPr lang="en-US" dirty="0"/>
          </a:p>
          <a:p>
            <a:r>
              <a:rPr lang="en-US" dirty="0"/>
              <a:t>Marriage provides the foundation for the family, and the family is the fundamental building block of all human civilizations. Marriage unites a husband and wife, and, marriage unites parents with any children they have, thus setting the stage for the next generation.</a:t>
            </a:r>
          </a:p>
        </p:txBody>
      </p:sp>
      <p:sp>
        <p:nvSpPr>
          <p:cNvPr id="4" name="Slide Number Placeholder 3"/>
          <p:cNvSpPr>
            <a:spLocks noGrp="1"/>
          </p:cNvSpPr>
          <p:nvPr>
            <p:ph type="sldNum" sz="quarter" idx="5"/>
          </p:nvPr>
        </p:nvSpPr>
        <p:spPr/>
        <p:txBody>
          <a:bodyPr/>
          <a:lstStyle/>
          <a:p>
            <a:fld id="{4B077E07-9617-45FE-B183-B3DB2094B6C2}" type="slidenum">
              <a:rPr lang="en-US" smtClean="0"/>
              <a:t>16</a:t>
            </a:fld>
            <a:endParaRPr lang="en-US"/>
          </a:p>
        </p:txBody>
      </p:sp>
    </p:spTree>
    <p:extLst>
      <p:ext uri="{BB962C8B-B14F-4D97-AF65-F5344CB8AC3E}">
        <p14:creationId xmlns:p14="http://schemas.microsoft.com/office/powerpoint/2010/main" val="2270624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Chicago scholar Linda J. Waite compiled scientific evidence of the consequences of marriage in adults.</a:t>
            </a:r>
          </a:p>
          <a:p>
            <a:endParaRPr lang="en-US" dirty="0"/>
          </a:p>
          <a:p>
            <a:r>
              <a:rPr lang="en-US" dirty="0"/>
              <a:t>City Journal “Why Marriage is Good For you” Mary Gallagher</a:t>
            </a:r>
          </a:p>
        </p:txBody>
      </p:sp>
      <p:sp>
        <p:nvSpPr>
          <p:cNvPr id="4" name="Slide Number Placeholder 3"/>
          <p:cNvSpPr>
            <a:spLocks noGrp="1"/>
          </p:cNvSpPr>
          <p:nvPr>
            <p:ph type="sldNum" sz="quarter" idx="5"/>
          </p:nvPr>
        </p:nvSpPr>
        <p:spPr/>
        <p:txBody>
          <a:bodyPr/>
          <a:lstStyle/>
          <a:p>
            <a:fld id="{4B077E07-9617-45FE-B183-B3DB2094B6C2}" type="slidenum">
              <a:rPr lang="en-US" smtClean="0"/>
              <a:t>17</a:t>
            </a:fld>
            <a:endParaRPr lang="en-US"/>
          </a:p>
        </p:txBody>
      </p:sp>
    </p:spTree>
    <p:extLst>
      <p:ext uri="{BB962C8B-B14F-4D97-AF65-F5344CB8AC3E}">
        <p14:creationId xmlns:p14="http://schemas.microsoft.com/office/powerpoint/2010/main" val="279853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Chicago scholar Linda J. Waite compiled scientific evidence of the consequences of adults in marriage.</a:t>
            </a:r>
          </a:p>
          <a:p>
            <a:endParaRPr lang="en-US" dirty="0"/>
          </a:p>
          <a:p>
            <a:r>
              <a:rPr lang="en-US" dirty="0"/>
              <a:t>City Journal “Why Marriage is Good For you” Mary Gallagher</a:t>
            </a:r>
          </a:p>
        </p:txBody>
      </p:sp>
      <p:sp>
        <p:nvSpPr>
          <p:cNvPr id="4" name="Slide Number Placeholder 3"/>
          <p:cNvSpPr>
            <a:spLocks noGrp="1"/>
          </p:cNvSpPr>
          <p:nvPr>
            <p:ph type="sldNum" sz="quarter" idx="5"/>
          </p:nvPr>
        </p:nvSpPr>
        <p:spPr/>
        <p:txBody>
          <a:bodyPr/>
          <a:lstStyle/>
          <a:p>
            <a:fld id="{4B077E07-9617-45FE-B183-B3DB2094B6C2}" type="slidenum">
              <a:rPr lang="en-US" smtClean="0"/>
              <a:t>18</a:t>
            </a:fld>
            <a:endParaRPr lang="en-US"/>
          </a:p>
        </p:txBody>
      </p:sp>
    </p:spTree>
    <p:extLst>
      <p:ext uri="{BB962C8B-B14F-4D97-AF65-F5344CB8AC3E}">
        <p14:creationId xmlns:p14="http://schemas.microsoft.com/office/powerpoint/2010/main" val="2962926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Chicago scholar Linda J. Waite compiled scientific evidence of the consequences of adults in marriage.</a:t>
            </a:r>
          </a:p>
          <a:p>
            <a:endParaRPr lang="en-US" dirty="0"/>
          </a:p>
          <a:p>
            <a:r>
              <a:rPr lang="en-US" dirty="0"/>
              <a:t>City Journal “Why Marriage is Good For you” Mary Gallagher</a:t>
            </a:r>
          </a:p>
        </p:txBody>
      </p:sp>
      <p:sp>
        <p:nvSpPr>
          <p:cNvPr id="4" name="Slide Number Placeholder 3"/>
          <p:cNvSpPr>
            <a:spLocks noGrp="1"/>
          </p:cNvSpPr>
          <p:nvPr>
            <p:ph type="sldNum" sz="quarter" idx="5"/>
          </p:nvPr>
        </p:nvSpPr>
        <p:spPr/>
        <p:txBody>
          <a:bodyPr/>
          <a:lstStyle/>
          <a:p>
            <a:fld id="{4B077E07-9617-45FE-B183-B3DB2094B6C2}" type="slidenum">
              <a:rPr lang="en-US" smtClean="0"/>
              <a:t>19</a:t>
            </a:fld>
            <a:endParaRPr lang="en-US"/>
          </a:p>
        </p:txBody>
      </p:sp>
    </p:spTree>
    <p:extLst>
      <p:ext uri="{BB962C8B-B14F-4D97-AF65-F5344CB8AC3E}">
        <p14:creationId xmlns:p14="http://schemas.microsoft.com/office/powerpoint/2010/main" val="140586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us to focus this morning on the concept and the institution of marriage. </a:t>
            </a:r>
          </a:p>
          <a:p>
            <a:endParaRPr lang="en-US" dirty="0"/>
          </a:p>
          <a:p>
            <a:r>
              <a:rPr lang="en-US" dirty="0"/>
              <a:t>We can all play a part in making marriage stronger. We can all play a part in promoting God’s view of marriage.</a:t>
            </a:r>
          </a:p>
        </p:txBody>
      </p:sp>
      <p:sp>
        <p:nvSpPr>
          <p:cNvPr id="4" name="Slide Number Placeholder 3"/>
          <p:cNvSpPr>
            <a:spLocks noGrp="1"/>
          </p:cNvSpPr>
          <p:nvPr>
            <p:ph type="sldNum" sz="quarter" idx="5"/>
          </p:nvPr>
        </p:nvSpPr>
        <p:spPr/>
        <p:txBody>
          <a:bodyPr/>
          <a:lstStyle/>
          <a:p>
            <a:fld id="{4B077E07-9617-45FE-B183-B3DB2094B6C2}" type="slidenum">
              <a:rPr lang="en-US" smtClean="0"/>
              <a:t>2</a:t>
            </a:fld>
            <a:endParaRPr lang="en-US"/>
          </a:p>
        </p:txBody>
      </p:sp>
    </p:spTree>
    <p:extLst>
      <p:ext uri="{BB962C8B-B14F-4D97-AF65-F5344CB8AC3E}">
        <p14:creationId xmlns:p14="http://schemas.microsoft.com/office/powerpoint/2010/main" val="1941954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Chicago scholar Linda J. Waite compiled scientific evidence of the consequences of adults in marriage.</a:t>
            </a:r>
          </a:p>
          <a:p>
            <a:endParaRPr lang="en-US" dirty="0"/>
          </a:p>
          <a:p>
            <a:r>
              <a:rPr lang="en-US" dirty="0"/>
              <a:t>City Journal “Why Marriage is Good For you” Mary Gallagher</a:t>
            </a:r>
          </a:p>
        </p:txBody>
      </p:sp>
      <p:sp>
        <p:nvSpPr>
          <p:cNvPr id="4" name="Slide Number Placeholder 3"/>
          <p:cNvSpPr>
            <a:spLocks noGrp="1"/>
          </p:cNvSpPr>
          <p:nvPr>
            <p:ph type="sldNum" sz="quarter" idx="5"/>
          </p:nvPr>
        </p:nvSpPr>
        <p:spPr/>
        <p:txBody>
          <a:bodyPr/>
          <a:lstStyle/>
          <a:p>
            <a:fld id="{4B077E07-9617-45FE-B183-B3DB2094B6C2}" type="slidenum">
              <a:rPr lang="en-US" smtClean="0"/>
              <a:t>20</a:t>
            </a:fld>
            <a:endParaRPr lang="en-US"/>
          </a:p>
        </p:txBody>
      </p:sp>
    </p:spTree>
    <p:extLst>
      <p:ext uri="{BB962C8B-B14F-4D97-AF65-F5344CB8AC3E}">
        <p14:creationId xmlns:p14="http://schemas.microsoft.com/office/powerpoint/2010/main" val="409500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Chicago scholar Linda J. Waite compiled scientific evidence of the consequences of adults in marriage.</a:t>
            </a:r>
          </a:p>
          <a:p>
            <a:endParaRPr lang="en-US" dirty="0"/>
          </a:p>
          <a:p>
            <a:r>
              <a:rPr lang="en-US" dirty="0"/>
              <a:t>City Journal “Why Marriage is Good For you” Mary Gallagher</a:t>
            </a:r>
          </a:p>
        </p:txBody>
      </p:sp>
      <p:sp>
        <p:nvSpPr>
          <p:cNvPr id="4" name="Slide Number Placeholder 3"/>
          <p:cNvSpPr>
            <a:spLocks noGrp="1"/>
          </p:cNvSpPr>
          <p:nvPr>
            <p:ph type="sldNum" sz="quarter" idx="5"/>
          </p:nvPr>
        </p:nvSpPr>
        <p:spPr/>
        <p:txBody>
          <a:bodyPr/>
          <a:lstStyle/>
          <a:p>
            <a:fld id="{4B077E07-9617-45FE-B183-B3DB2094B6C2}" type="slidenum">
              <a:rPr lang="en-US" smtClean="0"/>
              <a:t>21</a:t>
            </a:fld>
            <a:endParaRPr lang="en-US"/>
          </a:p>
        </p:txBody>
      </p:sp>
    </p:spTree>
    <p:extLst>
      <p:ext uri="{BB962C8B-B14F-4D97-AF65-F5344CB8AC3E}">
        <p14:creationId xmlns:p14="http://schemas.microsoft.com/office/powerpoint/2010/main" val="289828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 surprise to you that truth is under attack. Not any particular truth but truth as a concept. It is being redefined, molded and shaped to fit the whims and concerns of the masses or those that cry loudest of injustice. </a:t>
            </a:r>
          </a:p>
          <a:p>
            <a:endParaRPr lang="en-US" dirty="0"/>
          </a:p>
          <a:p>
            <a:r>
              <a:rPr lang="en-US" dirty="0"/>
              <a:t>When truth can be changed and everyone can have a truth, we have loosed the moorings. We are adrift in the sea of subjective thoughts and personal feelings. Facts can be changed and information can be weaponized and used against anyone, ask Judge Kavanaugh. </a:t>
            </a:r>
          </a:p>
          <a:p>
            <a:endParaRPr lang="en-US" dirty="0"/>
          </a:p>
          <a:p>
            <a:r>
              <a:rPr lang="en-US" dirty="0"/>
              <a:t>When truth erodes, long standing individual truths will begin to come under attack. One truth that is under attack and in the cross hairs of the re-definer’s fire is Marriage. </a:t>
            </a:r>
          </a:p>
          <a:p>
            <a:endParaRPr lang="en-US" dirty="0"/>
          </a:p>
        </p:txBody>
      </p:sp>
      <p:sp>
        <p:nvSpPr>
          <p:cNvPr id="4" name="Slide Number Placeholder 3"/>
          <p:cNvSpPr>
            <a:spLocks noGrp="1"/>
          </p:cNvSpPr>
          <p:nvPr>
            <p:ph type="sldNum" sz="quarter" idx="5"/>
          </p:nvPr>
        </p:nvSpPr>
        <p:spPr/>
        <p:txBody>
          <a:bodyPr/>
          <a:lstStyle/>
          <a:p>
            <a:fld id="{4B077E07-9617-45FE-B183-B3DB2094B6C2}" type="slidenum">
              <a:rPr lang="en-US" smtClean="0"/>
              <a:t>3</a:t>
            </a:fld>
            <a:endParaRPr lang="en-US"/>
          </a:p>
        </p:txBody>
      </p:sp>
    </p:spTree>
    <p:extLst>
      <p:ext uri="{BB962C8B-B14F-4D97-AF65-F5344CB8AC3E}">
        <p14:creationId xmlns:p14="http://schemas.microsoft.com/office/powerpoint/2010/main" val="243778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postmodernism can only be described, not defined. Attempting to define it violates the postmodernists premise that no definite terms, boundaries, or absolute truths exist. </a:t>
            </a:r>
          </a:p>
          <a:p>
            <a:pPr marL="174982" indent="-174982">
              <a:buFont typeface="Arial" panose="020B0604020202020204" pitchFamily="34" charset="0"/>
              <a:buChar char="•"/>
            </a:pPr>
            <a:r>
              <a:rPr lang="en-US" dirty="0"/>
              <a:t>Truth is relative. “The naturalists have their story, the pantheists theirs, the Christians theirs, ad infinitum. With postmodernism, no story can have any more credibility than any other. All stories are equally valid, being so validated by the community that lives by them,” </a:t>
            </a:r>
          </a:p>
          <a:p>
            <a:pPr marL="174982" indent="-174982">
              <a:buFont typeface="Arial" panose="020B0604020202020204" pitchFamily="34" charset="0"/>
              <a:buChar char="•"/>
            </a:pPr>
            <a:r>
              <a:rPr lang="en-US" dirty="0"/>
              <a:t>“Postmodernism argues that people are fundamentally subjective because their unique beliefs and values alter the way they organize factual data. Thus, the narratives they construct around data will also be subjective.”</a:t>
            </a:r>
          </a:p>
          <a:p>
            <a:pPr marL="174982" indent="-174982">
              <a:buFont typeface="Arial" panose="020B0604020202020204" pitchFamily="34" charset="0"/>
              <a:buChar char="•"/>
            </a:pPr>
            <a:r>
              <a:rPr lang="en-US" dirty="0"/>
              <a:t>It questions everything and provides answers for nothing. </a:t>
            </a:r>
          </a:p>
          <a:p>
            <a:endParaRPr lang="en-US" dirty="0"/>
          </a:p>
        </p:txBody>
      </p:sp>
      <p:sp>
        <p:nvSpPr>
          <p:cNvPr id="4" name="Slide Number Placeholder 3"/>
          <p:cNvSpPr>
            <a:spLocks noGrp="1"/>
          </p:cNvSpPr>
          <p:nvPr>
            <p:ph type="sldNum" sz="quarter" idx="5"/>
          </p:nvPr>
        </p:nvSpPr>
        <p:spPr/>
        <p:txBody>
          <a:bodyPr/>
          <a:lstStyle/>
          <a:p>
            <a:fld id="{4B077E07-9617-45FE-B183-B3DB2094B6C2}" type="slidenum">
              <a:rPr lang="en-US" smtClean="0"/>
              <a:t>4</a:t>
            </a:fld>
            <a:endParaRPr lang="en-US"/>
          </a:p>
        </p:txBody>
      </p:sp>
    </p:spTree>
    <p:extLst>
      <p:ext uri="{BB962C8B-B14F-4D97-AF65-F5344CB8AC3E}">
        <p14:creationId xmlns:p14="http://schemas.microsoft.com/office/powerpoint/2010/main" val="415630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we ever think we would have these discussions? </a:t>
            </a:r>
          </a:p>
          <a:p>
            <a:endParaRPr lang="en-US" dirty="0"/>
          </a:p>
          <a:p>
            <a:r>
              <a:rPr lang="en-US" dirty="0"/>
              <a:t>Which one is a boy  and which one is a girl?</a:t>
            </a:r>
          </a:p>
          <a:p>
            <a:endParaRPr lang="en-US" dirty="0"/>
          </a:p>
          <a:p>
            <a:r>
              <a:rPr lang="en-US" dirty="0"/>
              <a:t>There are groups that are now promoting transitioning of children as early as 18 months. </a:t>
            </a:r>
          </a:p>
          <a:p>
            <a:endParaRPr lang="en-US" dirty="0"/>
          </a:p>
          <a:p>
            <a:r>
              <a:rPr lang="en-US" dirty="0"/>
              <a:t>Gender dysphoria is a real disorder. A very small percentage of children have it. </a:t>
            </a:r>
          </a:p>
          <a:p>
            <a:endParaRPr lang="en-US" dirty="0"/>
          </a:p>
          <a:p>
            <a:endParaRPr lang="en-US" dirty="0"/>
          </a:p>
        </p:txBody>
      </p:sp>
      <p:sp>
        <p:nvSpPr>
          <p:cNvPr id="4" name="Slide Number Placeholder 3"/>
          <p:cNvSpPr>
            <a:spLocks noGrp="1"/>
          </p:cNvSpPr>
          <p:nvPr>
            <p:ph type="sldNum" sz="quarter" idx="5"/>
          </p:nvPr>
        </p:nvSpPr>
        <p:spPr/>
        <p:txBody>
          <a:bodyPr/>
          <a:lstStyle/>
          <a:p>
            <a:fld id="{4B077E07-9617-45FE-B183-B3DB2094B6C2}" type="slidenum">
              <a:rPr lang="en-US" smtClean="0"/>
              <a:t>5</a:t>
            </a:fld>
            <a:endParaRPr lang="en-US"/>
          </a:p>
        </p:txBody>
      </p:sp>
    </p:spTree>
    <p:extLst>
      <p:ext uri="{BB962C8B-B14F-4D97-AF65-F5344CB8AC3E}">
        <p14:creationId xmlns:p14="http://schemas.microsoft.com/office/powerpoint/2010/main" val="369763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268742"/>
          </a:xfrm>
        </p:spPr>
        <p:txBody>
          <a:bodyPr/>
          <a:lstStyle/>
          <a:p>
            <a:pPr marL="174982" indent="-174982">
              <a:buFont typeface="Arial" panose="020B0604020202020204" pitchFamily="34" charset="0"/>
              <a:buChar char="•"/>
            </a:pPr>
            <a:r>
              <a:rPr lang="en-US" dirty="0"/>
              <a:t>Trans Student Educational Resources is a youth-led organization dedicated to transforming the educational environment for trans and gender nonconforming students through advocacy and empowerment. In addition to our focus on creating a more trans-friendly education system, our mission is to educate the public and teach trans activists how to be effective organizers. </a:t>
            </a:r>
          </a:p>
          <a:p>
            <a:pPr marL="174982" indent="-174982">
              <a:buFont typeface="Arial" panose="020B0604020202020204" pitchFamily="34" charset="0"/>
              <a:buChar char="•"/>
            </a:pPr>
            <a:r>
              <a:rPr lang="en-US" dirty="0"/>
              <a:t>Each of the categories is independent from the others. The concept of gender is different for everyone. </a:t>
            </a:r>
          </a:p>
          <a:p>
            <a:pPr marL="174982" indent="-174982">
              <a:buFont typeface="Arial" panose="020B0604020202020204" pitchFamily="34" charset="0"/>
              <a:buChar char="•"/>
            </a:pPr>
            <a:r>
              <a:rPr lang="en-US" dirty="0"/>
              <a:t>October 19 2018 Palm Beach County schools revised two of its policies to further protect and ensure the equity of lesbian, gay, bisexual, transgender, and queer students.</a:t>
            </a:r>
          </a:p>
          <a:p>
            <a:pPr marL="174982" indent="-174982">
              <a:buFont typeface="Arial" panose="020B0604020202020204" pitchFamily="34" charset="0"/>
              <a:buChar char="•"/>
            </a:pPr>
            <a:r>
              <a:rPr lang="en-US" dirty="0"/>
              <a:t>The School Board made a new addition to the pledge, ensuring that educators will not discriminate against any student due to “sexual orientation, gender, gender expression and/or gender identity.” They also broadened the scope of discrimination to include student’s “political beliefs, marital status, and linguistic preference.” and  “to show School Board’s commitment to eliminating race, ethnicity, gender, gender identity, sexual orientation, disability or socioeconomic status as predictors for academic success.” </a:t>
            </a:r>
          </a:p>
          <a:p>
            <a:pPr marL="174982" indent="-174982">
              <a:buFont typeface="Arial" panose="020B0604020202020204" pitchFamily="34" charset="0"/>
              <a:buChar char="•"/>
            </a:pPr>
            <a:r>
              <a:rPr lang="en-US" dirty="0"/>
              <a:t>The policy also vows to have educator instruction “expand the knowledge, understanding, and awareness of LGBTQ studies and the LGBTQ social movements.” </a:t>
            </a:r>
          </a:p>
          <a:p>
            <a:pPr marL="174982" indent="-17498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B077E07-9617-45FE-B183-B3DB2094B6C2}" type="slidenum">
              <a:rPr lang="en-US" smtClean="0"/>
              <a:t>6</a:t>
            </a:fld>
            <a:endParaRPr lang="en-US"/>
          </a:p>
        </p:txBody>
      </p:sp>
    </p:spTree>
    <p:extLst>
      <p:ext uri="{BB962C8B-B14F-4D97-AF65-F5344CB8AC3E}">
        <p14:creationId xmlns:p14="http://schemas.microsoft.com/office/powerpoint/2010/main" val="98090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1973 Roe vs Wade ruling allowing abortions in the first trimester blew the barn doors wide open.</a:t>
            </a:r>
          </a:p>
          <a:p>
            <a:pPr marL="174982" indent="-174982">
              <a:buFont typeface="Arial" panose="020B0604020202020204" pitchFamily="34" charset="0"/>
              <a:buChar char="•"/>
            </a:pPr>
            <a:r>
              <a:rPr lang="en-US" dirty="0"/>
              <a:t>Recently, New York is the latest state to join the ranks of states allowing abortion up to birth. Alaska, Colorado, New Hampshire, New Jersey, New Mexico, New York, Oregon, and Vermont, along with Washington, D.C.</a:t>
            </a:r>
          </a:p>
          <a:p>
            <a:pPr marL="174982" indent="-174982">
              <a:buFont typeface="Arial" panose="020B0604020202020204" pitchFamily="34" charset="0"/>
              <a:buChar char="•"/>
            </a:pPr>
            <a:r>
              <a:rPr lang="en-US" dirty="0"/>
              <a:t>A columnist in the New York Post wrote an article entitled “The abortion debate: NY’s new law is about saving lives”  Fact less than 1% of abortions are to save the mother. Fact, 100% of abortions take a life.</a:t>
            </a:r>
          </a:p>
          <a:p>
            <a:pPr marL="174982" indent="-174982">
              <a:buFont typeface="Arial" panose="020B0604020202020204" pitchFamily="34" charset="0"/>
              <a:buChar char="•"/>
            </a:pPr>
            <a:r>
              <a:rPr lang="en-US" dirty="0"/>
              <a:t>From 1995 to 2015 (The latest info from CDC) of the states that reported to the CDC there were 17.000,686 abortions.</a:t>
            </a:r>
          </a:p>
          <a:p>
            <a:pPr marL="174982" indent="-174982">
              <a:buFont typeface="Arial" panose="020B0604020202020204" pitchFamily="34" charset="0"/>
              <a:buChar char="•"/>
            </a:pPr>
            <a:r>
              <a:rPr lang="en-US" dirty="0"/>
              <a:t>On a radio interview Virginia Gov. Ralph Northam spoke in his support of the “Repeal Act” that would remove all restrictions on abortion. Even allowing abortions while a mother was in labor. He said that he was in favor of allowing infants to die even after birth. </a:t>
            </a:r>
          </a:p>
          <a:p>
            <a:pPr marL="174982" indent="-174982">
              <a:buFont typeface="Arial" panose="020B0604020202020204" pitchFamily="34" charset="0"/>
              <a:buChar char="•"/>
            </a:pPr>
            <a:r>
              <a:rPr lang="en-US" dirty="0"/>
              <a:t>When you can argue that killing a  born child is okay, then it is a short step to mercy killings of the aged. </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077E07-9617-45FE-B183-B3DB2094B6C2}" type="slidenum">
              <a:rPr lang="en-US" smtClean="0"/>
              <a:t>7</a:t>
            </a:fld>
            <a:endParaRPr lang="en-US"/>
          </a:p>
        </p:txBody>
      </p:sp>
    </p:spTree>
    <p:extLst>
      <p:ext uri="{BB962C8B-B14F-4D97-AF65-F5344CB8AC3E}">
        <p14:creationId xmlns:p14="http://schemas.microsoft.com/office/powerpoint/2010/main" val="416192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Obergefell v. Hodges, 576 U.S. ___ (2015) "[T]he right to marry is a fundamental right inherent in the liberty of the person, and under the Due Process and Equal Protection Clauses of the Fourteenth Amendment couples of the same-sex may not be deprived of that right and that liberty.“</a:t>
            </a:r>
          </a:p>
          <a:p>
            <a:endParaRPr lang="en-US" dirty="0"/>
          </a:p>
          <a:p>
            <a:r>
              <a:rPr lang="en-US" dirty="0"/>
              <a:t>The institution of marriage </a:t>
            </a:r>
          </a:p>
          <a:p>
            <a:endParaRPr lang="en-US" dirty="0"/>
          </a:p>
          <a:p>
            <a:r>
              <a:rPr lang="en-US" dirty="0"/>
              <a:t>“If marriage is redefined out of existence, our entire society will be harmed, but the harm will be distributed unequally. In the libertine utopia of "sexual freedom," women and children will suffer the most.” David Tubbs, City Journal Summer 2004</a:t>
            </a:r>
          </a:p>
          <a:p>
            <a:endParaRPr lang="en-US" dirty="0"/>
          </a:p>
          <a:p>
            <a:r>
              <a:rPr lang="en-US" u="sng" dirty="0"/>
              <a:t>Society is based on marriage</a:t>
            </a:r>
            <a:r>
              <a:rPr lang="en-US" dirty="0"/>
              <a:t>. When God made man and made him to populate the earth and subdue it and have dominion over it. He didn’t create a form of government. He made marriage. Which speaks to its strength of what God had designed. </a:t>
            </a:r>
          </a:p>
        </p:txBody>
      </p:sp>
      <p:sp>
        <p:nvSpPr>
          <p:cNvPr id="4" name="Slide Number Placeholder 3"/>
          <p:cNvSpPr>
            <a:spLocks noGrp="1"/>
          </p:cNvSpPr>
          <p:nvPr>
            <p:ph type="sldNum" sz="quarter" idx="5"/>
          </p:nvPr>
        </p:nvSpPr>
        <p:spPr/>
        <p:txBody>
          <a:bodyPr/>
          <a:lstStyle/>
          <a:p>
            <a:fld id="{4B077E07-9617-45FE-B183-B3DB2094B6C2}" type="slidenum">
              <a:rPr lang="en-US" smtClean="0"/>
              <a:t>8</a:t>
            </a:fld>
            <a:endParaRPr lang="en-US"/>
          </a:p>
        </p:txBody>
      </p:sp>
    </p:spTree>
    <p:extLst>
      <p:ext uri="{BB962C8B-B14F-4D97-AF65-F5344CB8AC3E}">
        <p14:creationId xmlns:p14="http://schemas.microsoft.com/office/powerpoint/2010/main" val="150768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77E07-9617-45FE-B183-B3DB2094B6C2}" type="slidenum">
              <a:rPr lang="en-US" smtClean="0"/>
              <a:t>9</a:t>
            </a:fld>
            <a:endParaRPr lang="en-US"/>
          </a:p>
        </p:txBody>
      </p:sp>
    </p:spTree>
    <p:extLst>
      <p:ext uri="{BB962C8B-B14F-4D97-AF65-F5344CB8AC3E}">
        <p14:creationId xmlns:p14="http://schemas.microsoft.com/office/powerpoint/2010/main" val="257209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94E8-48DC-4804-9F27-810016940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CE46AB-C4BE-47D5-A580-BD798114D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178E7D-9A1C-49AE-BAD4-CC48D0BE15AB}"/>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5" name="Footer Placeholder 4">
            <a:extLst>
              <a:ext uri="{FF2B5EF4-FFF2-40B4-BE49-F238E27FC236}">
                <a16:creationId xmlns:a16="http://schemas.microsoft.com/office/drawing/2014/main" id="{0E8F0DE7-2C42-4780-8DEF-B620D0ABB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2B9A1-75C3-49DF-8E69-DDADC13716F9}"/>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23958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05BF-9BD5-413A-BB1F-4627CE84ED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06F668-389D-400C-8F2A-8CA6196078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F3454-A8E9-4CB7-B407-72690F1A8E71}"/>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5" name="Footer Placeholder 4">
            <a:extLst>
              <a:ext uri="{FF2B5EF4-FFF2-40B4-BE49-F238E27FC236}">
                <a16:creationId xmlns:a16="http://schemas.microsoft.com/office/drawing/2014/main" id="{4F57DB70-9020-4957-A46E-DD1DC0FAB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AE6A3-3FA5-4684-932D-EF4F2E8ECC0F}"/>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427895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57703E-4C8E-4129-9440-9486823A68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929DC4-CDF9-4316-9E74-55D06E6E10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2658A-8AAF-446C-BA86-50C59036F718}"/>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5" name="Footer Placeholder 4">
            <a:extLst>
              <a:ext uri="{FF2B5EF4-FFF2-40B4-BE49-F238E27FC236}">
                <a16:creationId xmlns:a16="http://schemas.microsoft.com/office/drawing/2014/main" id="{DAEC54F5-1366-4230-9CB4-F5CFCDDCB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C46CA-501F-4C48-9EFE-25E9318E95E0}"/>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312645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3274-8C8F-4D05-9AF0-90459C741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7B5E71-2EB1-479C-8402-3AD97CFC70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FD4C0-44DC-403A-A7D9-EDE12C316B83}"/>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5" name="Footer Placeholder 4">
            <a:extLst>
              <a:ext uri="{FF2B5EF4-FFF2-40B4-BE49-F238E27FC236}">
                <a16:creationId xmlns:a16="http://schemas.microsoft.com/office/drawing/2014/main" id="{7808882B-443F-44D9-9830-BDA483175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9F049-CCF0-4E31-8617-0EAA4C094DE7}"/>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159768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7DC9-15F0-4585-811E-457F2A1E7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989BAF-1219-4772-BA7D-73C0CBB234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757063-4E7D-4E24-A7F9-9BEA98E88B6F}"/>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5" name="Footer Placeholder 4">
            <a:extLst>
              <a:ext uri="{FF2B5EF4-FFF2-40B4-BE49-F238E27FC236}">
                <a16:creationId xmlns:a16="http://schemas.microsoft.com/office/drawing/2014/main" id="{48A4DB53-CF1C-4653-B716-4D45658B2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44C23-98B9-4242-93DB-6179CB2C1F55}"/>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211902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F31F-FDCC-4676-A764-EB4EE2036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20062-CC25-4954-A491-4D1BAD11FA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98947-CF78-420A-80AB-25DD73DD49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BC5C73-64B4-4070-8643-92EFA17CA8E8}"/>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6" name="Footer Placeholder 5">
            <a:extLst>
              <a:ext uri="{FF2B5EF4-FFF2-40B4-BE49-F238E27FC236}">
                <a16:creationId xmlns:a16="http://schemas.microsoft.com/office/drawing/2014/main" id="{9E20450F-95EA-481C-B7FF-6B9B4B7E6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27D6B3-943D-4413-9B01-ACD94DF91F99}"/>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263670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A06A-8436-4D10-83D7-EDC3D32715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E6E5FB-F236-471F-8E67-259A3889E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9E4AA0-85FD-471D-88F9-1BEE37B4FE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F4EFD8-CA93-4C84-99E6-F093C161B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F43BD3-53EA-4B58-AE7B-ED57CB8AC3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F15FEB-39BE-4DC1-BB0F-BC7C401FCA54}"/>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8" name="Footer Placeholder 7">
            <a:extLst>
              <a:ext uri="{FF2B5EF4-FFF2-40B4-BE49-F238E27FC236}">
                <a16:creationId xmlns:a16="http://schemas.microsoft.com/office/drawing/2014/main" id="{E8947C6A-C440-40AD-BD82-AD081A4890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8768D7-99D9-49E4-98C2-F2D4CA7B0AC1}"/>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359738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8D63-8282-4CFF-8216-2E51F6F91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CFD144-6CB6-427C-B2D0-132E3E091D69}"/>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4" name="Footer Placeholder 3">
            <a:extLst>
              <a:ext uri="{FF2B5EF4-FFF2-40B4-BE49-F238E27FC236}">
                <a16:creationId xmlns:a16="http://schemas.microsoft.com/office/drawing/2014/main" id="{F98A1622-31A4-488E-9D67-0D83124CFB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A982B6-C13A-443B-93B9-5B4BA082DD1D}"/>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300911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5608B7-382C-44ED-9C7E-E2394A09A956}"/>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3" name="Footer Placeholder 2">
            <a:extLst>
              <a:ext uri="{FF2B5EF4-FFF2-40B4-BE49-F238E27FC236}">
                <a16:creationId xmlns:a16="http://schemas.microsoft.com/office/drawing/2014/main" id="{999C3C27-D040-41A6-9DC7-C067C0D3F3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C3C149-56B1-4D36-A72D-89005CEA8CFA}"/>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19078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CE79-5054-4E7D-BD82-05B952941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9C15D2-7DF8-4EF4-BF91-CEC547662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29BE44-B815-4338-94B7-B73FA4CED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D8FC24-5869-4FB9-9F48-869C368AFA8B}"/>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6" name="Footer Placeholder 5">
            <a:extLst>
              <a:ext uri="{FF2B5EF4-FFF2-40B4-BE49-F238E27FC236}">
                <a16:creationId xmlns:a16="http://schemas.microsoft.com/office/drawing/2014/main" id="{DAF1DF8E-D5B6-46A9-B1CC-255BE612A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D3C38-CD29-4D1F-878E-FE7482832BB8}"/>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272754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DE99-9BE4-4F5D-B6C9-4A89412D7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15A678-AA62-4EE8-9C3F-B1AD3C7AD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17D687-250C-41DC-A98B-11BF39E0C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7FA0B0-FA0A-410E-85D0-AF617FCE8F8F}"/>
              </a:ext>
            </a:extLst>
          </p:cNvPr>
          <p:cNvSpPr>
            <a:spLocks noGrp="1"/>
          </p:cNvSpPr>
          <p:nvPr>
            <p:ph type="dt" sz="half" idx="10"/>
          </p:nvPr>
        </p:nvSpPr>
        <p:spPr/>
        <p:txBody>
          <a:bodyPr/>
          <a:lstStyle/>
          <a:p>
            <a:fld id="{A379A108-2211-4424-90F8-E6C0A6FAA434}" type="datetimeFigureOut">
              <a:rPr lang="en-US" smtClean="0"/>
              <a:t>2/3/2019</a:t>
            </a:fld>
            <a:endParaRPr lang="en-US"/>
          </a:p>
        </p:txBody>
      </p:sp>
      <p:sp>
        <p:nvSpPr>
          <p:cNvPr id="6" name="Footer Placeholder 5">
            <a:extLst>
              <a:ext uri="{FF2B5EF4-FFF2-40B4-BE49-F238E27FC236}">
                <a16:creationId xmlns:a16="http://schemas.microsoft.com/office/drawing/2014/main" id="{19F03F59-5F6A-459F-9685-22ABFC1A1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3D42A1-1DA9-4F70-9AC2-D53DE31B3410}"/>
              </a:ext>
            </a:extLst>
          </p:cNvPr>
          <p:cNvSpPr>
            <a:spLocks noGrp="1"/>
          </p:cNvSpPr>
          <p:nvPr>
            <p:ph type="sldNum" sz="quarter" idx="12"/>
          </p:nvPr>
        </p:nvSpPr>
        <p:spPr/>
        <p:txBody>
          <a:bodyPr/>
          <a:lstStyle/>
          <a:p>
            <a:fld id="{3C616B6D-14EC-4B2A-A7CF-8311154288E4}" type="slidenum">
              <a:rPr lang="en-US" smtClean="0"/>
              <a:t>‹#›</a:t>
            </a:fld>
            <a:endParaRPr lang="en-US"/>
          </a:p>
        </p:txBody>
      </p:sp>
    </p:spTree>
    <p:extLst>
      <p:ext uri="{BB962C8B-B14F-4D97-AF65-F5344CB8AC3E}">
        <p14:creationId xmlns:p14="http://schemas.microsoft.com/office/powerpoint/2010/main" val="194359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54457A-9BC9-4DF3-873D-D3D8D2557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E5985B-D2AD-4222-ACF4-BBDB745A0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1D43C-E6F7-42F8-9DEE-E67B851F4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A108-2211-4424-90F8-E6C0A6FAA434}" type="datetimeFigureOut">
              <a:rPr lang="en-US" smtClean="0"/>
              <a:t>2/3/2019</a:t>
            </a:fld>
            <a:endParaRPr lang="en-US"/>
          </a:p>
        </p:txBody>
      </p:sp>
      <p:sp>
        <p:nvSpPr>
          <p:cNvPr id="5" name="Footer Placeholder 4">
            <a:extLst>
              <a:ext uri="{FF2B5EF4-FFF2-40B4-BE49-F238E27FC236}">
                <a16:creationId xmlns:a16="http://schemas.microsoft.com/office/drawing/2014/main" id="{592830F4-B563-4D9A-ACDB-E6F313D02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64FC0B-BA50-453D-AA05-1AF628225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16B6D-14EC-4B2A-A7CF-8311154288E4}" type="slidenum">
              <a:rPr lang="en-US" smtClean="0"/>
              <a:t>‹#›</a:t>
            </a:fld>
            <a:endParaRPr lang="en-US"/>
          </a:p>
        </p:txBody>
      </p:sp>
    </p:spTree>
    <p:extLst>
      <p:ext uri="{BB962C8B-B14F-4D97-AF65-F5344CB8AC3E}">
        <p14:creationId xmlns:p14="http://schemas.microsoft.com/office/powerpoint/2010/main" val="3051236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DB36-658F-4DD1-BFBC-8574FEBC2FE5}"/>
              </a:ext>
            </a:extLst>
          </p:cNvPr>
          <p:cNvSpPr>
            <a:spLocks noGrp="1"/>
          </p:cNvSpPr>
          <p:nvPr>
            <p:ph type="ctrTitle"/>
          </p:nvPr>
        </p:nvSpPr>
        <p:spPr>
          <a:xfrm>
            <a:off x="1" y="2691413"/>
            <a:ext cx="11904954" cy="2182428"/>
          </a:xfrm>
        </p:spPr>
        <p:txBody>
          <a:bodyPr>
            <a:noAutofit/>
          </a:bodyPr>
          <a:lstStyle/>
          <a:p>
            <a:pPr algn="l"/>
            <a:r>
              <a:rPr lang="en-US" sz="11500" dirty="0">
                <a:solidFill>
                  <a:srgbClr val="FF0000"/>
                </a:solidFill>
                <a:latin typeface="Ink Free" panose="03080402000500000000" pitchFamily="66" charset="0"/>
              </a:rPr>
              <a:t>To Make My Marriage Stronger</a:t>
            </a:r>
          </a:p>
        </p:txBody>
      </p:sp>
      <p:sp>
        <p:nvSpPr>
          <p:cNvPr id="4" name="Title 1">
            <a:extLst>
              <a:ext uri="{FF2B5EF4-FFF2-40B4-BE49-F238E27FC236}">
                <a16:creationId xmlns:a16="http://schemas.microsoft.com/office/drawing/2014/main" id="{B752EFFA-5E77-487F-9E56-F054AFECA0ED}"/>
              </a:ext>
            </a:extLst>
          </p:cNvPr>
          <p:cNvSpPr txBox="1">
            <a:spLocks/>
          </p:cNvSpPr>
          <p:nvPr/>
        </p:nvSpPr>
        <p:spPr>
          <a:xfrm>
            <a:off x="90257" y="0"/>
            <a:ext cx="6310543" cy="1444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800" dirty="0">
                <a:solidFill>
                  <a:schemeClr val="bg1"/>
                </a:solidFill>
                <a:latin typeface="Arial Black" panose="020B0A04020102020204" pitchFamily="34" charset="0"/>
              </a:rPr>
              <a:t>Press On,</a:t>
            </a:r>
          </a:p>
        </p:txBody>
      </p:sp>
    </p:spTree>
    <p:extLst>
      <p:ext uri="{BB962C8B-B14F-4D97-AF65-F5344CB8AC3E}">
        <p14:creationId xmlns:p14="http://schemas.microsoft.com/office/powerpoint/2010/main" val="268213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068497"/>
            <a:ext cx="11798423" cy="4154984"/>
          </a:xfrm>
          <a:prstGeom prst="rect">
            <a:avLst/>
          </a:prstGeom>
          <a:noFill/>
        </p:spPr>
        <p:txBody>
          <a:bodyPr wrap="square" rtlCol="0">
            <a:spAutoFit/>
          </a:bodyPr>
          <a:lstStyle/>
          <a:p>
            <a:r>
              <a:rPr lang="en-US" sz="3600" dirty="0">
                <a:solidFill>
                  <a:schemeClr val="bg1"/>
                </a:solidFill>
              </a:rPr>
              <a:t>“Have you not read” – There is authoritative teaching.</a:t>
            </a:r>
          </a:p>
          <a:p>
            <a:endParaRPr lang="en-US" sz="2800" dirty="0">
              <a:solidFill>
                <a:schemeClr val="bg1"/>
              </a:solidFill>
            </a:endParaRPr>
          </a:p>
          <a:p>
            <a:r>
              <a:rPr lang="en-US" sz="3600" dirty="0">
                <a:solidFill>
                  <a:schemeClr val="bg1"/>
                </a:solidFill>
              </a:rPr>
              <a:t>“He who created them” – There is a supreme authority. </a:t>
            </a:r>
          </a:p>
          <a:p>
            <a:endParaRPr lang="en-US" sz="2800" dirty="0">
              <a:solidFill>
                <a:schemeClr val="bg1"/>
              </a:solidFill>
            </a:endParaRPr>
          </a:p>
          <a:p>
            <a:r>
              <a:rPr lang="en-US" sz="3600" dirty="0">
                <a:solidFill>
                  <a:schemeClr val="bg1"/>
                </a:solidFill>
              </a:rPr>
              <a:t>“From the beginning” – It is not cultural </a:t>
            </a:r>
          </a:p>
          <a:p>
            <a:endParaRPr lang="en-US" sz="2800" dirty="0">
              <a:solidFill>
                <a:schemeClr val="bg1"/>
              </a:solidFill>
            </a:endParaRPr>
          </a:p>
          <a:p>
            <a:r>
              <a:rPr lang="en-US" sz="3600" dirty="0">
                <a:solidFill>
                  <a:schemeClr val="bg1"/>
                </a:solidFill>
              </a:rPr>
              <a:t>“Made them male and female” – Only two genders</a:t>
            </a:r>
          </a:p>
          <a:p>
            <a:pPr algn="r"/>
            <a:r>
              <a:rPr lang="en-US" sz="3600" b="1" dirty="0">
                <a:solidFill>
                  <a:schemeClr val="bg1"/>
                </a:solidFill>
              </a:rPr>
              <a:t>Matthew 19:4 </a:t>
            </a:r>
          </a:p>
        </p:txBody>
      </p:sp>
      <p:sp>
        <p:nvSpPr>
          <p:cNvPr id="7" name="Title 1">
            <a:extLst>
              <a:ext uri="{FF2B5EF4-FFF2-40B4-BE49-F238E27FC236}">
                <a16:creationId xmlns:a16="http://schemas.microsoft.com/office/drawing/2014/main" id="{52E167B4-1F71-4518-AFCC-A79149901AE9}"/>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1CDBACA9-BD4F-4236-94DB-C9A0D6EDAFE9}"/>
              </a:ext>
            </a:extLst>
          </p:cNvPr>
          <p:cNvSpPr txBox="1"/>
          <p:nvPr/>
        </p:nvSpPr>
        <p:spPr>
          <a:xfrm>
            <a:off x="275208" y="1056443"/>
            <a:ext cx="8060924"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Pursue the truth </a:t>
            </a:r>
          </a:p>
        </p:txBody>
      </p:sp>
    </p:spTree>
    <p:extLst>
      <p:ext uri="{BB962C8B-B14F-4D97-AF65-F5344CB8AC3E}">
        <p14:creationId xmlns:p14="http://schemas.microsoft.com/office/powerpoint/2010/main" val="287484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additive="base">
                                        <p:cTn id="2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080955"/>
            <a:ext cx="11798423" cy="4585871"/>
          </a:xfrm>
          <a:prstGeom prst="rect">
            <a:avLst/>
          </a:prstGeom>
          <a:noFill/>
        </p:spPr>
        <p:txBody>
          <a:bodyPr wrap="square" rtlCol="0">
            <a:spAutoFit/>
          </a:bodyPr>
          <a:lstStyle/>
          <a:p>
            <a:r>
              <a:rPr lang="en-US" sz="3600" dirty="0">
                <a:solidFill>
                  <a:schemeClr val="bg1"/>
                </a:solidFill>
              </a:rPr>
              <a:t>“For this reason” – Previously mentioned authority.</a:t>
            </a:r>
          </a:p>
          <a:p>
            <a:endParaRPr lang="en-US" sz="2000" dirty="0">
              <a:solidFill>
                <a:schemeClr val="bg1"/>
              </a:solidFill>
            </a:endParaRPr>
          </a:p>
          <a:p>
            <a:r>
              <a:rPr lang="en-US" sz="3600" dirty="0">
                <a:solidFill>
                  <a:schemeClr val="bg1"/>
                </a:solidFill>
              </a:rPr>
              <a:t>“A man shall leave his father and mother and be joined to his wife, and the two shall become one flesh. So they are no longer two, but one flesh” – Definition of marriage.</a:t>
            </a:r>
          </a:p>
          <a:p>
            <a:endParaRPr lang="en-US" sz="2000" dirty="0">
              <a:solidFill>
                <a:schemeClr val="bg1"/>
              </a:solidFill>
            </a:endParaRPr>
          </a:p>
          <a:p>
            <a:r>
              <a:rPr lang="en-US" sz="3600" dirty="0">
                <a:solidFill>
                  <a:schemeClr val="bg1"/>
                </a:solidFill>
              </a:rPr>
              <a:t>“What therefore God has joined together, let no man separate” – It is God ordained and binding.</a:t>
            </a:r>
            <a:endParaRPr lang="en-US" sz="2800" dirty="0">
              <a:solidFill>
                <a:schemeClr val="bg1"/>
              </a:solidFill>
            </a:endParaRPr>
          </a:p>
          <a:p>
            <a:pPr algn="r"/>
            <a:r>
              <a:rPr lang="en-US" sz="3600" b="1" dirty="0">
                <a:solidFill>
                  <a:schemeClr val="bg1"/>
                </a:solidFill>
              </a:rPr>
              <a:t>Matthew 19:5-6</a:t>
            </a:r>
          </a:p>
        </p:txBody>
      </p:sp>
      <p:sp>
        <p:nvSpPr>
          <p:cNvPr id="8" name="Title 1">
            <a:extLst>
              <a:ext uri="{FF2B5EF4-FFF2-40B4-BE49-F238E27FC236}">
                <a16:creationId xmlns:a16="http://schemas.microsoft.com/office/drawing/2014/main" id="{7398A8D9-AEBD-4977-87B7-534C789B0F50}"/>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2" name="TextBox 11">
            <a:extLst>
              <a:ext uri="{FF2B5EF4-FFF2-40B4-BE49-F238E27FC236}">
                <a16:creationId xmlns:a16="http://schemas.microsoft.com/office/drawing/2014/main" id="{FDB58340-31B5-4D6D-8F7C-4D83A18E5278}"/>
              </a:ext>
            </a:extLst>
          </p:cNvPr>
          <p:cNvSpPr txBox="1"/>
          <p:nvPr/>
        </p:nvSpPr>
        <p:spPr>
          <a:xfrm>
            <a:off x="275208" y="1056443"/>
            <a:ext cx="8060924"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Pursue the truth </a:t>
            </a:r>
          </a:p>
        </p:txBody>
      </p:sp>
    </p:spTree>
    <p:extLst>
      <p:ext uri="{BB962C8B-B14F-4D97-AF65-F5344CB8AC3E}">
        <p14:creationId xmlns:p14="http://schemas.microsoft.com/office/powerpoint/2010/main" val="31244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anim calcmode="lin" valueType="num">
                                      <p:cBhvr>
                                        <p:cTn id="2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102293"/>
            <a:ext cx="11798423" cy="3970318"/>
          </a:xfrm>
          <a:prstGeom prst="rect">
            <a:avLst/>
          </a:prstGeom>
          <a:noFill/>
        </p:spPr>
        <p:txBody>
          <a:bodyPr wrap="square" rtlCol="0">
            <a:spAutoFit/>
          </a:bodyPr>
          <a:lstStyle/>
          <a:p>
            <a:r>
              <a:rPr lang="en-US" sz="3600" u="sng" dirty="0">
                <a:solidFill>
                  <a:schemeClr val="bg1"/>
                </a:solidFill>
              </a:rPr>
              <a:t>Children need to be taught about Biblical marriage.</a:t>
            </a:r>
          </a:p>
          <a:p>
            <a:endParaRPr lang="en-US" sz="3600" dirty="0">
              <a:solidFill>
                <a:schemeClr val="bg1"/>
              </a:solidFill>
            </a:endParaRPr>
          </a:p>
          <a:p>
            <a:r>
              <a:rPr lang="en-US" sz="3600" dirty="0">
                <a:solidFill>
                  <a:schemeClr val="bg1"/>
                </a:solidFill>
              </a:rPr>
              <a:t>Thorns and snares are in the way of the perverse; </a:t>
            </a:r>
          </a:p>
          <a:p>
            <a:r>
              <a:rPr lang="en-US" sz="3600" dirty="0">
                <a:solidFill>
                  <a:schemeClr val="bg1"/>
                </a:solidFill>
              </a:rPr>
              <a:t>He who guards himself will be far from them. </a:t>
            </a:r>
          </a:p>
          <a:p>
            <a:r>
              <a:rPr lang="en-US" sz="3600" dirty="0">
                <a:solidFill>
                  <a:schemeClr val="bg1"/>
                </a:solidFill>
              </a:rPr>
              <a:t>Train up a child in the way he should go, Even when he is old he will not depart from it.</a:t>
            </a:r>
          </a:p>
          <a:p>
            <a:pPr algn="r"/>
            <a:r>
              <a:rPr lang="en-US" sz="3600" dirty="0">
                <a:solidFill>
                  <a:schemeClr val="bg1"/>
                </a:solidFill>
              </a:rPr>
              <a:t>Proverbs 22:5-6</a:t>
            </a:r>
            <a:endParaRPr lang="en-US" sz="3600" b="1" dirty="0">
              <a:solidFill>
                <a:schemeClr val="bg1"/>
              </a:solidFill>
            </a:endParaRPr>
          </a:p>
        </p:txBody>
      </p:sp>
      <p:sp>
        <p:nvSpPr>
          <p:cNvPr id="6" name="Title 1">
            <a:extLst>
              <a:ext uri="{FF2B5EF4-FFF2-40B4-BE49-F238E27FC236}">
                <a16:creationId xmlns:a16="http://schemas.microsoft.com/office/drawing/2014/main" id="{76B63EB8-8BC7-4FE4-8C71-7C8634FD5F52}"/>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83DB36C4-44CB-4857-B421-840877F2D2C4}"/>
              </a:ext>
            </a:extLst>
          </p:cNvPr>
          <p:cNvSpPr txBox="1"/>
          <p:nvPr/>
        </p:nvSpPr>
        <p:spPr>
          <a:xfrm>
            <a:off x="275207" y="1056443"/>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Preserve the truth </a:t>
            </a:r>
          </a:p>
        </p:txBody>
      </p:sp>
    </p:spTree>
    <p:extLst>
      <p:ext uri="{BB962C8B-B14F-4D97-AF65-F5344CB8AC3E}">
        <p14:creationId xmlns:p14="http://schemas.microsoft.com/office/powerpoint/2010/main" val="33922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102293"/>
            <a:ext cx="11798423" cy="3416320"/>
          </a:xfrm>
          <a:prstGeom prst="rect">
            <a:avLst/>
          </a:prstGeom>
          <a:noFill/>
        </p:spPr>
        <p:txBody>
          <a:bodyPr wrap="square" rtlCol="0">
            <a:spAutoFit/>
          </a:bodyPr>
          <a:lstStyle/>
          <a:p>
            <a:r>
              <a:rPr lang="en-US" sz="3600" u="sng" dirty="0">
                <a:solidFill>
                  <a:schemeClr val="bg1"/>
                </a:solidFill>
              </a:rPr>
              <a:t>We need to do all we can to protect our own marriages.</a:t>
            </a:r>
          </a:p>
          <a:p>
            <a:endParaRPr lang="en-US" sz="3600" dirty="0">
              <a:solidFill>
                <a:schemeClr val="bg1"/>
              </a:solidFill>
            </a:endParaRPr>
          </a:p>
          <a:p>
            <a:r>
              <a:rPr lang="en-US" sz="3600" dirty="0">
                <a:solidFill>
                  <a:schemeClr val="bg1"/>
                </a:solidFill>
              </a:rPr>
              <a:t>With all humility and gentleness, with patience, showing tolerance for one another in love, being diligent to preserve the unity of the Spirit in the bond of peace.</a:t>
            </a:r>
          </a:p>
          <a:p>
            <a:pPr algn="r"/>
            <a:r>
              <a:rPr lang="en-US" sz="3600" dirty="0">
                <a:solidFill>
                  <a:schemeClr val="bg1"/>
                </a:solidFill>
              </a:rPr>
              <a:t>Ephesians 4:2-3</a:t>
            </a:r>
            <a:endParaRPr lang="en-US" sz="3600" b="1" dirty="0">
              <a:solidFill>
                <a:schemeClr val="bg1"/>
              </a:solidFill>
            </a:endParaRPr>
          </a:p>
        </p:txBody>
      </p:sp>
      <p:sp>
        <p:nvSpPr>
          <p:cNvPr id="6" name="Title 1">
            <a:extLst>
              <a:ext uri="{FF2B5EF4-FFF2-40B4-BE49-F238E27FC236}">
                <a16:creationId xmlns:a16="http://schemas.microsoft.com/office/drawing/2014/main" id="{76B63EB8-8BC7-4FE4-8C71-7C8634FD5F52}"/>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83DB36C4-44CB-4857-B421-840877F2D2C4}"/>
              </a:ext>
            </a:extLst>
          </p:cNvPr>
          <p:cNvSpPr txBox="1"/>
          <p:nvPr/>
        </p:nvSpPr>
        <p:spPr>
          <a:xfrm>
            <a:off x="275207" y="1056443"/>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Preserve the truth </a:t>
            </a:r>
          </a:p>
        </p:txBody>
      </p:sp>
    </p:spTree>
    <p:extLst>
      <p:ext uri="{BB962C8B-B14F-4D97-AF65-F5344CB8AC3E}">
        <p14:creationId xmlns:p14="http://schemas.microsoft.com/office/powerpoint/2010/main" val="94229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102293"/>
            <a:ext cx="11798423" cy="4524315"/>
          </a:xfrm>
          <a:prstGeom prst="rect">
            <a:avLst/>
          </a:prstGeom>
          <a:noFill/>
        </p:spPr>
        <p:txBody>
          <a:bodyPr wrap="square" rtlCol="0">
            <a:spAutoFit/>
          </a:bodyPr>
          <a:lstStyle/>
          <a:p>
            <a:r>
              <a:rPr lang="en-US" sz="3600" u="sng" dirty="0">
                <a:solidFill>
                  <a:schemeClr val="bg1"/>
                </a:solidFill>
              </a:rPr>
              <a:t>We need to do all we can to protect our own marriages.</a:t>
            </a:r>
          </a:p>
          <a:p>
            <a:r>
              <a:rPr lang="en-US" sz="2800" dirty="0">
                <a:solidFill>
                  <a:schemeClr val="bg1"/>
                </a:solidFill>
              </a:rPr>
              <a:t>But now you also, put them all aside: anger, wrath, malice, slander, and abusive speech from your mouth. Do not lie to one another, since you laid aside the old self with its evil practices, and have put on the new self who is being renewed to a true knowledge according to the image of the One who created him. So, as those who have been chosen of God, holy and beloved, put on a heart of compassion, kindness, humility, gentleness and patience; bearing with one another, and forgiving each other, whoever has a complaint against anyone; just as the Lord forgave you, so also should you.    </a:t>
            </a:r>
          </a:p>
          <a:p>
            <a:pPr algn="r"/>
            <a:r>
              <a:rPr lang="en-US" sz="2800" dirty="0">
                <a:solidFill>
                  <a:schemeClr val="bg1"/>
                </a:solidFill>
              </a:rPr>
              <a:t>Colossians 3:8-9,11-13</a:t>
            </a:r>
            <a:endParaRPr lang="en-US" sz="2800" b="1" dirty="0">
              <a:solidFill>
                <a:schemeClr val="bg1"/>
              </a:solidFill>
            </a:endParaRPr>
          </a:p>
        </p:txBody>
      </p:sp>
      <p:sp>
        <p:nvSpPr>
          <p:cNvPr id="6" name="Title 1">
            <a:extLst>
              <a:ext uri="{FF2B5EF4-FFF2-40B4-BE49-F238E27FC236}">
                <a16:creationId xmlns:a16="http://schemas.microsoft.com/office/drawing/2014/main" id="{76B63EB8-8BC7-4FE4-8C71-7C8634FD5F52}"/>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83DB36C4-44CB-4857-B421-840877F2D2C4}"/>
              </a:ext>
            </a:extLst>
          </p:cNvPr>
          <p:cNvSpPr txBox="1"/>
          <p:nvPr/>
        </p:nvSpPr>
        <p:spPr>
          <a:xfrm>
            <a:off x="275207" y="1056443"/>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Preserve the truth </a:t>
            </a:r>
          </a:p>
        </p:txBody>
      </p:sp>
    </p:spTree>
    <p:extLst>
      <p:ext uri="{BB962C8B-B14F-4D97-AF65-F5344CB8AC3E}">
        <p14:creationId xmlns:p14="http://schemas.microsoft.com/office/powerpoint/2010/main" val="212849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102293"/>
            <a:ext cx="11798423" cy="3970318"/>
          </a:xfrm>
          <a:prstGeom prst="rect">
            <a:avLst/>
          </a:prstGeom>
          <a:noFill/>
        </p:spPr>
        <p:txBody>
          <a:bodyPr wrap="square" rtlCol="0">
            <a:spAutoFit/>
          </a:bodyPr>
          <a:lstStyle/>
          <a:p>
            <a:r>
              <a:rPr lang="en-US" sz="3600" dirty="0">
                <a:solidFill>
                  <a:schemeClr val="bg1"/>
                </a:solidFill>
              </a:rPr>
              <a:t>There are a lot of lies about marriage.</a:t>
            </a:r>
          </a:p>
          <a:p>
            <a:endParaRPr lang="en-US" sz="3600" dirty="0">
              <a:solidFill>
                <a:schemeClr val="bg1"/>
              </a:solidFill>
            </a:endParaRPr>
          </a:p>
          <a:p>
            <a:r>
              <a:rPr lang="en-US" sz="3600" dirty="0">
                <a:solidFill>
                  <a:schemeClr val="bg1"/>
                </a:solidFill>
              </a:rPr>
              <a:t>We need to stand up and be counter cultural in the views and information that we spread about marriage.</a:t>
            </a:r>
          </a:p>
          <a:p>
            <a:endParaRPr lang="en-US" sz="3600" dirty="0">
              <a:solidFill>
                <a:schemeClr val="bg1"/>
              </a:solidFill>
            </a:endParaRPr>
          </a:p>
          <a:p>
            <a:r>
              <a:rPr lang="en-US" sz="3600" dirty="0">
                <a:solidFill>
                  <a:schemeClr val="bg1"/>
                </a:solidFill>
              </a:rPr>
              <a:t>“This is what God has said.”</a:t>
            </a:r>
          </a:p>
          <a:p>
            <a:r>
              <a:rPr lang="en-US" sz="3600" dirty="0">
                <a:solidFill>
                  <a:schemeClr val="bg1"/>
                </a:solidFill>
              </a:rPr>
              <a:t> </a:t>
            </a:r>
            <a:endParaRPr lang="en-US" sz="3600" b="1" dirty="0">
              <a:solidFill>
                <a:schemeClr val="bg1"/>
              </a:solidFill>
            </a:endParaRPr>
          </a:p>
        </p:txBody>
      </p:sp>
      <p:sp>
        <p:nvSpPr>
          <p:cNvPr id="6" name="Title 1">
            <a:extLst>
              <a:ext uri="{FF2B5EF4-FFF2-40B4-BE49-F238E27FC236}">
                <a16:creationId xmlns:a16="http://schemas.microsoft.com/office/drawing/2014/main" id="{76B63EB8-8BC7-4FE4-8C71-7C8634FD5F52}"/>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83DB36C4-44CB-4857-B421-840877F2D2C4}"/>
              </a:ext>
            </a:extLst>
          </p:cNvPr>
          <p:cNvSpPr txBox="1"/>
          <p:nvPr/>
        </p:nvSpPr>
        <p:spPr>
          <a:xfrm>
            <a:off x="275207" y="1056443"/>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Promote the truth </a:t>
            </a:r>
          </a:p>
        </p:txBody>
      </p:sp>
    </p:spTree>
    <p:extLst>
      <p:ext uri="{BB962C8B-B14F-4D97-AF65-F5344CB8AC3E}">
        <p14:creationId xmlns:p14="http://schemas.microsoft.com/office/powerpoint/2010/main" val="28548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102293"/>
            <a:ext cx="11798423" cy="4524315"/>
          </a:xfrm>
          <a:prstGeom prst="rect">
            <a:avLst/>
          </a:prstGeom>
          <a:noFill/>
        </p:spPr>
        <p:txBody>
          <a:bodyPr wrap="square" rtlCol="0">
            <a:spAutoFit/>
          </a:bodyPr>
          <a:lstStyle/>
          <a:p>
            <a:r>
              <a:rPr lang="en-US" sz="3600" u="sng" dirty="0">
                <a:solidFill>
                  <a:schemeClr val="bg1"/>
                </a:solidFill>
              </a:rPr>
              <a:t>We need to model proper marriages.</a:t>
            </a:r>
          </a:p>
          <a:p>
            <a:pPr marL="571500" indent="-571500">
              <a:buFont typeface="Arial" panose="020B0604020202020204" pitchFamily="34" charset="0"/>
              <a:buChar char="•"/>
            </a:pPr>
            <a:r>
              <a:rPr lang="en-US" sz="3600" dirty="0">
                <a:solidFill>
                  <a:schemeClr val="bg1"/>
                </a:solidFill>
              </a:rPr>
              <a:t>What we say and what we do.</a:t>
            </a:r>
          </a:p>
          <a:p>
            <a:pPr marL="571500" indent="-571500">
              <a:buFont typeface="Arial" panose="020B0604020202020204" pitchFamily="34" charset="0"/>
              <a:buChar char="•"/>
            </a:pPr>
            <a:r>
              <a:rPr lang="en-US" sz="3600" dirty="0">
                <a:solidFill>
                  <a:schemeClr val="bg1"/>
                </a:solidFill>
              </a:rPr>
              <a:t>How we love.</a:t>
            </a:r>
          </a:p>
          <a:p>
            <a:pPr marL="571500" indent="-571500">
              <a:buFont typeface="Arial" panose="020B0604020202020204" pitchFamily="34" charset="0"/>
              <a:buChar char="•"/>
            </a:pPr>
            <a:r>
              <a:rPr lang="en-US" sz="3600" dirty="0">
                <a:solidFill>
                  <a:schemeClr val="bg1"/>
                </a:solidFill>
              </a:rPr>
              <a:t>How we resolve conflict.</a:t>
            </a:r>
          </a:p>
          <a:p>
            <a:pPr marL="571500" indent="-571500">
              <a:buFont typeface="Arial" panose="020B0604020202020204" pitchFamily="34" charset="0"/>
              <a:buChar char="•"/>
            </a:pPr>
            <a:r>
              <a:rPr lang="en-US" sz="3600" dirty="0">
                <a:solidFill>
                  <a:schemeClr val="bg1"/>
                </a:solidFill>
              </a:rPr>
              <a:t>How we raise children.</a:t>
            </a:r>
          </a:p>
          <a:p>
            <a:pPr marL="571500" indent="-571500">
              <a:buFont typeface="Arial" panose="020B0604020202020204" pitchFamily="34" charset="0"/>
              <a:buChar char="•"/>
            </a:pPr>
            <a:r>
              <a:rPr lang="en-US" sz="3600" dirty="0">
                <a:solidFill>
                  <a:schemeClr val="bg1"/>
                </a:solidFill>
              </a:rPr>
              <a:t>How we maintain the home. </a:t>
            </a:r>
          </a:p>
          <a:p>
            <a:pPr marL="571500" indent="-571500">
              <a:buFont typeface="Arial" panose="020B0604020202020204" pitchFamily="34" charset="0"/>
              <a:buChar char="•"/>
            </a:pPr>
            <a:r>
              <a:rPr lang="en-US" sz="3600" dirty="0">
                <a:solidFill>
                  <a:schemeClr val="bg1"/>
                </a:solidFill>
              </a:rPr>
              <a:t>Roles of man and woman in marriage. </a:t>
            </a:r>
          </a:p>
          <a:p>
            <a:endParaRPr lang="en-US" sz="3600" b="1" dirty="0">
              <a:solidFill>
                <a:schemeClr val="bg1"/>
              </a:solidFill>
            </a:endParaRPr>
          </a:p>
        </p:txBody>
      </p:sp>
      <p:sp>
        <p:nvSpPr>
          <p:cNvPr id="6" name="Title 1">
            <a:extLst>
              <a:ext uri="{FF2B5EF4-FFF2-40B4-BE49-F238E27FC236}">
                <a16:creationId xmlns:a16="http://schemas.microsoft.com/office/drawing/2014/main" id="{76B63EB8-8BC7-4FE4-8C71-7C8634FD5F52}"/>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83DB36C4-44CB-4857-B421-840877F2D2C4}"/>
              </a:ext>
            </a:extLst>
          </p:cNvPr>
          <p:cNvSpPr txBox="1"/>
          <p:nvPr/>
        </p:nvSpPr>
        <p:spPr>
          <a:xfrm>
            <a:off x="275207" y="1056443"/>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Promote the truth </a:t>
            </a:r>
          </a:p>
        </p:txBody>
      </p:sp>
    </p:spTree>
    <p:extLst>
      <p:ext uri="{BB962C8B-B14F-4D97-AF65-F5344CB8AC3E}">
        <p14:creationId xmlns:p14="http://schemas.microsoft.com/office/powerpoint/2010/main" val="39687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102293"/>
            <a:ext cx="11798423" cy="3970318"/>
          </a:xfrm>
          <a:prstGeom prst="rect">
            <a:avLst/>
          </a:prstGeom>
          <a:noFill/>
        </p:spPr>
        <p:txBody>
          <a:bodyPr wrap="square" rtlCol="0">
            <a:spAutoFit/>
          </a:bodyPr>
          <a:lstStyle/>
          <a:p>
            <a:r>
              <a:rPr lang="en-US" sz="3600" dirty="0">
                <a:solidFill>
                  <a:schemeClr val="bg1"/>
                </a:solidFill>
              </a:rPr>
              <a:t>10. IT'S SAFER. Marriage lowers the risk that both men and women will become victims of violence, including domestic violence.</a:t>
            </a:r>
          </a:p>
          <a:p>
            <a:r>
              <a:rPr lang="en-US" sz="3600" dirty="0">
                <a:solidFill>
                  <a:schemeClr val="bg1"/>
                </a:solidFill>
              </a:rPr>
              <a:t>9. IT CAN SAVE YOUR LIFE. Married people live longer and healthier lives.</a:t>
            </a:r>
          </a:p>
          <a:p>
            <a:r>
              <a:rPr lang="en-US" sz="3600" dirty="0">
                <a:solidFill>
                  <a:schemeClr val="bg1"/>
                </a:solidFill>
              </a:rPr>
              <a:t>8. IT CAN SAVE YOUR KID'S LIFE. Children lead healthier, longer lives if parents get and stay married.</a:t>
            </a:r>
          </a:p>
        </p:txBody>
      </p:sp>
      <p:sp>
        <p:nvSpPr>
          <p:cNvPr id="6" name="Title 1">
            <a:extLst>
              <a:ext uri="{FF2B5EF4-FFF2-40B4-BE49-F238E27FC236}">
                <a16:creationId xmlns:a16="http://schemas.microsoft.com/office/drawing/2014/main" id="{76B63EB8-8BC7-4FE4-8C71-7C8634FD5F52}"/>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83DB36C4-44CB-4857-B421-840877F2D2C4}"/>
              </a:ext>
            </a:extLst>
          </p:cNvPr>
          <p:cNvSpPr txBox="1"/>
          <p:nvPr/>
        </p:nvSpPr>
        <p:spPr>
          <a:xfrm>
            <a:off x="275207" y="1056443"/>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Promote the truth </a:t>
            </a:r>
          </a:p>
        </p:txBody>
      </p:sp>
    </p:spTree>
    <p:extLst>
      <p:ext uri="{BB962C8B-B14F-4D97-AF65-F5344CB8AC3E}">
        <p14:creationId xmlns:p14="http://schemas.microsoft.com/office/powerpoint/2010/main" val="114400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102293"/>
            <a:ext cx="11798423" cy="3416320"/>
          </a:xfrm>
          <a:prstGeom prst="rect">
            <a:avLst/>
          </a:prstGeom>
          <a:noFill/>
        </p:spPr>
        <p:txBody>
          <a:bodyPr wrap="square" rtlCol="0">
            <a:spAutoFit/>
          </a:bodyPr>
          <a:lstStyle/>
          <a:p>
            <a:r>
              <a:rPr lang="en-US" sz="3600" dirty="0">
                <a:solidFill>
                  <a:schemeClr val="bg1"/>
                </a:solidFill>
              </a:rPr>
              <a:t>7. YOU WILL EARN MORE MONEY. A broad and deep body of scientific literature suggests that for men especially, marriage is a productive institution.</a:t>
            </a:r>
          </a:p>
          <a:p>
            <a:r>
              <a:rPr lang="en-US" sz="3600" dirty="0">
                <a:solidFill>
                  <a:schemeClr val="bg1"/>
                </a:solidFill>
              </a:rPr>
              <a:t>6. YOU WILL MANAGE MONEY BETTER. Married people not only make more money, they manage money better and build more wealth together than either would alone.</a:t>
            </a:r>
          </a:p>
        </p:txBody>
      </p:sp>
      <p:sp>
        <p:nvSpPr>
          <p:cNvPr id="6" name="Title 1">
            <a:extLst>
              <a:ext uri="{FF2B5EF4-FFF2-40B4-BE49-F238E27FC236}">
                <a16:creationId xmlns:a16="http://schemas.microsoft.com/office/drawing/2014/main" id="{76B63EB8-8BC7-4FE4-8C71-7C8634FD5F52}"/>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83DB36C4-44CB-4857-B421-840877F2D2C4}"/>
              </a:ext>
            </a:extLst>
          </p:cNvPr>
          <p:cNvSpPr txBox="1"/>
          <p:nvPr/>
        </p:nvSpPr>
        <p:spPr>
          <a:xfrm>
            <a:off x="275207" y="1056443"/>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Promote the truth </a:t>
            </a:r>
          </a:p>
        </p:txBody>
      </p:sp>
    </p:spTree>
    <p:extLst>
      <p:ext uri="{BB962C8B-B14F-4D97-AF65-F5344CB8AC3E}">
        <p14:creationId xmlns:p14="http://schemas.microsoft.com/office/powerpoint/2010/main" val="401451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102293"/>
            <a:ext cx="11798423" cy="3416320"/>
          </a:xfrm>
          <a:prstGeom prst="rect">
            <a:avLst/>
          </a:prstGeom>
          <a:noFill/>
        </p:spPr>
        <p:txBody>
          <a:bodyPr wrap="square" rtlCol="0">
            <a:spAutoFit/>
          </a:bodyPr>
          <a:lstStyle/>
          <a:p>
            <a:r>
              <a:rPr lang="en-US" sz="3600" dirty="0">
                <a:solidFill>
                  <a:schemeClr val="bg1"/>
                </a:solidFill>
              </a:rPr>
              <a:t>5. MORE FAITHFULNESS IN MARRIAGE. Marriage increases sexual fidelity compared to cohabitation.</a:t>
            </a:r>
          </a:p>
          <a:p>
            <a:r>
              <a:rPr lang="en-US" sz="3600" dirty="0">
                <a:solidFill>
                  <a:schemeClr val="bg1"/>
                </a:solidFill>
              </a:rPr>
              <a:t>4. IMPROVED MENTAL HEALTH. Marriage is good for your mental health.</a:t>
            </a:r>
          </a:p>
          <a:p>
            <a:r>
              <a:rPr lang="en-US" sz="3600" dirty="0">
                <a:solidFill>
                  <a:schemeClr val="bg1"/>
                </a:solidFill>
              </a:rPr>
              <a:t>3. IT WILL MAKE YOU HAPPY. For married people, the joys of the single life and of divorce are overrated.</a:t>
            </a:r>
          </a:p>
        </p:txBody>
      </p:sp>
      <p:sp>
        <p:nvSpPr>
          <p:cNvPr id="6" name="Title 1">
            <a:extLst>
              <a:ext uri="{FF2B5EF4-FFF2-40B4-BE49-F238E27FC236}">
                <a16:creationId xmlns:a16="http://schemas.microsoft.com/office/drawing/2014/main" id="{76B63EB8-8BC7-4FE4-8C71-7C8634FD5F52}"/>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83DB36C4-44CB-4857-B421-840877F2D2C4}"/>
              </a:ext>
            </a:extLst>
          </p:cNvPr>
          <p:cNvSpPr txBox="1"/>
          <p:nvPr/>
        </p:nvSpPr>
        <p:spPr>
          <a:xfrm>
            <a:off x="275207" y="1056443"/>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Promote the truth </a:t>
            </a:r>
          </a:p>
        </p:txBody>
      </p:sp>
    </p:spTree>
    <p:extLst>
      <p:ext uri="{BB962C8B-B14F-4D97-AF65-F5344CB8AC3E}">
        <p14:creationId xmlns:p14="http://schemas.microsoft.com/office/powerpoint/2010/main" val="7534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DB36-658F-4DD1-BFBC-8574FEBC2FE5}"/>
              </a:ext>
            </a:extLst>
          </p:cNvPr>
          <p:cNvSpPr>
            <a:spLocks noGrp="1"/>
          </p:cNvSpPr>
          <p:nvPr>
            <p:ph type="ctrTitle"/>
          </p:nvPr>
        </p:nvSpPr>
        <p:spPr>
          <a:xfrm>
            <a:off x="0" y="3596936"/>
            <a:ext cx="11904954" cy="2182428"/>
          </a:xfrm>
        </p:spPr>
        <p:txBody>
          <a:bodyPr>
            <a:noAutofit/>
          </a:bodyPr>
          <a:lstStyle/>
          <a:p>
            <a:r>
              <a:rPr lang="en-US" sz="11500" dirty="0">
                <a:solidFill>
                  <a:srgbClr val="FF0000"/>
                </a:solidFill>
                <a:latin typeface="Ink Free" panose="03080402000500000000" pitchFamily="66" charset="0"/>
              </a:rPr>
              <a:t>To Make </a:t>
            </a:r>
            <a:r>
              <a:rPr lang="en-US" sz="11500" u="sng" dirty="0">
                <a:solidFill>
                  <a:srgbClr val="FF0000"/>
                </a:solidFill>
                <a:latin typeface="Ink Free" panose="03080402000500000000" pitchFamily="66" charset="0"/>
              </a:rPr>
              <a:t>Marriage</a:t>
            </a:r>
            <a:r>
              <a:rPr lang="en-US" sz="11500" dirty="0">
                <a:solidFill>
                  <a:srgbClr val="FF0000"/>
                </a:solidFill>
                <a:latin typeface="Ink Free" panose="03080402000500000000" pitchFamily="66" charset="0"/>
              </a:rPr>
              <a:t> </a:t>
            </a:r>
            <a:r>
              <a:rPr lang="en-US" sz="16600" i="1" dirty="0">
                <a:solidFill>
                  <a:srgbClr val="FF0000"/>
                </a:solidFill>
                <a:latin typeface="Ink Free" panose="03080402000500000000" pitchFamily="66" charset="0"/>
              </a:rPr>
              <a:t>Stronger</a:t>
            </a:r>
            <a:endParaRPr lang="en-US" sz="11500" i="1" dirty="0">
              <a:solidFill>
                <a:srgbClr val="FF0000"/>
              </a:solidFill>
              <a:latin typeface="Ink Free" panose="03080402000500000000" pitchFamily="66" charset="0"/>
            </a:endParaRPr>
          </a:p>
        </p:txBody>
      </p:sp>
      <p:sp>
        <p:nvSpPr>
          <p:cNvPr id="4" name="Title 1">
            <a:extLst>
              <a:ext uri="{FF2B5EF4-FFF2-40B4-BE49-F238E27FC236}">
                <a16:creationId xmlns:a16="http://schemas.microsoft.com/office/drawing/2014/main" id="{B752EFFA-5E77-487F-9E56-F054AFECA0ED}"/>
              </a:ext>
            </a:extLst>
          </p:cNvPr>
          <p:cNvSpPr txBox="1">
            <a:spLocks/>
          </p:cNvSpPr>
          <p:nvPr/>
        </p:nvSpPr>
        <p:spPr>
          <a:xfrm>
            <a:off x="90257" y="0"/>
            <a:ext cx="6310543" cy="1444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800" dirty="0">
                <a:solidFill>
                  <a:schemeClr val="bg1"/>
                </a:solidFill>
                <a:latin typeface="Arial Black" panose="020B0A04020102020204" pitchFamily="34" charset="0"/>
              </a:rPr>
              <a:t>Press On,</a:t>
            </a:r>
          </a:p>
        </p:txBody>
      </p:sp>
    </p:spTree>
    <p:extLst>
      <p:ext uri="{BB962C8B-B14F-4D97-AF65-F5344CB8AC3E}">
        <p14:creationId xmlns:p14="http://schemas.microsoft.com/office/powerpoint/2010/main" val="212133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04F4CA-4609-4388-993D-EB7AD11FFF02}"/>
              </a:ext>
            </a:extLst>
          </p:cNvPr>
          <p:cNvSpPr txBox="1"/>
          <p:nvPr/>
        </p:nvSpPr>
        <p:spPr>
          <a:xfrm>
            <a:off x="196788" y="2102293"/>
            <a:ext cx="11798423" cy="2308324"/>
          </a:xfrm>
          <a:prstGeom prst="rect">
            <a:avLst/>
          </a:prstGeom>
          <a:noFill/>
        </p:spPr>
        <p:txBody>
          <a:bodyPr wrap="square" rtlCol="0">
            <a:spAutoFit/>
          </a:bodyPr>
          <a:lstStyle/>
          <a:p>
            <a:r>
              <a:rPr lang="en-US" sz="3600" dirty="0">
                <a:solidFill>
                  <a:schemeClr val="bg1"/>
                </a:solidFill>
              </a:rPr>
              <a:t>2. YOUR KIDS WILL LOVE YOU MORE. Divorce weakens the bonds between parents and children over the long run.</a:t>
            </a:r>
          </a:p>
          <a:p>
            <a:r>
              <a:rPr lang="en-US" sz="3600" dirty="0">
                <a:solidFill>
                  <a:schemeClr val="bg1"/>
                </a:solidFill>
              </a:rPr>
              <a:t>1. THE MARRIAGE BED IS BETTER. Despite what popular culture would have us believe. </a:t>
            </a:r>
          </a:p>
        </p:txBody>
      </p:sp>
      <p:sp>
        <p:nvSpPr>
          <p:cNvPr id="6" name="Title 1">
            <a:extLst>
              <a:ext uri="{FF2B5EF4-FFF2-40B4-BE49-F238E27FC236}">
                <a16:creationId xmlns:a16="http://schemas.microsoft.com/office/drawing/2014/main" id="{76B63EB8-8BC7-4FE4-8C71-7C8634FD5F52}"/>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83DB36C4-44CB-4857-B421-840877F2D2C4}"/>
              </a:ext>
            </a:extLst>
          </p:cNvPr>
          <p:cNvSpPr txBox="1"/>
          <p:nvPr/>
        </p:nvSpPr>
        <p:spPr>
          <a:xfrm>
            <a:off x="275207" y="1056443"/>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Promote the truth </a:t>
            </a:r>
          </a:p>
        </p:txBody>
      </p:sp>
    </p:spTree>
    <p:extLst>
      <p:ext uri="{BB962C8B-B14F-4D97-AF65-F5344CB8AC3E}">
        <p14:creationId xmlns:p14="http://schemas.microsoft.com/office/powerpoint/2010/main" val="73341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B63EB8-8BC7-4FE4-8C71-7C8634FD5F52}"/>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83DB36C4-44CB-4857-B421-840877F2D2C4}"/>
              </a:ext>
            </a:extLst>
          </p:cNvPr>
          <p:cNvSpPr txBox="1"/>
          <p:nvPr/>
        </p:nvSpPr>
        <p:spPr>
          <a:xfrm>
            <a:off x="275208" y="4693561"/>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Promote the truth </a:t>
            </a:r>
          </a:p>
        </p:txBody>
      </p:sp>
      <p:sp>
        <p:nvSpPr>
          <p:cNvPr id="5" name="TextBox 4">
            <a:extLst>
              <a:ext uri="{FF2B5EF4-FFF2-40B4-BE49-F238E27FC236}">
                <a16:creationId xmlns:a16="http://schemas.microsoft.com/office/drawing/2014/main" id="{F2DD763E-43A9-4681-815B-E48467802221}"/>
              </a:ext>
            </a:extLst>
          </p:cNvPr>
          <p:cNvSpPr txBox="1"/>
          <p:nvPr/>
        </p:nvSpPr>
        <p:spPr>
          <a:xfrm>
            <a:off x="213063" y="1225119"/>
            <a:ext cx="8060924"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Pursue the truth </a:t>
            </a:r>
          </a:p>
        </p:txBody>
      </p:sp>
      <p:sp>
        <p:nvSpPr>
          <p:cNvPr id="7" name="TextBox 6">
            <a:extLst>
              <a:ext uri="{FF2B5EF4-FFF2-40B4-BE49-F238E27FC236}">
                <a16:creationId xmlns:a16="http://schemas.microsoft.com/office/drawing/2014/main" id="{9B387230-0EC8-4B3C-8C5E-4A3F0E4D69A8}"/>
              </a:ext>
            </a:extLst>
          </p:cNvPr>
          <p:cNvSpPr txBox="1"/>
          <p:nvPr/>
        </p:nvSpPr>
        <p:spPr>
          <a:xfrm>
            <a:off x="213063" y="2959340"/>
            <a:ext cx="9694415"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Preserve the truth </a:t>
            </a:r>
          </a:p>
        </p:txBody>
      </p:sp>
    </p:spTree>
    <p:extLst>
      <p:ext uri="{BB962C8B-B14F-4D97-AF65-F5344CB8AC3E}">
        <p14:creationId xmlns:p14="http://schemas.microsoft.com/office/powerpoint/2010/main" val="180168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DB36-658F-4DD1-BFBC-8574FEBC2FE5}"/>
              </a:ext>
            </a:extLst>
          </p:cNvPr>
          <p:cNvSpPr>
            <a:spLocks noGrp="1"/>
          </p:cNvSpPr>
          <p:nvPr>
            <p:ph type="ctrTitle"/>
          </p:nvPr>
        </p:nvSpPr>
        <p:spPr>
          <a:xfrm>
            <a:off x="0" y="1631271"/>
            <a:ext cx="12192000" cy="3595457"/>
          </a:xfrm>
        </p:spPr>
        <p:txBody>
          <a:bodyPr>
            <a:noAutofit/>
          </a:bodyPr>
          <a:lstStyle/>
          <a:p>
            <a:r>
              <a:rPr lang="en-US" sz="22000" dirty="0">
                <a:solidFill>
                  <a:schemeClr val="bg1"/>
                </a:solidFill>
                <a:latin typeface="Gill Sans Ultra Bold" panose="020B0A02020104020203" pitchFamily="34" charset="0"/>
              </a:rPr>
              <a:t>TRUTH</a:t>
            </a:r>
          </a:p>
        </p:txBody>
      </p:sp>
    </p:spTree>
    <p:extLst>
      <p:ext uri="{BB962C8B-B14F-4D97-AF65-F5344CB8AC3E}">
        <p14:creationId xmlns:p14="http://schemas.microsoft.com/office/powerpoint/2010/main" val="180885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20F3EE-DEE6-4B3B-A84A-1E51961309FF}"/>
              </a:ext>
            </a:extLst>
          </p:cNvPr>
          <p:cNvSpPr txBox="1"/>
          <p:nvPr/>
        </p:nvSpPr>
        <p:spPr>
          <a:xfrm>
            <a:off x="529701" y="870011"/>
            <a:ext cx="11132598" cy="3093154"/>
          </a:xfrm>
          <a:prstGeom prst="rect">
            <a:avLst/>
          </a:prstGeom>
          <a:noFill/>
        </p:spPr>
        <p:txBody>
          <a:bodyPr wrap="square" rtlCol="0">
            <a:spAutoFit/>
          </a:bodyPr>
          <a:lstStyle/>
          <a:p>
            <a:r>
              <a:rPr lang="en-US" sz="8000" dirty="0">
                <a:solidFill>
                  <a:schemeClr val="bg1"/>
                </a:solidFill>
                <a:latin typeface="Eraser" panose="00000400000000000000" pitchFamily="2" charset="0"/>
              </a:rPr>
              <a:t> </a:t>
            </a:r>
            <a:r>
              <a:rPr lang="en-US" sz="11500" dirty="0">
                <a:solidFill>
                  <a:schemeClr val="bg1"/>
                </a:solidFill>
                <a:latin typeface="Eraser" panose="00000400000000000000" pitchFamily="2" charset="0"/>
              </a:rPr>
              <a:t>Postmodernism</a:t>
            </a:r>
            <a:endParaRPr lang="en-US" sz="8000" dirty="0">
              <a:solidFill>
                <a:schemeClr val="bg1"/>
              </a:solidFill>
              <a:latin typeface="Eraser" panose="00000400000000000000" pitchFamily="2" charset="0"/>
            </a:endParaRPr>
          </a:p>
        </p:txBody>
      </p:sp>
    </p:spTree>
    <p:extLst>
      <p:ext uri="{BB962C8B-B14F-4D97-AF65-F5344CB8AC3E}">
        <p14:creationId xmlns:p14="http://schemas.microsoft.com/office/powerpoint/2010/main" val="19087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C6417E-AC18-4A81-B43F-759DDD69DDAE}"/>
              </a:ext>
            </a:extLst>
          </p:cNvPr>
          <p:cNvSpPr txBox="1"/>
          <p:nvPr/>
        </p:nvSpPr>
        <p:spPr>
          <a:xfrm>
            <a:off x="1713390" y="-97652"/>
            <a:ext cx="9223899" cy="2215991"/>
          </a:xfrm>
          <a:prstGeom prst="rect">
            <a:avLst/>
          </a:prstGeom>
          <a:noFill/>
        </p:spPr>
        <p:txBody>
          <a:bodyPr wrap="square" rtlCol="0">
            <a:spAutoFit/>
          </a:bodyPr>
          <a:lstStyle/>
          <a:p>
            <a:pPr algn="ctr"/>
            <a:r>
              <a:rPr lang="en-US" sz="13800" dirty="0">
                <a:solidFill>
                  <a:schemeClr val="bg1"/>
                </a:solidFill>
                <a:latin typeface="Eraser" panose="00000400000000000000" pitchFamily="2" charset="0"/>
              </a:rPr>
              <a:t>Boy or Girl?</a:t>
            </a:r>
          </a:p>
        </p:txBody>
      </p:sp>
      <p:pic>
        <p:nvPicPr>
          <p:cNvPr id="6" name="Picture 5">
            <a:extLst>
              <a:ext uri="{FF2B5EF4-FFF2-40B4-BE49-F238E27FC236}">
                <a16:creationId xmlns:a16="http://schemas.microsoft.com/office/drawing/2014/main" id="{A70C429B-7925-4CC5-B9D5-F10031F4A171}"/>
              </a:ext>
            </a:extLst>
          </p:cNvPr>
          <p:cNvPicPr>
            <a:picLocks noChangeAspect="1"/>
          </p:cNvPicPr>
          <p:nvPr/>
        </p:nvPicPr>
        <p:blipFill rotWithShape="1">
          <a:blip r:embed="rId3">
            <a:clrChange>
              <a:clrFrom>
                <a:srgbClr val="1F1A17"/>
              </a:clrFrom>
              <a:clrTo>
                <a:srgbClr val="1F1A17">
                  <a:alpha val="0"/>
                </a:srgbClr>
              </a:clrTo>
            </a:clrChange>
          </a:blip>
          <a:srcRect l="7670" t="4446" r="11942" b="28388"/>
          <a:stretch/>
        </p:blipFill>
        <p:spPr>
          <a:xfrm>
            <a:off x="3429236" y="2118339"/>
            <a:ext cx="5333527" cy="4456202"/>
          </a:xfrm>
          <a:prstGeom prst="rect">
            <a:avLst/>
          </a:prstGeom>
        </p:spPr>
      </p:pic>
    </p:spTree>
    <p:extLst>
      <p:ext uri="{BB962C8B-B14F-4D97-AF65-F5344CB8AC3E}">
        <p14:creationId xmlns:p14="http://schemas.microsoft.com/office/powerpoint/2010/main" val="39569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754A1-F98C-460F-99A3-A3829E1BA8D7}"/>
              </a:ext>
            </a:extLst>
          </p:cNvPr>
          <p:cNvPicPr>
            <a:picLocks noChangeAspect="1"/>
          </p:cNvPicPr>
          <p:nvPr/>
        </p:nvPicPr>
        <p:blipFill>
          <a:blip r:embed="rId3"/>
          <a:stretch>
            <a:fillRect/>
          </a:stretch>
        </p:blipFill>
        <p:spPr>
          <a:xfrm>
            <a:off x="1658470" y="0"/>
            <a:ext cx="8875059" cy="6858000"/>
          </a:xfrm>
          <a:prstGeom prst="rect">
            <a:avLst/>
          </a:prstGeom>
        </p:spPr>
      </p:pic>
    </p:spTree>
    <p:extLst>
      <p:ext uri="{BB962C8B-B14F-4D97-AF65-F5344CB8AC3E}">
        <p14:creationId xmlns:p14="http://schemas.microsoft.com/office/powerpoint/2010/main" val="283710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C6417E-AC18-4A81-B43F-759DDD69DDAE}"/>
              </a:ext>
            </a:extLst>
          </p:cNvPr>
          <p:cNvSpPr txBox="1"/>
          <p:nvPr/>
        </p:nvSpPr>
        <p:spPr>
          <a:xfrm>
            <a:off x="42446" y="97657"/>
            <a:ext cx="12544147" cy="1862048"/>
          </a:xfrm>
          <a:prstGeom prst="rect">
            <a:avLst/>
          </a:prstGeom>
          <a:noFill/>
        </p:spPr>
        <p:txBody>
          <a:bodyPr wrap="square" rtlCol="0">
            <a:spAutoFit/>
          </a:bodyPr>
          <a:lstStyle/>
          <a:p>
            <a:pPr algn="ctr"/>
            <a:r>
              <a:rPr lang="en-US" sz="11500" dirty="0">
                <a:solidFill>
                  <a:schemeClr val="bg1"/>
                </a:solidFill>
                <a:latin typeface="Eraser" panose="00000400000000000000" pitchFamily="2" charset="0"/>
              </a:rPr>
              <a:t>Child or Choice?</a:t>
            </a:r>
          </a:p>
        </p:txBody>
      </p:sp>
      <p:pic>
        <p:nvPicPr>
          <p:cNvPr id="3" name="Picture 2">
            <a:extLst>
              <a:ext uri="{FF2B5EF4-FFF2-40B4-BE49-F238E27FC236}">
                <a16:creationId xmlns:a16="http://schemas.microsoft.com/office/drawing/2014/main" id="{7794F64B-BF08-4404-A44D-1F68460FF660}"/>
              </a:ext>
            </a:extLst>
          </p:cNvPr>
          <p:cNvPicPr>
            <a:picLocks noChangeAspect="1"/>
          </p:cNvPicPr>
          <p:nvPr/>
        </p:nvPicPr>
        <p:blipFill>
          <a:blip r:embed="rId3"/>
          <a:stretch>
            <a:fillRect/>
          </a:stretch>
        </p:blipFill>
        <p:spPr>
          <a:xfrm>
            <a:off x="3257642" y="2758695"/>
            <a:ext cx="5676715" cy="3225406"/>
          </a:xfrm>
          <a:prstGeom prst="rect">
            <a:avLst/>
          </a:prstGeom>
        </p:spPr>
      </p:pic>
    </p:spTree>
    <p:extLst>
      <p:ext uri="{BB962C8B-B14F-4D97-AF65-F5344CB8AC3E}">
        <p14:creationId xmlns:p14="http://schemas.microsoft.com/office/powerpoint/2010/main" val="37668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DB36-658F-4DD1-BFBC-8574FEBC2FE5}"/>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4" name="TextBox 3">
            <a:extLst>
              <a:ext uri="{FF2B5EF4-FFF2-40B4-BE49-F238E27FC236}">
                <a16:creationId xmlns:a16="http://schemas.microsoft.com/office/drawing/2014/main" id="{2104F4CA-4609-4388-993D-EB7AD11FFF02}"/>
              </a:ext>
            </a:extLst>
          </p:cNvPr>
          <p:cNvSpPr txBox="1"/>
          <p:nvPr/>
        </p:nvSpPr>
        <p:spPr>
          <a:xfrm>
            <a:off x="196787" y="2086245"/>
            <a:ext cx="11798423" cy="4524315"/>
          </a:xfrm>
          <a:prstGeom prst="rect">
            <a:avLst/>
          </a:prstGeom>
          <a:noFill/>
        </p:spPr>
        <p:txBody>
          <a:bodyPr wrap="square" rtlCol="0">
            <a:spAutoFit/>
          </a:bodyPr>
          <a:lstStyle/>
          <a:p>
            <a:pPr marL="571500" indent="-571500">
              <a:buFont typeface="Arial" panose="020B0604020202020204" pitchFamily="34" charset="0"/>
              <a:buChar char="•"/>
            </a:pPr>
            <a:r>
              <a:rPr lang="en-US" sz="3200" b="1" dirty="0">
                <a:solidFill>
                  <a:schemeClr val="bg1"/>
                </a:solidFill>
              </a:rPr>
              <a:t>Marriage brings together two people who love each other.</a:t>
            </a:r>
          </a:p>
          <a:p>
            <a:pPr marL="571500" indent="-571500">
              <a:buFont typeface="Arial" panose="020B0604020202020204" pitchFamily="34" charset="0"/>
              <a:buChar char="•"/>
            </a:pPr>
            <a:r>
              <a:rPr lang="en-US" sz="3200" b="1" dirty="0">
                <a:solidFill>
                  <a:schemeClr val="bg1"/>
                </a:solidFill>
              </a:rPr>
              <a:t>Marriage is about being with someone who makes you happy.</a:t>
            </a:r>
          </a:p>
          <a:p>
            <a:pPr marL="571500" indent="-571500">
              <a:buFont typeface="Arial" panose="020B0604020202020204" pitchFamily="34" charset="0"/>
              <a:buChar char="•"/>
            </a:pPr>
            <a:r>
              <a:rPr lang="en-US" sz="3200" b="1" dirty="0">
                <a:solidFill>
                  <a:schemeClr val="bg1"/>
                </a:solidFill>
              </a:rPr>
              <a:t>A marriage certificate is just a piece of paper.</a:t>
            </a:r>
          </a:p>
          <a:p>
            <a:pPr marL="571500" indent="-571500">
              <a:buFont typeface="Arial" panose="020B0604020202020204" pitchFamily="34" charset="0"/>
              <a:buChar char="•"/>
            </a:pPr>
            <a:r>
              <a:rPr lang="en-US" sz="3200" b="1" dirty="0">
                <a:solidFill>
                  <a:schemeClr val="bg1"/>
                </a:solidFill>
              </a:rPr>
              <a:t>Marriage has changed over the years; it used to be about property rights, now it's about love.</a:t>
            </a:r>
          </a:p>
          <a:p>
            <a:pPr marL="571500" indent="-571500">
              <a:buFont typeface="Arial" panose="020B0604020202020204" pitchFamily="34" charset="0"/>
              <a:buChar char="•"/>
            </a:pPr>
            <a:r>
              <a:rPr lang="en-US" sz="3200" b="1" dirty="0">
                <a:solidFill>
                  <a:schemeClr val="bg1"/>
                </a:solidFill>
              </a:rPr>
              <a:t>The U.S. Supreme Court in 2015, said marriage was about, "certain personal choices central to individual dignity and autonomy, including intimate choices that define personal identity and beliefs." </a:t>
            </a:r>
          </a:p>
        </p:txBody>
      </p:sp>
      <p:sp>
        <p:nvSpPr>
          <p:cNvPr id="5" name="TextBox 4">
            <a:extLst>
              <a:ext uri="{FF2B5EF4-FFF2-40B4-BE49-F238E27FC236}">
                <a16:creationId xmlns:a16="http://schemas.microsoft.com/office/drawing/2014/main" id="{736A8314-B315-4161-88A7-927BA5C528D5}"/>
              </a:ext>
            </a:extLst>
          </p:cNvPr>
          <p:cNvSpPr txBox="1"/>
          <p:nvPr/>
        </p:nvSpPr>
        <p:spPr>
          <a:xfrm>
            <a:off x="275208" y="1056443"/>
            <a:ext cx="8060924"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Pursue the truth </a:t>
            </a:r>
          </a:p>
        </p:txBody>
      </p:sp>
    </p:spTree>
    <p:extLst>
      <p:ext uri="{BB962C8B-B14F-4D97-AF65-F5344CB8AC3E}">
        <p14:creationId xmlns:p14="http://schemas.microsoft.com/office/powerpoint/2010/main" val="152904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DB36-658F-4DD1-BFBC-8574FEBC2FE5}"/>
              </a:ext>
            </a:extLst>
          </p:cNvPr>
          <p:cNvSpPr>
            <a:spLocks noGrp="1"/>
          </p:cNvSpPr>
          <p:nvPr>
            <p:ph type="ctrTitle"/>
          </p:nvPr>
        </p:nvSpPr>
        <p:spPr>
          <a:xfrm>
            <a:off x="-1" y="1"/>
            <a:ext cx="11995211" cy="1393794"/>
          </a:xfrm>
        </p:spPr>
        <p:txBody>
          <a:bodyPr>
            <a:noAutofit/>
          </a:bodyPr>
          <a:lstStyle/>
          <a:p>
            <a:pPr algn="l"/>
            <a:r>
              <a:rPr lang="en-US" sz="8800" b="1" dirty="0">
                <a:solidFill>
                  <a:srgbClr val="C00000"/>
                </a:solidFill>
                <a:latin typeface="Ink Free" panose="03080402000500000000" pitchFamily="66" charset="0"/>
              </a:rPr>
              <a:t>Make Marriage Stronger</a:t>
            </a:r>
            <a:endParaRPr lang="en-US" sz="8800" b="1" dirty="0">
              <a:solidFill>
                <a:schemeClr val="bg1"/>
              </a:solidFill>
              <a:latin typeface="Arial Black" panose="020B0A04020102020204" pitchFamily="34" charset="0"/>
            </a:endParaRPr>
          </a:p>
        </p:txBody>
      </p:sp>
      <p:sp>
        <p:nvSpPr>
          <p:cNvPr id="4" name="TextBox 3">
            <a:extLst>
              <a:ext uri="{FF2B5EF4-FFF2-40B4-BE49-F238E27FC236}">
                <a16:creationId xmlns:a16="http://schemas.microsoft.com/office/drawing/2014/main" id="{2104F4CA-4609-4388-993D-EB7AD11FFF02}"/>
              </a:ext>
            </a:extLst>
          </p:cNvPr>
          <p:cNvSpPr txBox="1"/>
          <p:nvPr/>
        </p:nvSpPr>
        <p:spPr>
          <a:xfrm>
            <a:off x="196787" y="2281561"/>
            <a:ext cx="11798423" cy="4401205"/>
          </a:xfrm>
          <a:prstGeom prst="rect">
            <a:avLst/>
          </a:prstGeom>
          <a:noFill/>
        </p:spPr>
        <p:txBody>
          <a:bodyPr wrap="square" rtlCol="0">
            <a:spAutoFit/>
          </a:bodyPr>
          <a:lstStyle/>
          <a:p>
            <a:r>
              <a:rPr lang="en-US" sz="3600" dirty="0">
                <a:solidFill>
                  <a:schemeClr val="bg1"/>
                </a:solidFill>
              </a:rPr>
              <a:t>And He answered and said, “Have you not read that He who created them from the beginning made them male and female, and said, ‘For this reason a man shall leave his father and mother and be joined to his wife, and the two shall become one flesh’? So they are no longer two, but one flesh. What therefore God has joined together, let no man separate.” </a:t>
            </a:r>
          </a:p>
          <a:p>
            <a:endParaRPr lang="en-US" sz="2800" dirty="0">
              <a:solidFill>
                <a:schemeClr val="bg1"/>
              </a:solidFill>
            </a:endParaRPr>
          </a:p>
          <a:p>
            <a:pPr algn="r"/>
            <a:r>
              <a:rPr lang="en-US" sz="3600" b="1" dirty="0">
                <a:solidFill>
                  <a:schemeClr val="bg1"/>
                </a:solidFill>
              </a:rPr>
              <a:t>Matthew 19:4-6</a:t>
            </a:r>
          </a:p>
        </p:txBody>
      </p:sp>
      <p:sp>
        <p:nvSpPr>
          <p:cNvPr id="5" name="TextBox 4">
            <a:extLst>
              <a:ext uri="{FF2B5EF4-FFF2-40B4-BE49-F238E27FC236}">
                <a16:creationId xmlns:a16="http://schemas.microsoft.com/office/drawing/2014/main" id="{736A8314-B315-4161-88A7-927BA5C528D5}"/>
              </a:ext>
            </a:extLst>
          </p:cNvPr>
          <p:cNvSpPr txBox="1"/>
          <p:nvPr/>
        </p:nvSpPr>
        <p:spPr>
          <a:xfrm>
            <a:off x="275208" y="1056443"/>
            <a:ext cx="8060924" cy="1107996"/>
          </a:xfrm>
          <a:prstGeom prst="rect">
            <a:avLst/>
          </a:prstGeom>
          <a:noFill/>
        </p:spPr>
        <p:txBody>
          <a:bodyPr wrap="square" rtlCol="0">
            <a:spAutoFit/>
          </a:bodyPr>
          <a:lstStyle/>
          <a:p>
            <a:r>
              <a:rPr lang="en-US" sz="6600" dirty="0">
                <a:solidFill>
                  <a:schemeClr val="bg1"/>
                </a:solidFill>
                <a:latin typeface="Arial Black" panose="020B0A04020102020204" pitchFamily="34" charset="0"/>
              </a:rPr>
              <a:t>Pursue the truth </a:t>
            </a:r>
          </a:p>
        </p:txBody>
      </p:sp>
    </p:spTree>
    <p:extLst>
      <p:ext uri="{BB962C8B-B14F-4D97-AF65-F5344CB8AC3E}">
        <p14:creationId xmlns:p14="http://schemas.microsoft.com/office/powerpoint/2010/main" val="292045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4077</TotalTime>
  <Words>2617</Words>
  <Application>Microsoft Office PowerPoint</Application>
  <PresentationFormat>Widescreen</PresentationFormat>
  <Paragraphs>203</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Ink Free</vt:lpstr>
      <vt:lpstr>Eraser</vt:lpstr>
      <vt:lpstr>Calibri</vt:lpstr>
      <vt:lpstr>Arial Black</vt:lpstr>
      <vt:lpstr>Gill Sans Ultra Bold</vt:lpstr>
      <vt:lpstr>Calibri Light</vt:lpstr>
      <vt:lpstr>Office Theme</vt:lpstr>
      <vt:lpstr>To Make My Marriage Stronger</vt:lpstr>
      <vt:lpstr>To Make Marriage Stronger</vt:lpstr>
      <vt:lpstr>TRUTH</vt:lpstr>
      <vt:lpstr>PowerPoint Presentation</vt:lpstr>
      <vt:lpstr>PowerPoint Presentation</vt:lpstr>
      <vt:lpstr>PowerPoint Presentation</vt:lpstr>
      <vt:lpstr>PowerPoint Presentation</vt:lpstr>
      <vt:lpstr>Make Marriage Stronger</vt:lpstr>
      <vt:lpstr>Make Marriage Stronger</vt:lpstr>
      <vt:lpstr>Make Marriage Stronger</vt:lpstr>
      <vt:lpstr>Make Marriage Stronger</vt:lpstr>
      <vt:lpstr>Make Marriage Stronger</vt:lpstr>
      <vt:lpstr>Make Marriage Stronger</vt:lpstr>
      <vt:lpstr>Make Marriage Stronger</vt:lpstr>
      <vt:lpstr>Make Marriage Stronger</vt:lpstr>
      <vt:lpstr>Make Marriage Stronger</vt:lpstr>
      <vt:lpstr>Make Marriage Stronger</vt:lpstr>
      <vt:lpstr>Make Marriage Stronger</vt:lpstr>
      <vt:lpstr>Make Marriage Stronger</vt:lpstr>
      <vt:lpstr>Make Marriage Stronger</vt:lpstr>
      <vt:lpstr>Make Marriage Stronger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TRUTH TRUTH</dc:title>
  <dc:creator>Josh Blackmer</dc:creator>
  <cp:lastModifiedBy>Josh Blackmer</cp:lastModifiedBy>
  <cp:revision>69</cp:revision>
  <cp:lastPrinted>2019-02-03T13:54:14Z</cp:lastPrinted>
  <dcterms:created xsi:type="dcterms:W3CDTF">2019-01-31T18:02:37Z</dcterms:created>
  <dcterms:modified xsi:type="dcterms:W3CDTF">2019-02-03T14:53:16Z</dcterms:modified>
</cp:coreProperties>
</file>