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1440" r:id="rId2"/>
    <p:sldId id="1445" r:id="rId3"/>
    <p:sldId id="1462" r:id="rId4"/>
    <p:sldId id="1446" r:id="rId5"/>
    <p:sldId id="1472" r:id="rId6"/>
    <p:sldId id="1474" r:id="rId7"/>
    <p:sldId id="1458" r:id="rId8"/>
    <p:sldId id="259" r:id="rId9"/>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73" autoAdjust="0"/>
    <p:restoredTop sz="94660"/>
  </p:normalViewPr>
  <p:slideViewPr>
    <p:cSldViewPr snapToGrid="0">
      <p:cViewPr varScale="1">
        <p:scale>
          <a:sx n="110" d="100"/>
          <a:sy n="110" d="100"/>
        </p:scale>
        <p:origin x="516" y="108"/>
      </p:cViewPr>
      <p:guideLst>
        <p:guide orient="horz" pos="2160"/>
        <p:guide pos="3840"/>
      </p:guideLst>
    </p:cSldViewPr>
  </p:slideViewPr>
  <p:notesTextViewPr>
    <p:cViewPr>
      <p:scale>
        <a:sx n="75" d="100"/>
        <a:sy n="75" d="100"/>
      </p:scale>
      <p:origin x="0" y="0"/>
    </p:cViewPr>
  </p:notesTextViewPr>
  <p:sorterViewPr>
    <p:cViewPr>
      <p:scale>
        <a:sx n="100" d="100"/>
        <a:sy n="100" d="100"/>
      </p:scale>
      <p:origin x="0" y="-45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3563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66151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87905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80050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56479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04430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a:p>
        </p:txBody>
      </p:sp>
      <p:sp>
        <p:nvSpPr>
          <p:cNvPr id="96" name="Google Shape;96;p4: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66574" y="306711"/>
            <a:ext cx="11430000" cy="279545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7000"/>
              <a:buFont typeface="Cambria"/>
              <a:buNone/>
            </a:pPr>
            <a:br>
              <a:rPr lang="en-US" sz="6000" b="1" dirty="0"/>
            </a:br>
            <a:r>
              <a:rPr lang="en-US" sz="6000" b="1" dirty="0"/>
              <a:t>Judaism and Christianity</a:t>
            </a:r>
            <a:br>
              <a:rPr lang="en-US" sz="6000" b="1" dirty="0"/>
            </a:br>
            <a:endParaRPr sz="54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000" b="1" dirty="0">
                <a:solidFill>
                  <a:schemeClr val="lt1"/>
                </a:solidFill>
              </a:rPr>
              <a:t>Jeremiah 31:31-34</a:t>
            </a:r>
            <a:endParaRPr dirty="0"/>
          </a:p>
        </p:txBody>
      </p:sp>
    </p:spTree>
    <p:extLst>
      <p:ext uri="{BB962C8B-B14F-4D97-AF65-F5344CB8AC3E}">
        <p14:creationId xmlns:p14="http://schemas.microsoft.com/office/powerpoint/2010/main" val="1443615680"/>
      </p:ext>
    </p:extLst>
  </p:cSld>
  <p:clrMapOvr>
    <a:masterClrMapping/>
  </p:clrMapOvr>
  <mc:AlternateContent xmlns:mc="http://schemas.openxmlformats.org/markup-compatibility/2006" xmlns:p14="http://schemas.microsoft.com/office/powerpoint/2010/main">
    <mc:Choice Requires="p14">
      <p:transition spd="slow" p14:dur="15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The Text—Jeremiah 31:31-34</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12714"/>
            <a:ext cx="10933471" cy="4562788"/>
          </a:xfrm>
          <a:prstGeom prst="rect">
            <a:avLst/>
          </a:prstGeom>
          <a:noFill/>
        </p:spPr>
        <p:txBody>
          <a:bodyPr wrap="square" rtlCol="0">
            <a:spAutoFit/>
          </a:bodyPr>
          <a:lstStyle/>
          <a:p>
            <a:pPr algn="just"/>
            <a:r>
              <a:rPr lang="en-US" sz="2400" b="1" i="1" dirty="0">
                <a:solidFill>
                  <a:schemeClr val="bg1"/>
                </a:solidFill>
                <a:latin typeface="Calibri" panose="020F0502020204030204" pitchFamily="34" charset="0"/>
                <a:cs typeface="Calibri" panose="020F0502020204030204" pitchFamily="34" charset="0"/>
              </a:rPr>
              <a:t>  1  "Behold, the days are coming, says the LORD, when I will make a new covenant with the house of Israel and with the house of Judah— </a:t>
            </a:r>
          </a:p>
          <a:p>
            <a:pPr algn="just">
              <a:spcAft>
                <a:spcPts val="300"/>
              </a:spcAft>
            </a:pPr>
            <a:r>
              <a:rPr lang="en-US" sz="2400" b="1" i="1" dirty="0">
                <a:solidFill>
                  <a:schemeClr val="bg1"/>
                </a:solidFill>
                <a:latin typeface="Calibri" panose="020F0502020204030204" pitchFamily="34" charset="0"/>
                <a:cs typeface="Calibri" panose="020F0502020204030204" pitchFamily="34" charset="0"/>
              </a:rPr>
              <a:t>  2  not according to the covenant that I made with their fathers in the day that I took them by the hand to lead them out of the land of Egypt, My covenant which they broke, though I was a husband to them, says the LORD. </a:t>
            </a:r>
          </a:p>
          <a:p>
            <a:pPr algn="just"/>
            <a:r>
              <a:rPr lang="en-US" sz="2400" b="1" i="1" dirty="0">
                <a:solidFill>
                  <a:schemeClr val="bg1"/>
                </a:solidFill>
                <a:latin typeface="Calibri" panose="020F0502020204030204" pitchFamily="34" charset="0"/>
                <a:cs typeface="Calibri" panose="020F0502020204030204" pitchFamily="34" charset="0"/>
              </a:rPr>
              <a:t>  3  But this is the covenant that I will make with the house of Israel after those days, says the LORD: I will put My law in their minds, and write it on their hearts; and I will be their God, and they shall be My people. </a:t>
            </a:r>
          </a:p>
          <a:p>
            <a:pPr algn="just"/>
            <a:r>
              <a:rPr lang="en-US" sz="2400" b="1" i="1" dirty="0">
                <a:solidFill>
                  <a:schemeClr val="bg1"/>
                </a:solidFill>
                <a:latin typeface="Calibri" panose="020F0502020204030204" pitchFamily="34" charset="0"/>
                <a:cs typeface="Calibri" panose="020F0502020204030204" pitchFamily="34" charset="0"/>
              </a:rPr>
              <a:t>  4  No more shall every man teach his neighbor, and every man his brother, saying, 'Know the LORD,' for they all shall know Me, from the least of them to the greatest of them, says the LORD. For I will forgive their iniquity, and their sin I will remember no more." </a:t>
            </a:r>
            <a:endParaRPr lang="en-US" altLang="en-US" sz="28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7271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Introduction</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02658"/>
            <a:ext cx="10933471" cy="5570756"/>
          </a:xfrm>
          <a:prstGeom prst="rect">
            <a:avLst/>
          </a:prstGeom>
          <a:noFill/>
        </p:spPr>
        <p:txBody>
          <a:bodyPr wrap="square" rtlCol="0">
            <a:spAutoFit/>
          </a:bodyPr>
          <a:lstStyle/>
          <a:p>
            <a:pPr marL="457200" lvl="3" indent="-457200" algn="just" defTabSz="457200">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  The Importance of Fundamentals</a:t>
            </a:r>
            <a:endParaRPr lang="en-US" sz="2000" b="1" dirty="0">
              <a:solidFill>
                <a:srgbClr val="FFFF00"/>
              </a:solidFill>
              <a:latin typeface="Calibri" panose="020F0502020204030204" pitchFamily="34" charset="0"/>
              <a:cs typeface="Calibri" panose="020F0502020204030204" pitchFamily="34" charset="0"/>
            </a:endParaRPr>
          </a:p>
          <a:p>
            <a:pPr marL="1035050" lvl="4" indent="-514350"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Reading and math all have fundamentals</a:t>
            </a:r>
          </a:p>
          <a:p>
            <a:pPr marL="1035050" lvl="4" indent="-514350"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Athletics has fundamentals</a:t>
            </a:r>
          </a:p>
          <a:p>
            <a:pPr marL="1035050" lvl="4" indent="-514350"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Singing and speaking has fundamentals </a:t>
            </a:r>
            <a:endParaRPr lang="en-US" sz="2400" b="1" dirty="0">
              <a:solidFill>
                <a:srgbClr val="FFFF00"/>
              </a:solidFill>
              <a:latin typeface="Calibri" panose="020F0502020204030204" pitchFamily="34" charset="0"/>
              <a:cs typeface="Calibri" panose="020F0502020204030204" pitchFamily="34" charset="0"/>
            </a:endParaRPr>
          </a:p>
          <a:p>
            <a:pPr marL="457200" lvl="3" indent="-457200" algn="just" defTabSz="457200">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 Ignoring the fundamental results in failures</a:t>
            </a:r>
          </a:p>
          <a:p>
            <a:pPr marL="457200" lvl="3" indent="-457200" algn="just" defTabSz="457200">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 Fundamentals of Christianity shown in “milk” &amp; “meat”—Heb. 5:12</a:t>
            </a:r>
          </a:p>
          <a:p>
            <a:pPr marL="457200" lvl="3" indent="-457200" algn="just" defTabSz="457200">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The early Christians failed see two covenants = division</a:t>
            </a:r>
            <a:endParaRPr lang="en-US" sz="3200" b="1" dirty="0">
              <a:solidFill>
                <a:srgbClr val="FFFF00"/>
              </a:solidFill>
              <a:latin typeface="Calibri" panose="020F0502020204030204" pitchFamily="34" charset="0"/>
              <a:cs typeface="Calibri" panose="020F0502020204030204" pitchFamily="34" charset="0"/>
            </a:endParaRPr>
          </a:p>
          <a:p>
            <a:pPr marL="1035050" lvl="4" indent="-514350"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This clearly seen in dealing with circumcision and the law</a:t>
            </a:r>
          </a:p>
          <a:p>
            <a:pPr marL="1035050" lvl="4" indent="-514350"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 Jews view—evangelism proselyting Gentiles into Jews</a:t>
            </a:r>
          </a:p>
          <a:p>
            <a:pPr marL="1035050" lvl="4" indent="-514350"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 unity of the church threatened in almost every epistle</a:t>
            </a:r>
          </a:p>
          <a:p>
            <a:pPr marL="1035050" lvl="4" indent="-514350"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 basis of many denominational doctrine come for this same source</a:t>
            </a:r>
            <a:endParaRPr lang="en-US" sz="2400" b="1" dirty="0">
              <a:solidFill>
                <a:srgbClr val="FFFF00"/>
              </a:solidFill>
              <a:latin typeface="Calibri" panose="020F0502020204030204" pitchFamily="34" charset="0"/>
              <a:cs typeface="Calibri" panose="020F0502020204030204" pitchFamily="34" charset="0"/>
            </a:endParaRPr>
          </a:p>
          <a:p>
            <a:pPr marL="457200" lvl="3" indent="-457200" algn="just" defTabSz="457200">
              <a:buClr>
                <a:schemeClr val="bg1"/>
              </a:buClr>
              <a:buFont typeface="Arial" panose="020B0604020202020204" pitchFamily="34" charset="0"/>
              <a:buChar char="•"/>
              <a:tabLst>
                <a:tab pos="457200" algn="l"/>
              </a:tabLst>
            </a:pPr>
            <a:r>
              <a:rPr lang="en-US" sz="2800" b="1" dirty="0">
                <a:solidFill>
                  <a:srgbClr val="FFFF00"/>
                </a:solidFill>
                <a:latin typeface="Calibri" panose="020F0502020204030204" pitchFamily="34" charset="0"/>
                <a:cs typeface="Calibri" panose="020F0502020204030204" pitchFamily="34" charset="0"/>
              </a:rPr>
              <a:t> This lesson—a study contrasting Judaism and Christianity</a:t>
            </a:r>
          </a:p>
          <a:p>
            <a:pPr marL="1035050" lvl="4" indent="-514350" algn="just">
              <a:buClr>
                <a:schemeClr val="bg1"/>
              </a:buClr>
              <a:buFont typeface="Arial" panose="020B0604020202020204" pitchFamily="34" charset="0"/>
              <a:buChar char="•"/>
            </a:pPr>
            <a:endParaRPr lang="en-US" sz="2400" b="1" dirty="0">
              <a:solidFill>
                <a:srgbClr val="FFFF00"/>
              </a:solidFill>
              <a:latin typeface="Calibri" panose="020F0502020204030204" pitchFamily="34" charset="0"/>
              <a:cs typeface="Calibri" panose="020F0502020204030204" pitchFamily="34" charset="0"/>
            </a:endParaRPr>
          </a:p>
          <a:p>
            <a:pPr marL="1035050" indent="-514350" algn="just">
              <a:buClr>
                <a:schemeClr val="bg1"/>
              </a:buClr>
              <a:buFont typeface="Arial" panose="020B0604020202020204" pitchFamily="34" charset="0"/>
              <a:buChar char="•"/>
            </a:pPr>
            <a:endParaRPr lang="en-US" altLang="en-US" sz="24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79117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Jeremiah 31:31-34</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381602"/>
            <a:ext cx="10933471" cy="4378122"/>
          </a:xfrm>
          <a:prstGeom prst="rect">
            <a:avLst/>
          </a:prstGeom>
          <a:noFill/>
        </p:spPr>
        <p:txBody>
          <a:bodyPr wrap="square" rtlCol="0">
            <a:spAutoFit/>
          </a:bodyPr>
          <a:lstStyle/>
          <a:p>
            <a:pPr algn="just"/>
            <a:r>
              <a:rPr lang="en-US" sz="2200" b="1" i="1" dirty="0">
                <a:solidFill>
                  <a:schemeClr val="bg1"/>
                </a:solidFill>
                <a:latin typeface="Calibri" panose="020F0502020204030204" pitchFamily="34" charset="0"/>
                <a:cs typeface="Calibri" panose="020F0502020204030204" pitchFamily="34" charset="0"/>
              </a:rPr>
              <a:t>  1  "Behold, the days are coming, says the LORD, when I will make </a:t>
            </a:r>
            <a:r>
              <a:rPr lang="en-US" sz="2200" b="1" i="1" dirty="0">
                <a:solidFill>
                  <a:srgbClr val="FFFF00"/>
                </a:solidFill>
                <a:latin typeface="Calibri" panose="020F0502020204030204" pitchFamily="34" charset="0"/>
                <a:cs typeface="Calibri" panose="020F0502020204030204" pitchFamily="34" charset="0"/>
              </a:rPr>
              <a:t>a new covenant </a:t>
            </a:r>
            <a:r>
              <a:rPr lang="en-US" sz="2200" b="1" i="1" dirty="0">
                <a:solidFill>
                  <a:schemeClr val="bg1"/>
                </a:solidFill>
                <a:latin typeface="Calibri" panose="020F0502020204030204" pitchFamily="34" charset="0"/>
                <a:cs typeface="Calibri" panose="020F0502020204030204" pitchFamily="34" charset="0"/>
              </a:rPr>
              <a:t>with the house of Israel and with the house of Judah— </a:t>
            </a:r>
          </a:p>
          <a:p>
            <a:pPr algn="just">
              <a:spcAft>
                <a:spcPts val="300"/>
              </a:spcAft>
            </a:pPr>
            <a:r>
              <a:rPr lang="en-US" sz="2200" b="1" i="1" dirty="0">
                <a:solidFill>
                  <a:schemeClr val="bg1"/>
                </a:solidFill>
                <a:latin typeface="Calibri" panose="020F0502020204030204" pitchFamily="34" charset="0"/>
                <a:cs typeface="Calibri" panose="020F0502020204030204" pitchFamily="34" charset="0"/>
              </a:rPr>
              <a:t>  2  </a:t>
            </a:r>
            <a:r>
              <a:rPr lang="en-US" sz="2200" b="1" i="1" dirty="0">
                <a:solidFill>
                  <a:srgbClr val="FFFF00"/>
                </a:solidFill>
                <a:latin typeface="Calibri" panose="020F0502020204030204" pitchFamily="34" charset="0"/>
                <a:cs typeface="Calibri" panose="020F0502020204030204" pitchFamily="34" charset="0"/>
              </a:rPr>
              <a:t>not according to the covenant that I made </a:t>
            </a:r>
            <a:r>
              <a:rPr lang="en-US" sz="2200" b="1" i="1" dirty="0">
                <a:solidFill>
                  <a:schemeClr val="bg1"/>
                </a:solidFill>
                <a:latin typeface="Calibri" panose="020F0502020204030204" pitchFamily="34" charset="0"/>
                <a:cs typeface="Calibri" panose="020F0502020204030204" pitchFamily="34" charset="0"/>
              </a:rPr>
              <a:t>with their fathers in the day that I took them by the hand to lead them out of the land of Egypt, My covenant which they broke, though I was a husband to them, says the LORD. </a:t>
            </a:r>
          </a:p>
          <a:p>
            <a:pPr algn="just"/>
            <a:r>
              <a:rPr lang="en-US" sz="2200" b="1" i="1" dirty="0">
                <a:solidFill>
                  <a:schemeClr val="bg1"/>
                </a:solidFill>
                <a:latin typeface="Calibri" panose="020F0502020204030204" pitchFamily="34" charset="0"/>
                <a:cs typeface="Calibri" panose="020F0502020204030204" pitchFamily="34" charset="0"/>
              </a:rPr>
              <a:t>  3  But this is the covenant that I will make with the house of Israel after those days, says the LORD: I will put My law in their minds, and write it on their hearts; and I will be their God, and they shall be My people. </a:t>
            </a:r>
          </a:p>
          <a:p>
            <a:pPr algn="just"/>
            <a:r>
              <a:rPr lang="en-US" sz="2200" b="1" i="1" dirty="0">
                <a:solidFill>
                  <a:schemeClr val="bg1"/>
                </a:solidFill>
                <a:latin typeface="Calibri" panose="020F0502020204030204" pitchFamily="34" charset="0"/>
                <a:cs typeface="Calibri" panose="020F0502020204030204" pitchFamily="34" charset="0"/>
              </a:rPr>
              <a:t>  4  No more shall every man teach his neighbor, and every man his brother, saying, 'Know the LORD,' for they all shall know Me, from the least of them to the greatest of them, says the LORD. For I will forgive their iniquity, and their sin I will remember no more." </a:t>
            </a:r>
            <a:r>
              <a:rPr lang="en-US" sz="1000" b="1" i="1" dirty="0">
                <a:solidFill>
                  <a:schemeClr val="bg1"/>
                </a:solidFill>
                <a:latin typeface="Calibri" panose="020F0502020204030204" pitchFamily="34" charset="0"/>
                <a:cs typeface="Calibri" panose="020F0502020204030204" pitchFamily="34" charset="0"/>
              </a:rPr>
              <a:t>	</a:t>
            </a:r>
            <a:r>
              <a:rPr lang="en-US" sz="1000" b="1" dirty="0">
                <a:solidFill>
                  <a:schemeClr val="bg1"/>
                </a:solidFill>
                <a:latin typeface="Calibri" panose="020F0502020204030204" pitchFamily="34" charset="0"/>
                <a:cs typeface="Calibri" panose="020F0502020204030204" pitchFamily="34" charset="0"/>
              </a:rPr>
              <a:t>										</a:t>
            </a:r>
            <a:endParaRPr lang="en-US" sz="700" b="1" dirty="0">
              <a:solidFill>
                <a:schemeClr val="bg1"/>
              </a:solidFill>
            </a:endParaRPr>
          </a:p>
          <a:p>
            <a:pPr marL="1035050" lvl="4" indent="-514350" algn="jus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A NEW covenant (testament) not like the OLD testament given at Mt. Sinai</a:t>
            </a:r>
          </a:p>
        </p:txBody>
      </p:sp>
    </p:spTree>
    <p:extLst>
      <p:ext uri="{BB962C8B-B14F-4D97-AF65-F5344CB8AC3E}">
        <p14:creationId xmlns:p14="http://schemas.microsoft.com/office/powerpoint/2010/main" val="73214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Jeremiah 31:31-34</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381602"/>
            <a:ext cx="10933471" cy="4747453"/>
          </a:xfrm>
          <a:prstGeom prst="rect">
            <a:avLst/>
          </a:prstGeom>
          <a:noFill/>
        </p:spPr>
        <p:txBody>
          <a:bodyPr wrap="square" rtlCol="0">
            <a:spAutoFit/>
          </a:bodyPr>
          <a:lstStyle/>
          <a:p>
            <a:pPr algn="just"/>
            <a:r>
              <a:rPr lang="en-US" sz="2200" b="1" i="1" dirty="0">
                <a:solidFill>
                  <a:schemeClr val="bg1"/>
                </a:solidFill>
                <a:latin typeface="Calibri" panose="020F0502020204030204" pitchFamily="34" charset="0"/>
                <a:cs typeface="Calibri" panose="020F0502020204030204" pitchFamily="34" charset="0"/>
              </a:rPr>
              <a:t>  1  "Behold, the days are coming, says the LORD, when I will make a new covenant with the house of Israel and with the house of Judah— </a:t>
            </a:r>
          </a:p>
          <a:p>
            <a:pPr algn="just">
              <a:spcAft>
                <a:spcPts val="300"/>
              </a:spcAft>
            </a:pPr>
            <a:r>
              <a:rPr lang="en-US" sz="2200" b="1" i="1" dirty="0">
                <a:solidFill>
                  <a:schemeClr val="bg1"/>
                </a:solidFill>
                <a:latin typeface="Calibri" panose="020F0502020204030204" pitchFamily="34" charset="0"/>
                <a:cs typeface="Calibri" panose="020F0502020204030204" pitchFamily="34" charset="0"/>
              </a:rPr>
              <a:t>  2  not according to the covenant that I made with their fathers in the day that I took them by the hand to lead them out of the land of Egypt, My covenant which they broke, though I was a husband to them, says the LORD. </a:t>
            </a:r>
          </a:p>
          <a:p>
            <a:pPr algn="just"/>
            <a:r>
              <a:rPr lang="en-US" sz="2200" b="1" i="1" dirty="0">
                <a:solidFill>
                  <a:schemeClr val="bg1"/>
                </a:solidFill>
                <a:latin typeface="Calibri" panose="020F0502020204030204" pitchFamily="34" charset="0"/>
                <a:cs typeface="Calibri" panose="020F0502020204030204" pitchFamily="34" charset="0"/>
              </a:rPr>
              <a:t>  3  But this is the covenant that I will make with the house of Israel after those days, says the LORD: </a:t>
            </a:r>
            <a:r>
              <a:rPr lang="en-US" sz="2200" b="1" i="1" dirty="0">
                <a:solidFill>
                  <a:srgbClr val="FFFF00"/>
                </a:solidFill>
                <a:latin typeface="Calibri" panose="020F0502020204030204" pitchFamily="34" charset="0"/>
                <a:cs typeface="Calibri" panose="020F0502020204030204" pitchFamily="34" charset="0"/>
              </a:rPr>
              <a:t>I will put My law in their minds, and write it on their hearts</a:t>
            </a:r>
            <a:r>
              <a:rPr lang="en-US" sz="2200" b="1" i="1" dirty="0">
                <a:solidFill>
                  <a:schemeClr val="bg1"/>
                </a:solidFill>
                <a:latin typeface="Calibri" panose="020F0502020204030204" pitchFamily="34" charset="0"/>
                <a:cs typeface="Calibri" panose="020F0502020204030204" pitchFamily="34" charset="0"/>
              </a:rPr>
              <a:t>; and I will be their God, and they shall be My people. </a:t>
            </a:r>
          </a:p>
          <a:p>
            <a:pPr algn="just"/>
            <a:r>
              <a:rPr lang="en-US" sz="2200" b="1" i="1" dirty="0">
                <a:solidFill>
                  <a:schemeClr val="bg1"/>
                </a:solidFill>
                <a:latin typeface="Calibri" panose="020F0502020204030204" pitchFamily="34" charset="0"/>
                <a:cs typeface="Calibri" panose="020F0502020204030204" pitchFamily="34" charset="0"/>
              </a:rPr>
              <a:t>  4  No more shall every man teach his neighbor, and every man his brother, saying, 'Know the LORD,' </a:t>
            </a:r>
            <a:r>
              <a:rPr lang="en-US" sz="2200" b="1" i="1" dirty="0">
                <a:solidFill>
                  <a:srgbClr val="FFFF00"/>
                </a:solidFill>
                <a:latin typeface="Calibri" panose="020F0502020204030204" pitchFamily="34" charset="0"/>
                <a:cs typeface="Calibri" panose="020F0502020204030204" pitchFamily="34" charset="0"/>
              </a:rPr>
              <a:t>for they all shall know Me, from the least of them to the greatest of them</a:t>
            </a:r>
            <a:r>
              <a:rPr lang="en-US" sz="2200" b="1" i="1" dirty="0">
                <a:solidFill>
                  <a:schemeClr val="bg1"/>
                </a:solidFill>
                <a:latin typeface="Calibri" panose="020F0502020204030204" pitchFamily="34" charset="0"/>
                <a:cs typeface="Calibri" panose="020F0502020204030204" pitchFamily="34" charset="0"/>
              </a:rPr>
              <a:t>, says the LORD. For I will forgive their iniquity, and their sin I will remember no more." </a:t>
            </a:r>
            <a:r>
              <a:rPr lang="en-US" sz="1000" b="1" i="1" dirty="0">
                <a:solidFill>
                  <a:schemeClr val="bg1"/>
                </a:solidFill>
                <a:latin typeface="Calibri" panose="020F0502020204030204" pitchFamily="34" charset="0"/>
                <a:cs typeface="Calibri" panose="020F0502020204030204" pitchFamily="34" charset="0"/>
              </a:rPr>
              <a:t>	</a:t>
            </a:r>
            <a:r>
              <a:rPr lang="en-US" sz="1000" b="1" dirty="0">
                <a:solidFill>
                  <a:schemeClr val="bg1"/>
                </a:solidFill>
                <a:latin typeface="Calibri" panose="020F0502020204030204" pitchFamily="34" charset="0"/>
                <a:cs typeface="Calibri" panose="020F0502020204030204" pitchFamily="34" charset="0"/>
              </a:rPr>
              <a:t>										</a:t>
            </a:r>
            <a:endParaRPr lang="en-US" sz="700" b="1" dirty="0">
              <a:solidFill>
                <a:schemeClr val="bg1"/>
              </a:solidFill>
            </a:endParaRPr>
          </a:p>
          <a:p>
            <a:pPr marL="1035050" lvl="4" indent="-514350"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A NEW covenant (testament) not like the OLD testament given at Mt. Sinai</a:t>
            </a:r>
          </a:p>
          <a:p>
            <a:pPr marL="1035050" lvl="4" indent="-514350" algn="jus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People under the New Testament to always know God in their hearts</a:t>
            </a:r>
            <a:endParaRPr lang="en-US" altLang="en-US" sz="24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73427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Jeremiah 31:31-34</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381602"/>
            <a:ext cx="10933471" cy="5286062"/>
          </a:xfrm>
          <a:prstGeom prst="rect">
            <a:avLst/>
          </a:prstGeom>
          <a:noFill/>
        </p:spPr>
        <p:txBody>
          <a:bodyPr wrap="square" rtlCol="0">
            <a:spAutoFit/>
          </a:bodyPr>
          <a:lstStyle/>
          <a:p>
            <a:pPr algn="just"/>
            <a:r>
              <a:rPr lang="en-US" sz="2200" b="1" i="1" dirty="0">
                <a:solidFill>
                  <a:schemeClr val="bg1"/>
                </a:solidFill>
                <a:latin typeface="Calibri" panose="020F0502020204030204" pitchFamily="34" charset="0"/>
                <a:cs typeface="Calibri" panose="020F0502020204030204" pitchFamily="34" charset="0"/>
              </a:rPr>
              <a:t>  1  "Behold, the days are coming, says the LORD, when I will make a new covenant with the house of Israel and with the house of Judah— </a:t>
            </a:r>
          </a:p>
          <a:p>
            <a:pPr algn="just">
              <a:spcAft>
                <a:spcPts val="300"/>
              </a:spcAft>
            </a:pPr>
            <a:r>
              <a:rPr lang="en-US" sz="2200" b="1" i="1" dirty="0">
                <a:solidFill>
                  <a:schemeClr val="bg1"/>
                </a:solidFill>
                <a:latin typeface="Calibri" panose="020F0502020204030204" pitchFamily="34" charset="0"/>
                <a:cs typeface="Calibri" panose="020F0502020204030204" pitchFamily="34" charset="0"/>
              </a:rPr>
              <a:t>  2  not according to the covenant that I made with their fathers in the day that I took them by the hand to lead them out of the land of Egypt, My covenant which they broke, though I was a husband to them, says the LORD. </a:t>
            </a:r>
          </a:p>
          <a:p>
            <a:pPr algn="just"/>
            <a:r>
              <a:rPr lang="en-US" sz="2200" b="1" i="1" dirty="0">
                <a:solidFill>
                  <a:schemeClr val="bg1"/>
                </a:solidFill>
                <a:latin typeface="Calibri" panose="020F0502020204030204" pitchFamily="34" charset="0"/>
                <a:cs typeface="Calibri" panose="020F0502020204030204" pitchFamily="34" charset="0"/>
              </a:rPr>
              <a:t>  3  But this is the covenant that I will make with the house of Israel after those days, says the LORD: I will put My law in their minds, and write it on their hearts; and I will be their God, and they shall be My people. </a:t>
            </a:r>
          </a:p>
          <a:p>
            <a:pPr algn="just"/>
            <a:r>
              <a:rPr lang="en-US" sz="2200" b="1" i="1" dirty="0">
                <a:solidFill>
                  <a:schemeClr val="bg1"/>
                </a:solidFill>
                <a:latin typeface="Calibri" panose="020F0502020204030204" pitchFamily="34" charset="0"/>
                <a:cs typeface="Calibri" panose="020F0502020204030204" pitchFamily="34" charset="0"/>
              </a:rPr>
              <a:t>  4  No more shall every man teach his neighbor, and every man his brother, saying, 'Know the LORD,' for they all shall know Me, from the least of them to the greatest of them, says the LORD. For </a:t>
            </a:r>
            <a:r>
              <a:rPr lang="en-US" sz="2200" b="1" i="1" dirty="0">
                <a:solidFill>
                  <a:srgbClr val="FFFF00"/>
                </a:solidFill>
                <a:latin typeface="Calibri" panose="020F0502020204030204" pitchFamily="34" charset="0"/>
                <a:cs typeface="Calibri" panose="020F0502020204030204" pitchFamily="34" charset="0"/>
              </a:rPr>
              <a:t>I will forgive their iniquity, and their sin I will remember no more."</a:t>
            </a:r>
            <a:r>
              <a:rPr lang="en-US" sz="2200" b="1" i="1" dirty="0">
                <a:solidFill>
                  <a:schemeClr val="bg1"/>
                </a:solidFill>
                <a:latin typeface="Calibri" panose="020F0502020204030204" pitchFamily="34" charset="0"/>
                <a:cs typeface="Calibri" panose="020F0502020204030204" pitchFamily="34" charset="0"/>
              </a:rPr>
              <a:t> </a:t>
            </a:r>
            <a:r>
              <a:rPr lang="en-US" sz="1000" b="1" i="1" dirty="0">
                <a:solidFill>
                  <a:schemeClr val="bg1"/>
                </a:solidFill>
                <a:latin typeface="Calibri" panose="020F0502020204030204" pitchFamily="34" charset="0"/>
                <a:cs typeface="Calibri" panose="020F0502020204030204" pitchFamily="34" charset="0"/>
              </a:rPr>
              <a:t>	</a:t>
            </a:r>
            <a:r>
              <a:rPr lang="en-US" sz="1000" b="1" dirty="0">
                <a:solidFill>
                  <a:schemeClr val="bg1"/>
                </a:solidFill>
                <a:latin typeface="Calibri" panose="020F0502020204030204" pitchFamily="34" charset="0"/>
                <a:cs typeface="Calibri" panose="020F0502020204030204" pitchFamily="34" charset="0"/>
              </a:rPr>
              <a:t>										</a:t>
            </a:r>
            <a:endParaRPr lang="en-US" sz="700" b="1" dirty="0">
              <a:solidFill>
                <a:schemeClr val="bg1"/>
              </a:solidFill>
            </a:endParaRPr>
          </a:p>
          <a:p>
            <a:pPr marL="1035050" lvl="4" indent="-514350"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A NEW covenant (testament) not like the OLD testament given at Mt. Sinai</a:t>
            </a:r>
          </a:p>
          <a:p>
            <a:pPr marL="1035050" lvl="4" indent="-514350"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People under the New Testament to always know God in their hearts</a:t>
            </a:r>
          </a:p>
          <a:p>
            <a:pPr marL="1035050" lvl="4" indent="-514350" algn="jus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Sins under the New Testament with be totally forgiven</a:t>
            </a:r>
            <a:endParaRPr lang="en-US" altLang="en-US" sz="24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74936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Contrasting Two Covenants</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502178"/>
            <a:ext cx="10933471" cy="4585871"/>
          </a:xfrm>
          <a:prstGeom prst="rect">
            <a:avLst/>
          </a:prstGeom>
          <a:noFill/>
        </p:spPr>
        <p:txBody>
          <a:bodyPr wrap="square" rtlCol="0">
            <a:spAutoFit/>
          </a:bodyPr>
          <a:lstStyle/>
          <a:p>
            <a:pPr lvl="3" algn="just" defTabSz="457200">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a:t>
            </a:r>
            <a:r>
              <a:rPr lang="en-US" sz="3200" b="1" dirty="0">
                <a:solidFill>
                  <a:srgbClr val="FFFF00"/>
                </a:solidFill>
                <a:latin typeface="Calibri" panose="020F0502020204030204" pitchFamily="34" charset="0"/>
                <a:cs typeface="Calibri" panose="020F0502020204030204" pitchFamily="34" charset="0"/>
              </a:rPr>
              <a:t>Judaism				The Contrast				 Christianity</a:t>
            </a:r>
          </a:p>
          <a:p>
            <a:pPr lvl="3" algn="just" defTabSz="457200">
              <a:spcAft>
                <a:spcPts val="6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a:t>
            </a:r>
            <a:r>
              <a:rPr lang="en-US" sz="2400" b="1" dirty="0">
                <a:solidFill>
                  <a:schemeClr val="bg1"/>
                </a:solidFill>
                <a:latin typeface="Calibri" panose="020F0502020204030204" pitchFamily="34" charset="0"/>
                <a:cs typeface="Calibri" panose="020F0502020204030204" pitchFamily="34" charset="0"/>
              </a:rPr>
              <a:t>The Old Testament				</a:t>
            </a:r>
            <a:r>
              <a:rPr lang="en-US" sz="2400" b="1" dirty="0">
                <a:solidFill>
                  <a:srgbClr val="FFFF00"/>
                </a:solidFill>
                <a:latin typeface="Calibri" panose="020F0502020204030204" pitchFamily="34" charset="0"/>
                <a:cs typeface="Calibri" panose="020F0502020204030204" pitchFamily="34" charset="0"/>
              </a:rPr>
              <a:t>The Law</a:t>
            </a:r>
            <a:r>
              <a:rPr lang="en-US" sz="2400" b="1" dirty="0">
                <a:solidFill>
                  <a:schemeClr val="bg1"/>
                </a:solidFill>
                <a:latin typeface="Calibri" panose="020F0502020204030204" pitchFamily="34" charset="0"/>
                <a:cs typeface="Calibri" panose="020F0502020204030204" pitchFamily="34" charset="0"/>
              </a:rPr>
              <a:t>				    The New Testament</a:t>
            </a:r>
          </a:p>
          <a:p>
            <a:pPr lvl="3" algn="just" defTabSz="457200">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Built by Moses/Solomon              </a:t>
            </a:r>
            <a:r>
              <a:rPr lang="en-US" sz="2400" b="1" dirty="0">
                <a:solidFill>
                  <a:srgbClr val="FFFF00"/>
                </a:solidFill>
                <a:latin typeface="Calibri" panose="020F0502020204030204" pitchFamily="34" charset="0"/>
                <a:cs typeface="Calibri" panose="020F0502020204030204" pitchFamily="34" charset="0"/>
              </a:rPr>
              <a:t>The “Temple”</a:t>
            </a:r>
            <a:r>
              <a:rPr lang="en-US" sz="2400" b="1" dirty="0">
                <a:solidFill>
                  <a:schemeClr val="bg1"/>
                </a:solidFill>
                <a:latin typeface="Calibri" panose="020F0502020204030204" pitchFamily="34" charset="0"/>
                <a:cs typeface="Calibri" panose="020F0502020204030204" pitchFamily="34" charset="0"/>
              </a:rPr>
              <a:t>			            The Church</a:t>
            </a:r>
          </a:p>
          <a:p>
            <a:pPr lvl="3" algn="just" defTabSz="457200">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Only The Tribe of Levi			   </a:t>
            </a:r>
            <a:r>
              <a:rPr lang="en-US" sz="2400" b="1" dirty="0">
                <a:solidFill>
                  <a:srgbClr val="FFFF00"/>
                </a:solidFill>
                <a:latin typeface="Calibri" panose="020F0502020204030204" pitchFamily="34" charset="0"/>
                <a:cs typeface="Calibri" panose="020F0502020204030204" pitchFamily="34" charset="0"/>
              </a:rPr>
              <a:t>The Priests</a:t>
            </a:r>
            <a:r>
              <a:rPr lang="en-US" sz="2400" b="1" dirty="0">
                <a:solidFill>
                  <a:schemeClr val="bg1"/>
                </a:solidFill>
                <a:latin typeface="Calibri" panose="020F0502020204030204" pitchFamily="34" charset="0"/>
                <a:cs typeface="Calibri" panose="020F0502020204030204" pitchFamily="34" charset="0"/>
              </a:rPr>
              <a:t>					   Every Christian</a:t>
            </a:r>
          </a:p>
          <a:p>
            <a:pPr lvl="3" algn="just" defTabSz="457200">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Only Aaron and His Son	            </a:t>
            </a:r>
            <a:r>
              <a:rPr lang="en-US" sz="2400" b="1" dirty="0">
                <a:solidFill>
                  <a:srgbClr val="FFFF00"/>
                </a:solidFill>
                <a:latin typeface="Calibri" panose="020F0502020204030204" pitchFamily="34" charset="0"/>
                <a:cs typeface="Calibri" panose="020F0502020204030204" pitchFamily="34" charset="0"/>
              </a:rPr>
              <a:t>The High Priests </a:t>
            </a:r>
            <a:r>
              <a:rPr lang="en-US" sz="2400" b="1" dirty="0">
                <a:solidFill>
                  <a:schemeClr val="bg1"/>
                </a:solidFill>
                <a:latin typeface="Calibri" panose="020F0502020204030204" pitchFamily="34" charset="0"/>
                <a:cs typeface="Calibri" panose="020F0502020204030204" pitchFamily="34" charset="0"/>
              </a:rPr>
              <a:t>				  Jesus the  Christ</a:t>
            </a:r>
          </a:p>
          <a:p>
            <a:pPr lvl="3" algn="just" defTabSz="457200">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The blood of bulls/goats	     </a:t>
            </a:r>
            <a:r>
              <a:rPr lang="en-US" sz="2400" b="1" dirty="0">
                <a:solidFill>
                  <a:srgbClr val="FFFF00"/>
                </a:solidFill>
                <a:latin typeface="Calibri" panose="020F0502020204030204" pitchFamily="34" charset="0"/>
                <a:cs typeface="Calibri" panose="020F0502020204030204" pitchFamily="34" charset="0"/>
              </a:rPr>
              <a:t>The Sin Sacrifice</a:t>
            </a:r>
            <a:r>
              <a:rPr lang="en-US" sz="2400" b="1" dirty="0">
                <a:solidFill>
                  <a:schemeClr val="bg1"/>
                </a:solidFill>
                <a:latin typeface="Calibri" panose="020F0502020204030204" pitchFamily="34" charset="0"/>
                <a:cs typeface="Calibri" panose="020F0502020204030204" pitchFamily="34" charset="0"/>
              </a:rPr>
              <a:t>				 The Blood of Jesus</a:t>
            </a:r>
          </a:p>
          <a:p>
            <a:pPr lvl="3" algn="just" defTabSz="457200">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Temporarily each year 	       </a:t>
            </a:r>
            <a:r>
              <a:rPr lang="en-US" sz="2400" b="1" dirty="0">
                <a:solidFill>
                  <a:srgbClr val="FFFF00"/>
                </a:solidFill>
                <a:latin typeface="Calibri" panose="020F0502020204030204" pitchFamily="34" charset="0"/>
                <a:cs typeface="Calibri" panose="020F0502020204030204" pitchFamily="34" charset="0"/>
              </a:rPr>
              <a:t>The Atonement</a:t>
            </a:r>
            <a:r>
              <a:rPr lang="en-US" sz="2400" b="1" dirty="0">
                <a:solidFill>
                  <a:schemeClr val="bg1"/>
                </a:solidFill>
                <a:latin typeface="Calibri" panose="020F0502020204030204" pitchFamily="34" charset="0"/>
                <a:cs typeface="Calibri" panose="020F0502020204030204" pitchFamily="34" charset="0"/>
              </a:rPr>
              <a:t>			      At the cross, forever</a:t>
            </a:r>
          </a:p>
          <a:p>
            <a:pPr lvl="3" algn="just" defTabSz="457200">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Only in Jerusalem Temple        </a:t>
            </a:r>
            <a:r>
              <a:rPr lang="en-US" sz="2400" b="1" dirty="0">
                <a:solidFill>
                  <a:srgbClr val="FFFF00"/>
                </a:solidFill>
                <a:latin typeface="Calibri" panose="020F0502020204030204" pitchFamily="34" charset="0"/>
                <a:cs typeface="Calibri" panose="020F0502020204030204" pitchFamily="34" charset="0"/>
              </a:rPr>
              <a:t>The Place of Worship</a:t>
            </a:r>
            <a:r>
              <a:rPr lang="en-US" sz="2400" b="1" dirty="0">
                <a:solidFill>
                  <a:schemeClr val="bg1"/>
                </a:solidFill>
                <a:latin typeface="Calibri" panose="020F0502020204030204" pitchFamily="34" charset="0"/>
                <a:cs typeface="Calibri" panose="020F0502020204030204" pitchFamily="34" charset="0"/>
              </a:rPr>
              <a:t>	                    Everywhere</a:t>
            </a:r>
          </a:p>
          <a:p>
            <a:pPr lvl="3" algn="just" defTabSz="457200">
              <a:spcAft>
                <a:spcPts val="6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Outward/Physical/Carnal	     </a:t>
            </a:r>
            <a:r>
              <a:rPr lang="en-US" sz="2400" b="1" dirty="0">
                <a:solidFill>
                  <a:srgbClr val="FFFF00"/>
                </a:solidFill>
                <a:latin typeface="Calibri" panose="020F0502020204030204" pitchFamily="34" charset="0"/>
                <a:cs typeface="Calibri" panose="020F0502020204030204" pitchFamily="34" charset="0"/>
              </a:rPr>
              <a:t>Applied Application</a:t>
            </a:r>
            <a:r>
              <a:rPr lang="en-US" sz="2400" b="1" dirty="0">
                <a:solidFill>
                  <a:schemeClr val="bg1"/>
                </a:solidFill>
                <a:latin typeface="Calibri" panose="020F0502020204030204" pitchFamily="34" charset="0"/>
                <a:cs typeface="Calibri" panose="020F0502020204030204" pitchFamily="34" charset="0"/>
              </a:rPr>
              <a:t>			Inward/Heart/Soul</a:t>
            </a:r>
          </a:p>
          <a:p>
            <a:pPr lvl="3" algn="just" defTabSz="457200">
              <a:spcAft>
                <a:spcPts val="600"/>
              </a:spcAft>
              <a:buClr>
                <a:schemeClr val="bg1"/>
              </a:buClr>
              <a:tabLst>
                <a:tab pos="457200" algn="l"/>
              </a:tabLst>
            </a:pPr>
            <a:r>
              <a:rPr lang="en-US" altLang="en-US" sz="2400" b="1" dirty="0">
                <a:solidFill>
                  <a:schemeClr val="bg1"/>
                </a:solidFill>
                <a:latin typeface="Calibri" panose="020F0502020204030204" pitchFamily="34" charset="0"/>
                <a:cs typeface="Calibri" panose="020F0502020204030204" pitchFamily="34" charset="0"/>
              </a:rPr>
              <a:t>       Ended at the Cross                         </a:t>
            </a:r>
            <a:r>
              <a:rPr lang="en-US" altLang="en-US" sz="2400" b="1" dirty="0">
                <a:solidFill>
                  <a:srgbClr val="FFFF00"/>
                </a:solidFill>
                <a:latin typeface="Calibri" panose="020F0502020204030204" pitchFamily="34" charset="0"/>
                <a:cs typeface="Calibri" panose="020F0502020204030204" pitchFamily="34" charset="0"/>
              </a:rPr>
              <a:t>Duration </a:t>
            </a:r>
            <a:r>
              <a:rPr lang="en-US" altLang="en-US" sz="2400" b="1" dirty="0">
                <a:solidFill>
                  <a:schemeClr val="bg1"/>
                </a:solidFill>
                <a:latin typeface="Calibri" panose="020F0502020204030204" pitchFamily="34" charset="0"/>
                <a:cs typeface="Calibri" panose="020F0502020204030204" pitchFamily="34" charset="0"/>
              </a:rPr>
              <a:t>                                    Until the End</a:t>
            </a:r>
            <a:endParaRPr lang="en-US" altLang="en-US" sz="24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3981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b="1" dirty="0">
                <a:latin typeface="Cambria"/>
                <a:ea typeface="Cambria"/>
                <a:cs typeface="Cambria"/>
                <a:sym typeface="Cambria"/>
              </a:rPr>
              <a:t>Jesus’ Invitation </a:t>
            </a:r>
            <a:endParaRPr dirty="0"/>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John 3:16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10:10</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sz="3200" dirty="0"/>
          </a:p>
          <a:p>
            <a:pPr marL="0" indent="0" algn="ctr">
              <a:lnSpc>
                <a:spcPct val="150000"/>
              </a:lnSpc>
              <a:spcBef>
                <a:spcPts val="200"/>
              </a:spcBef>
              <a:buSzPts val="3000"/>
              <a:buNone/>
            </a:pPr>
            <a:r>
              <a:rPr lang="en-US" sz="3200" b="1" i="1" dirty="0">
                <a:solidFill>
                  <a:srgbClr val="FFFF00"/>
                </a:solidFill>
              </a:rPr>
              <a:t>Added to His Church, His Family, His Body, His Kingdom</a:t>
            </a:r>
            <a:endParaRPr sz="3200" i="1" dirty="0">
              <a:solidFill>
                <a:srgbClr val="FFFF00"/>
              </a:solidFill>
            </a:endParaRPr>
          </a:p>
          <a:p>
            <a:pPr marL="742950" lvl="1" indent="-285750">
              <a:lnSpc>
                <a:spcPct val="150000"/>
              </a:lnSpc>
              <a:spcBef>
                <a:spcPts val="200"/>
              </a:spcBef>
              <a:buSzPts val="3000"/>
            </a:pPr>
            <a:r>
              <a:rPr lang="en-US" sz="3200" dirty="0">
                <a:solidFill>
                  <a:schemeClr val="lt1"/>
                </a:solidFill>
              </a:rPr>
              <a:t>  Be Faithful					  	Rev. 2:10</a:t>
            </a:r>
            <a:endParaRPr sz="3200" dirty="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131</Words>
  <Application>Microsoft Office PowerPoint</Application>
  <PresentationFormat>Widescreen</PresentationFormat>
  <Paragraphs>59</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Cambria</vt:lpstr>
      <vt:lpstr>Office Theme</vt:lpstr>
      <vt:lpstr> Judaism and Christianity </vt:lpstr>
      <vt:lpstr>The Text—Jeremiah 31:31-34</vt:lpstr>
      <vt:lpstr>Introduction</vt:lpstr>
      <vt:lpstr>Jeremiah 31:31-34</vt:lpstr>
      <vt:lpstr>Jeremiah 31:31-34</vt:lpstr>
      <vt:lpstr>Jeremiah 31:31-34</vt:lpstr>
      <vt:lpstr>Contrasting Two Covenants</vt:lpstr>
      <vt:lpstr>Jesus’ Invitation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58</cp:revision>
  <cp:lastPrinted>2019-01-27T20:17:48Z</cp:lastPrinted>
  <dcterms:modified xsi:type="dcterms:W3CDTF">2019-01-28T14:06:56Z</dcterms:modified>
</cp:coreProperties>
</file>