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2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C3AD-BDC7-41CB-B6A7-AA4E9F807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934AE5-13D8-4ED7-AEFA-424832EAF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F6D-DF72-4CCD-B24F-DE8D2BE9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9A530-3AA4-415D-AE80-7109DE32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42A2C-A964-4B3A-B50B-58DDBD27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B9B89E-044B-4995-944F-AB0F7B884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7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3664A7-F582-4053-BF62-ACF3E185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E9AB9D-85F4-4850-AB3F-FE3804F4B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317CD-5E49-40D0-A093-B1A8E5601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1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5E75-BD23-430C-A65B-B7CB864F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01E7E-6679-4E5B-BFF2-10A4B825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88376-190B-4693-83EE-269F2031E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09909-5484-4EC9-9A11-0B6530E1E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541E5-C313-4B2C-98D5-323E62C5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B07B9-08EF-477F-B794-8124E0EC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43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5E4CB-847E-419E-A197-98C7818BD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075C8F-41A6-4AE9-AC61-488B5059A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0DEEC-09FA-49A3-A05A-A84E51087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63121-9F01-4640-B070-2F7406280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F743B-8101-4362-B9EF-47A995777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B0538-E9BB-471D-8473-0BFD872D0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56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C6600-8620-4FB3-AB46-3B356263A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A7CAD5-A46C-45FB-84E4-01B0D25A7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28821-E759-4C7B-B7B3-1106CC7D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95EB2-E6A9-4AF1-B795-121AC7451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475AF-DE8E-487C-9E5B-79D75C7D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20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61BC15-71CF-4C9E-BCF4-9296C5B333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992972-6170-4EC3-9D2B-457FB25A5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937AB-874F-404F-B30E-F93F3084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EC388-E06E-4E5B-8EF9-61BF3C34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FD43A-E30E-4D00-9E40-92D34036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2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4769B3-E0C3-409C-AABD-B6FB23896F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15949-7429-45A6-9FDB-2D56C52A4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" y="1155940"/>
            <a:ext cx="11947585" cy="4934309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47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31EB98-1A95-4C96-BB3D-89058D29C6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15949-7429-45A6-9FDB-2D56C52A4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" y="1155940"/>
            <a:ext cx="11947585" cy="4934309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472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116EA6-6D30-4743-844D-F0AF33A00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15949-7429-45A6-9FDB-2D56C52A4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" y="1155940"/>
            <a:ext cx="11947585" cy="4934309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983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446D7B-826F-4357-9EB7-16EA32774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15949-7429-45A6-9FDB-2D56C52A4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" y="1155940"/>
            <a:ext cx="11947585" cy="4934309"/>
          </a:xfrm>
        </p:spPr>
        <p:txBody>
          <a:bodyPr/>
          <a:lstStyle>
            <a:lvl1pPr>
              <a:defRPr b="1"/>
            </a:lvl1pPr>
            <a:lvl2pPr marL="569913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677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7DA5-13B7-4647-83D5-F733D74CA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3DCE8-ED76-4FA7-A891-C157B9D17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5FE3F-EB30-4C00-9F13-CEDBEFAE5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56F3B-B4E5-4FA0-B7FD-D80BF6E4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ECA47-8D13-4939-833E-4785AB93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8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3CB6-86CC-41C8-946A-19603C2E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99A7E-26E6-4191-93E8-FCF77A802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6EEF9-0F5A-491C-A5F9-906AD53E6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66AB8-ED2E-42C4-87C2-991ECF788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17B0B-454B-4DF4-8C65-9993C5C6A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2FEAA-88DD-445B-9AF3-88C8145B4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8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45E3-53B8-4784-9167-53AB284D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76B21-2FB2-4302-9566-F9D501224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648A6-8E7C-4656-8675-4A129C7E9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4FC50A-F7FF-4B5C-BDD1-30BE16B5C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ED7959-2459-4B4F-BCEC-34A6E114DD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13B74-2E7F-4B14-80F1-12F2419A0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60E8A0-1165-4868-AAB2-13AD9163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ED737-6367-446B-A302-E2B60C93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0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BF36-1D0D-44C9-AC16-60C507D35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4C190-B5A5-41BC-A1AB-D7B490057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570B-6365-496C-B8A9-BC83686DB985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228EA9-1E77-4202-8947-BABDC400A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7BBEA-8920-4F88-B553-11FC9F88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1B5E38-85C3-4B14-A967-9DD3A8038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57A29-1733-4348-93DF-B5AC7E338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5C57D-2A72-443D-9660-1A9723D29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C570B-6365-496C-B8A9-BC83686DB985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5DCB0-4CDC-4B8F-A697-3301A2882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AC36B-2804-484B-B5F0-AA4CC5313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A3E13-33FA-434C-A6E3-861A20A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0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6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9E264-F8D7-4C91-885D-D66D72CD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" y="1155940"/>
            <a:ext cx="12028099" cy="4934309"/>
          </a:xfrm>
        </p:spPr>
        <p:txBody>
          <a:bodyPr>
            <a:normAutofit/>
          </a:bodyPr>
          <a:lstStyle/>
          <a:p>
            <a:r>
              <a:rPr lang="en-US" dirty="0"/>
              <a:t>The “one baptism” is only by the </a:t>
            </a:r>
            <a:r>
              <a:rPr lang="en-US" u="sng" dirty="0"/>
              <a:t>particulars</a:t>
            </a:r>
            <a:r>
              <a:rPr lang="en-US" dirty="0"/>
              <a:t> specified by God:</a:t>
            </a:r>
          </a:p>
          <a:p>
            <a:pPr lvl="1"/>
            <a:r>
              <a:rPr lang="en-US" sz="2800" dirty="0"/>
              <a:t>It is the universal baptism for all (Matt. 28:19; Mark 16:15; Acts 2:38)</a:t>
            </a:r>
          </a:p>
          <a:p>
            <a:pPr lvl="1"/>
            <a:r>
              <a:rPr lang="en-US" sz="2800" dirty="0"/>
              <a:t>It is the one commanded to be obeyed (Matt. </a:t>
            </a:r>
            <a:r>
              <a:rPr lang="en-US" sz="2800"/>
              <a:t>28:19-20; </a:t>
            </a:r>
            <a:r>
              <a:rPr lang="en-US" sz="2800" dirty="0"/>
              <a:t>Acts 10:48)</a:t>
            </a:r>
          </a:p>
          <a:p>
            <a:pPr lvl="1"/>
            <a:r>
              <a:rPr lang="en-US" sz="2800" dirty="0"/>
              <a:t>It is the one to last until the end of time (Matt. 28:19-20)</a:t>
            </a:r>
          </a:p>
          <a:p>
            <a:pPr lvl="1"/>
            <a:r>
              <a:rPr lang="en-US" sz="2800" dirty="0"/>
              <a:t>It is the one administered by man (Matt. 28:19-20; Acts 8:38)</a:t>
            </a:r>
          </a:p>
          <a:p>
            <a:pPr lvl="1"/>
            <a:r>
              <a:rPr lang="en-US" sz="2800" dirty="0"/>
              <a:t>It is the one administered in water (Acts 8:36-39; 10:47; 1 Pet. 3:20-21)</a:t>
            </a:r>
          </a:p>
          <a:p>
            <a:pPr lvl="1"/>
            <a:r>
              <a:rPr lang="en-US" sz="2800" dirty="0"/>
              <a:t>It is a burial/immersion in water (Rom. 6:4; Col. 2:12; Acts 8:38-39)</a:t>
            </a:r>
          </a:p>
          <a:p>
            <a:pPr lvl="1"/>
            <a:r>
              <a:rPr lang="en-US" sz="2800" dirty="0"/>
              <a:t>It is done “in the name of the Lord Jesus” (Acts 2:38; 10:48; 19:5)</a:t>
            </a:r>
          </a:p>
        </p:txBody>
      </p:sp>
    </p:spTree>
    <p:extLst>
      <p:ext uri="{BB962C8B-B14F-4D97-AF65-F5344CB8AC3E}">
        <p14:creationId xmlns:p14="http://schemas.microsoft.com/office/powerpoint/2010/main" val="33140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9E264-F8D7-4C91-885D-D66D72CD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" y="1155940"/>
            <a:ext cx="12028099" cy="4934309"/>
          </a:xfrm>
        </p:spPr>
        <p:txBody>
          <a:bodyPr>
            <a:normAutofit/>
          </a:bodyPr>
          <a:lstStyle/>
          <a:p>
            <a:r>
              <a:rPr lang="en-US" dirty="0"/>
              <a:t>The “one baptism” is only for the </a:t>
            </a:r>
            <a:r>
              <a:rPr lang="en-US" u="sng" dirty="0"/>
              <a:t>persons</a:t>
            </a:r>
            <a:r>
              <a:rPr lang="en-US" dirty="0"/>
              <a:t> specified by God:</a:t>
            </a:r>
            <a:endParaRPr lang="en-US" sz="4000" dirty="0"/>
          </a:p>
          <a:p>
            <a:pPr lvl="1"/>
            <a:r>
              <a:rPr lang="en-US" sz="2800" dirty="0"/>
              <a:t>Must be taught the gospel (Mark 16:15-16)</a:t>
            </a:r>
            <a:endParaRPr lang="en-US" sz="4000" dirty="0"/>
          </a:p>
          <a:p>
            <a:pPr lvl="1"/>
            <a:r>
              <a:rPr lang="en-US" sz="2800" dirty="0"/>
              <a:t>Must believe the gospel (Mark 16:16; Acts 8:12-13, 36-37)</a:t>
            </a:r>
            <a:endParaRPr lang="en-US" sz="4000" dirty="0"/>
          </a:p>
          <a:p>
            <a:pPr lvl="1"/>
            <a:r>
              <a:rPr lang="en-US" sz="2800" dirty="0"/>
              <a:t>Must be convicted of personal sins (Acts 2:37)</a:t>
            </a:r>
            <a:endParaRPr lang="en-US" sz="4000" dirty="0"/>
          </a:p>
          <a:p>
            <a:pPr lvl="1"/>
            <a:r>
              <a:rPr lang="en-US" sz="2800" dirty="0"/>
              <a:t>Must repent of personal sins (Acts 2:38)</a:t>
            </a:r>
            <a:endParaRPr lang="en-US" sz="4000" dirty="0"/>
          </a:p>
          <a:p>
            <a:pPr lvl="1"/>
            <a:r>
              <a:rPr lang="en-US" sz="2800" dirty="0"/>
              <a:t>Must knowingly acknowledge his faith (Acts 8:36-38)</a:t>
            </a:r>
            <a:endParaRPr lang="en-US" sz="4000" dirty="0"/>
          </a:p>
          <a:p>
            <a:pPr lvl="1"/>
            <a:r>
              <a:rPr lang="en-US" sz="2800" dirty="0"/>
              <a:t>Must arise of his own free will (not others) to be baptized (Acts 22:16)</a:t>
            </a:r>
            <a:endParaRPr lang="en-US" sz="4000" dirty="0"/>
          </a:p>
          <a:p>
            <a:pPr lvl="1"/>
            <a:r>
              <a:rPr lang="en-US" sz="2800" dirty="0"/>
              <a:t>Must be capable of obeying from his own heart (Rom. 6:17-18, 3-7)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3758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9E264-F8D7-4C91-885D-D66D72CD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" y="1155940"/>
            <a:ext cx="12028099" cy="4934309"/>
          </a:xfrm>
        </p:spPr>
        <p:txBody>
          <a:bodyPr>
            <a:normAutofit/>
          </a:bodyPr>
          <a:lstStyle/>
          <a:p>
            <a:r>
              <a:rPr lang="en-US" dirty="0"/>
              <a:t>The “one baptism” is only for the </a:t>
            </a:r>
            <a:r>
              <a:rPr lang="en-US" u="sng" dirty="0"/>
              <a:t>purpose</a:t>
            </a:r>
            <a:r>
              <a:rPr lang="en-US" dirty="0"/>
              <a:t> specified by God (to obtain):</a:t>
            </a:r>
            <a:endParaRPr lang="en-US" sz="4000" dirty="0"/>
          </a:p>
          <a:p>
            <a:pPr lvl="1"/>
            <a:r>
              <a:rPr lang="en-US" sz="2800" dirty="0"/>
              <a:t>Salvation from sin (Mark 16:16; 1 Pet. 3:21)</a:t>
            </a:r>
            <a:endParaRPr lang="en-US" sz="4000" dirty="0"/>
          </a:p>
          <a:p>
            <a:pPr lvl="1"/>
            <a:r>
              <a:rPr lang="en-US" sz="2800" dirty="0"/>
              <a:t>Forgiveness of sins (Acts 2:38; 22:16; Rom. 6:6-7)</a:t>
            </a:r>
            <a:endParaRPr lang="en-US" sz="4000" dirty="0"/>
          </a:p>
          <a:p>
            <a:pPr lvl="1"/>
            <a:r>
              <a:rPr lang="en-US" sz="2800" dirty="0"/>
              <a:t>Cleansing by the blood of Christ (Rom. 6:3; Rev. 1:5; Acts 22:16)</a:t>
            </a:r>
            <a:endParaRPr lang="en-US" sz="4000" dirty="0"/>
          </a:p>
          <a:p>
            <a:pPr lvl="1"/>
            <a:r>
              <a:rPr lang="en-US" sz="2800" dirty="0"/>
              <a:t>A new relationship with the Godhead (Matt. 28:19-20)</a:t>
            </a:r>
            <a:endParaRPr lang="en-US" sz="4000" dirty="0"/>
          </a:p>
          <a:p>
            <a:pPr lvl="1"/>
            <a:r>
              <a:rPr lang="en-US" sz="2800" dirty="0"/>
              <a:t>Entrance “into Christ” (Rom. 6:3; Gal. 3:27)</a:t>
            </a:r>
            <a:endParaRPr lang="en-US" sz="4000" dirty="0"/>
          </a:p>
          <a:p>
            <a:pPr lvl="1"/>
            <a:r>
              <a:rPr lang="en-US" sz="2800" dirty="0"/>
              <a:t>A new life as a new creature in Christ (Rom. 6:3-4; 2 Cor. 5:17)</a:t>
            </a:r>
            <a:endParaRPr lang="en-US" sz="4000" dirty="0"/>
          </a:p>
          <a:p>
            <a:pPr lvl="1"/>
            <a:r>
              <a:rPr lang="en-US" sz="2800" dirty="0"/>
              <a:t>Membership in Christ’s kingdom/church (John 3:5; 1 Cor. 12:13)</a:t>
            </a:r>
            <a:endParaRPr lang="en-US" sz="4000" dirty="0"/>
          </a:p>
          <a:p>
            <a:pPr lvl="1"/>
            <a:r>
              <a:rPr lang="en-US" sz="2800" dirty="0"/>
              <a:t>The name of Christ to wear as a Christian (Mt. 28:19+Acts 11:26; 1 Cor. 1:13)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71713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9E264-F8D7-4C91-885D-D66D72CD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" y="1263721"/>
            <a:ext cx="11947585" cy="4826528"/>
          </a:xfrm>
        </p:spPr>
        <p:txBody>
          <a:bodyPr>
            <a:normAutofit/>
          </a:bodyPr>
          <a:lstStyle/>
          <a:p>
            <a:pPr marL="339725" indent="-339725">
              <a:lnSpc>
                <a:spcPct val="150000"/>
              </a:lnSpc>
            </a:pPr>
            <a:r>
              <a:rPr lang="en-US" sz="4000" dirty="0"/>
              <a:t>Because there is only one baptism:</a:t>
            </a:r>
            <a:endParaRPr lang="en-US" sz="5400" dirty="0"/>
          </a:p>
          <a:p>
            <a:pPr marL="688975" lvl="1" indent="-347663">
              <a:lnSpc>
                <a:spcPct val="150000"/>
              </a:lnSpc>
            </a:pPr>
            <a:r>
              <a:rPr lang="en-US" sz="3600" dirty="0"/>
              <a:t>“Any” baptism is not good enough!</a:t>
            </a:r>
          </a:p>
          <a:p>
            <a:pPr marL="688975" lvl="1" indent="-347663">
              <a:lnSpc>
                <a:spcPct val="150000"/>
              </a:lnSpc>
            </a:pPr>
            <a:r>
              <a:rPr lang="en-US" sz="3600" dirty="0"/>
              <a:t>There are not “many” baptisms acceptable to God!</a:t>
            </a:r>
          </a:p>
          <a:p>
            <a:pPr marL="688975" lvl="1" indent="-347663">
              <a:lnSpc>
                <a:spcPct val="150000"/>
              </a:lnSpc>
            </a:pPr>
            <a:r>
              <a:rPr lang="en-US" sz="3600" dirty="0"/>
              <a:t>There is not “another” than the Bible-defined one!</a:t>
            </a:r>
          </a:p>
        </p:txBody>
      </p:sp>
    </p:spTree>
    <p:extLst>
      <p:ext uri="{BB962C8B-B14F-4D97-AF65-F5344CB8AC3E}">
        <p14:creationId xmlns:p14="http://schemas.microsoft.com/office/powerpoint/2010/main" val="3780492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9E264-F8D7-4C91-885D-D66D72CD7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only “one God” (Deut. 6:4; Mark 12:29; John 17:3)</a:t>
            </a:r>
            <a:endParaRPr lang="en-US" sz="4000" dirty="0"/>
          </a:p>
          <a:p>
            <a:r>
              <a:rPr lang="en-US" dirty="0"/>
              <a:t>There are no other “gods” (Ex. 20:3; Isa. 44:6; 45:5, 21-22; 1 Cor. 8:4-6)</a:t>
            </a:r>
            <a:endParaRPr lang="en-US" sz="4000" dirty="0"/>
          </a:p>
          <a:p>
            <a:r>
              <a:rPr lang="en-US" dirty="0"/>
              <a:t>The “one God” emphasizes we have only one origin—created by Him </a:t>
            </a:r>
            <a:br>
              <a:rPr lang="en-US" dirty="0"/>
            </a:br>
            <a:r>
              <a:rPr lang="en-US" dirty="0"/>
              <a:t>(Gen. 1:26-27; Acts 17:24-26)</a:t>
            </a:r>
            <a:endParaRPr lang="en-US" sz="4000" dirty="0"/>
          </a:p>
          <a:p>
            <a:r>
              <a:rPr lang="en-US" dirty="0"/>
              <a:t>The “one God” emphasizes there is only one religion—the religion of Christ</a:t>
            </a:r>
            <a:br>
              <a:rPr lang="en-US" dirty="0"/>
            </a:br>
            <a:r>
              <a:rPr lang="en-US" dirty="0"/>
              <a:t>(John 14:6; Acts 4:12; 10:1-48; 17:22-31)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5156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9E264-F8D7-4C91-885D-D66D72CD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" y="1155940"/>
            <a:ext cx="11947585" cy="4934309"/>
          </a:xfrm>
        </p:spPr>
        <p:txBody>
          <a:bodyPr>
            <a:normAutofit/>
          </a:bodyPr>
          <a:lstStyle/>
          <a:p>
            <a:r>
              <a:rPr lang="en-US" dirty="0"/>
              <a:t>The “one God” demands and deserves:</a:t>
            </a:r>
          </a:p>
          <a:p>
            <a:pPr lvl="1"/>
            <a:r>
              <a:rPr lang="en-US" sz="2700" dirty="0"/>
              <a:t>Our loyalty – only one way to please Him</a:t>
            </a:r>
            <a:br>
              <a:rPr lang="en-US" sz="2700" dirty="0"/>
            </a:br>
            <a:r>
              <a:rPr lang="en-US" sz="2700" dirty="0"/>
              <a:t>(Matt. 4:10; 2 Cor. 5:9; Col. 1:10; 1 Thess. 4:1-3; Heb. 11:6; 1 John 3:22)</a:t>
            </a:r>
          </a:p>
          <a:p>
            <a:pPr lvl="1"/>
            <a:r>
              <a:rPr lang="en-US" sz="2700" dirty="0"/>
              <a:t>Our worship – only one way to worship Him </a:t>
            </a:r>
            <a:br>
              <a:rPr lang="en-US" sz="2700" dirty="0"/>
            </a:br>
            <a:r>
              <a:rPr lang="en-US" sz="2700" dirty="0"/>
              <a:t>(John 4:23-24; Lev. 10:1-3; Matt. 15:8-9; Gen. 4:3-5)</a:t>
            </a:r>
          </a:p>
          <a:p>
            <a:r>
              <a:rPr lang="en-US" dirty="0"/>
              <a:t>The “one God” only has one way to have a relationship with Him – as “Father”</a:t>
            </a:r>
            <a:endParaRPr lang="en-US" sz="4000" dirty="0"/>
          </a:p>
          <a:p>
            <a:pPr lvl="1">
              <a:tabLst>
                <a:tab pos="5886450" algn="l"/>
              </a:tabLst>
            </a:pPr>
            <a:r>
              <a:rPr lang="en-US" sz="2700" dirty="0"/>
              <a:t>As our Father, He is “over all” of us 	= His sovereign power 		= He rules</a:t>
            </a:r>
          </a:p>
          <a:p>
            <a:pPr lvl="1">
              <a:tabLst>
                <a:tab pos="5886450" algn="l"/>
              </a:tabLst>
            </a:pPr>
            <a:r>
              <a:rPr lang="en-US" sz="2700" dirty="0"/>
              <a:t>As our Father, He is “through all” us 	= His sustaining providence 	= He cares</a:t>
            </a:r>
          </a:p>
          <a:p>
            <a:pPr lvl="1">
              <a:tabLst>
                <a:tab pos="5886450" algn="l"/>
              </a:tabLst>
            </a:pPr>
            <a:r>
              <a:rPr lang="en-US" sz="2700" dirty="0"/>
              <a:t>As our Father, He is “in all” of us 	= His specialized presence 	= He is here</a:t>
            </a:r>
          </a:p>
          <a:p>
            <a:r>
              <a:rPr lang="en-US" dirty="0"/>
              <a:t>The “one God” has not changed (Mal. 3:6; Heb. 6:18; 13:8; Jas. 1:17)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49940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9E264-F8D7-4C91-885D-D66D72CD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" y="1155940"/>
            <a:ext cx="12028099" cy="4934309"/>
          </a:xfrm>
        </p:spPr>
        <p:txBody>
          <a:bodyPr>
            <a:normAutofit/>
          </a:bodyPr>
          <a:lstStyle/>
          <a:p>
            <a:pPr marL="339725" indent="-339725">
              <a:lnSpc>
                <a:spcPct val="150000"/>
              </a:lnSpc>
            </a:pPr>
            <a:r>
              <a:rPr lang="en-US" sz="4000" dirty="0"/>
              <a:t>Because there is only one God:</a:t>
            </a:r>
            <a:endParaRPr lang="en-US" sz="5400" dirty="0"/>
          </a:p>
          <a:p>
            <a:pPr marL="688975" lvl="1" indent="-347663">
              <a:lnSpc>
                <a:spcPct val="150000"/>
              </a:lnSpc>
            </a:pPr>
            <a:r>
              <a:rPr lang="en-US" sz="3400" dirty="0"/>
              <a:t>“Any” God is not good enough!</a:t>
            </a:r>
          </a:p>
          <a:p>
            <a:pPr marL="688975" lvl="1" indent="-347663">
              <a:lnSpc>
                <a:spcPct val="150000"/>
              </a:lnSpc>
            </a:pPr>
            <a:r>
              <a:rPr lang="en-US" sz="3400" dirty="0"/>
              <a:t>There are not “many” gods from which to choose!</a:t>
            </a:r>
          </a:p>
          <a:p>
            <a:pPr marL="688975" lvl="1" indent="-347663">
              <a:lnSpc>
                <a:spcPct val="150000"/>
              </a:lnSpc>
            </a:pPr>
            <a:r>
              <a:rPr lang="en-US" sz="3400" dirty="0"/>
              <a:t>There is not “another” god other than the God of the Bible!</a:t>
            </a:r>
          </a:p>
        </p:txBody>
      </p:sp>
    </p:spTree>
    <p:extLst>
      <p:ext uri="{BB962C8B-B14F-4D97-AF65-F5344CB8AC3E}">
        <p14:creationId xmlns:p14="http://schemas.microsoft.com/office/powerpoint/2010/main" val="273966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216F2-B9B5-4897-AF29-8D8035704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1" y="1243173"/>
            <a:ext cx="11947585" cy="48470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Believe that Jesus is God’s Son – John 20:30-31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Repent of your sins and turn to God – Acts 3:19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Confess your faith in Jesus Christ – Romans 10:9-10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Be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Walk faithfully on God’s path to heaven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102475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609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32</cp:revision>
  <dcterms:created xsi:type="dcterms:W3CDTF">2019-01-13T01:05:04Z</dcterms:created>
  <dcterms:modified xsi:type="dcterms:W3CDTF">2019-01-27T13:39:57Z</dcterms:modified>
</cp:coreProperties>
</file>