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handoutMasterIdLst>
    <p:handoutMasterId r:id="rId32"/>
  </p:handoutMasterIdLst>
  <p:sldIdLst>
    <p:sldId id="273" r:id="rId2"/>
    <p:sldId id="374" r:id="rId3"/>
    <p:sldId id="319" r:id="rId4"/>
    <p:sldId id="259" r:id="rId5"/>
    <p:sldId id="387" r:id="rId6"/>
    <p:sldId id="335" r:id="rId7"/>
    <p:sldId id="328" r:id="rId8"/>
    <p:sldId id="334" r:id="rId9"/>
    <p:sldId id="344" r:id="rId10"/>
    <p:sldId id="336" r:id="rId11"/>
    <p:sldId id="333" r:id="rId12"/>
    <p:sldId id="337" r:id="rId13"/>
    <p:sldId id="388" r:id="rId14"/>
    <p:sldId id="392" r:id="rId15"/>
    <p:sldId id="391" r:id="rId16"/>
    <p:sldId id="390" r:id="rId17"/>
    <p:sldId id="389" r:id="rId18"/>
    <p:sldId id="393" r:id="rId19"/>
    <p:sldId id="263" r:id="rId20"/>
    <p:sldId id="332" r:id="rId21"/>
    <p:sldId id="359" r:id="rId22"/>
    <p:sldId id="375" r:id="rId23"/>
    <p:sldId id="317" r:id="rId24"/>
    <p:sldId id="339" r:id="rId25"/>
    <p:sldId id="396" r:id="rId26"/>
    <p:sldId id="397" r:id="rId27"/>
    <p:sldId id="394" r:id="rId28"/>
    <p:sldId id="277" r:id="rId29"/>
    <p:sldId id="395" r:id="rId3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7697B"/>
    <a:srgbClr val="009FC3"/>
    <a:srgbClr val="003F5E"/>
    <a:srgbClr val="5080D2"/>
    <a:srgbClr val="19434F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8" autoAdjust="0"/>
    <p:restoredTop sz="86410" autoAdjust="0"/>
  </p:normalViewPr>
  <p:slideViewPr>
    <p:cSldViewPr>
      <p:cViewPr varScale="1">
        <p:scale>
          <a:sx n="95" d="100"/>
          <a:sy n="95" d="100"/>
        </p:scale>
        <p:origin x="72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DD087-3E54-4B18-943F-A5CB070F1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306CD-6720-4101-B077-E3FDA1893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76400"/>
            <a:ext cx="11988800" cy="5638800"/>
          </a:xfrm>
        </p:spPr>
        <p:txBody>
          <a:bodyPr>
            <a:normAutofit/>
          </a:bodyPr>
          <a:lstStyle>
            <a:lvl1pPr>
              <a:defRPr sz="32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defRPr sz="28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0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82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3.png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26" Type="http://schemas.openxmlformats.org/officeDocument/2006/relationships/image" Target="../media/image28.jpg"/><Relationship Id="rId39" Type="http://schemas.openxmlformats.org/officeDocument/2006/relationships/image" Target="../media/image40.jpeg"/><Relationship Id="rId21" Type="http://schemas.openxmlformats.org/officeDocument/2006/relationships/image" Target="../media/image23.jpeg"/><Relationship Id="rId34" Type="http://schemas.openxmlformats.org/officeDocument/2006/relationships/image" Target="../media/image36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jpeg"/><Relationship Id="rId55" Type="http://schemas.openxmlformats.org/officeDocument/2006/relationships/image" Target="../media/image56.jpeg"/><Relationship Id="rId63" Type="http://schemas.openxmlformats.org/officeDocument/2006/relationships/image" Target="../media/image64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g"/><Relationship Id="rId29" Type="http://schemas.openxmlformats.org/officeDocument/2006/relationships/image" Target="../media/image31.jpeg"/><Relationship Id="rId41" Type="http://schemas.openxmlformats.org/officeDocument/2006/relationships/image" Target="../media/image42.png"/><Relationship Id="rId54" Type="http://schemas.openxmlformats.org/officeDocument/2006/relationships/image" Target="../media/image55.jpeg"/><Relationship Id="rId6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microsoft.com/office/2007/relationships/hdphoto" Target="../media/hdphoto1.wdp"/><Relationship Id="rId40" Type="http://schemas.openxmlformats.org/officeDocument/2006/relationships/image" Target="../media/image41.jpg"/><Relationship Id="rId45" Type="http://schemas.openxmlformats.org/officeDocument/2006/relationships/image" Target="../media/image46.jpeg"/><Relationship Id="rId53" Type="http://schemas.openxmlformats.org/officeDocument/2006/relationships/image" Target="../media/image54.jpeg"/><Relationship Id="rId58" Type="http://schemas.openxmlformats.org/officeDocument/2006/relationships/image" Target="../media/image59.jpeg"/><Relationship Id="rId66" Type="http://schemas.openxmlformats.org/officeDocument/2006/relationships/image" Target="../media/image67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g"/><Relationship Id="rId28" Type="http://schemas.openxmlformats.org/officeDocument/2006/relationships/image" Target="../media/image30.jpg"/><Relationship Id="rId36" Type="http://schemas.openxmlformats.org/officeDocument/2006/relationships/image" Target="../media/image38.png"/><Relationship Id="rId49" Type="http://schemas.openxmlformats.org/officeDocument/2006/relationships/image" Target="../media/image50.png"/><Relationship Id="rId57" Type="http://schemas.openxmlformats.org/officeDocument/2006/relationships/image" Target="../media/image58.jpeg"/><Relationship Id="rId61" Type="http://schemas.openxmlformats.org/officeDocument/2006/relationships/image" Target="../media/image62.jpeg"/><Relationship Id="rId10" Type="http://schemas.openxmlformats.org/officeDocument/2006/relationships/image" Target="../media/image12.JPG"/><Relationship Id="rId19" Type="http://schemas.openxmlformats.org/officeDocument/2006/relationships/image" Target="../media/image21.jpeg"/><Relationship Id="rId31" Type="http://schemas.openxmlformats.org/officeDocument/2006/relationships/image" Target="../media/image33.jpg"/><Relationship Id="rId44" Type="http://schemas.openxmlformats.org/officeDocument/2006/relationships/image" Target="../media/image45.jpeg"/><Relationship Id="rId52" Type="http://schemas.openxmlformats.org/officeDocument/2006/relationships/image" Target="../media/image53.jpg"/><Relationship Id="rId60" Type="http://schemas.openxmlformats.org/officeDocument/2006/relationships/image" Target="../media/image61.jpeg"/><Relationship Id="rId65" Type="http://schemas.openxmlformats.org/officeDocument/2006/relationships/image" Target="../media/image66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jpg"/><Relationship Id="rId35" Type="http://schemas.openxmlformats.org/officeDocument/2006/relationships/image" Target="../media/image37.png"/><Relationship Id="rId43" Type="http://schemas.openxmlformats.org/officeDocument/2006/relationships/image" Target="../media/image44.jpeg"/><Relationship Id="rId48" Type="http://schemas.openxmlformats.org/officeDocument/2006/relationships/image" Target="../media/image49.png"/><Relationship Id="rId56" Type="http://schemas.openxmlformats.org/officeDocument/2006/relationships/image" Target="../media/image57.jpeg"/><Relationship Id="rId64" Type="http://schemas.openxmlformats.org/officeDocument/2006/relationships/image" Target="../media/image65.jpeg"/><Relationship Id="rId8" Type="http://schemas.openxmlformats.org/officeDocument/2006/relationships/image" Target="../media/image10.JPG"/><Relationship Id="rId51" Type="http://schemas.openxmlformats.org/officeDocument/2006/relationships/image" Target="../media/image52.jpeg"/><Relationship Id="rId3" Type="http://schemas.openxmlformats.org/officeDocument/2006/relationships/image" Target="../media/image5.jpe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5" Type="http://schemas.openxmlformats.org/officeDocument/2006/relationships/image" Target="../media/image27.jpg"/><Relationship Id="rId33" Type="http://schemas.openxmlformats.org/officeDocument/2006/relationships/image" Target="../media/image35.jpeg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59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990600"/>
            <a:ext cx="108204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$114,500</a:t>
            </a:r>
          </a:p>
          <a:p>
            <a:pPr lvl="1"/>
            <a:r>
              <a:rPr lang="en-US" b="1" dirty="0"/>
              <a:t>Support Robert C. Lupo in Sneedville, TN</a:t>
            </a:r>
          </a:p>
          <a:p>
            <a:pPr lvl="2"/>
            <a:r>
              <a:rPr lang="en-US" dirty="0"/>
              <a:t>Working with small congregation in small city in northeast TN</a:t>
            </a:r>
          </a:p>
          <a:p>
            <a:pPr lvl="2"/>
            <a:r>
              <a:rPr lang="en-US" dirty="0"/>
              <a:t>Robert is Bobbo’s uncle (and twin brother of Bobbo’s dad, Ron Lupo)</a:t>
            </a:r>
          </a:p>
          <a:p>
            <a:pPr lvl="2"/>
            <a:r>
              <a:rPr lang="en-US" dirty="0"/>
              <a:t>Will provide some help (just for) 2019</a:t>
            </a:r>
          </a:p>
          <a:p>
            <a:pPr lvl="1"/>
            <a:r>
              <a:rPr lang="en-US" b="1" dirty="0"/>
              <a:t>Local Evangelism Outreach Materials</a:t>
            </a:r>
          </a:p>
          <a:p>
            <a:pPr lvl="2"/>
            <a:r>
              <a:rPr lang="en-US" dirty="0"/>
              <a:t>100s copies of </a:t>
            </a:r>
            <a:r>
              <a:rPr lang="en-US" i="1" dirty="0"/>
              <a:t>Discovery Magazine (AP) </a:t>
            </a:r>
            <a:r>
              <a:rPr lang="en-US" dirty="0"/>
              <a:t>every month – reach out to families</a:t>
            </a:r>
          </a:p>
          <a:p>
            <a:pPr lvl="2"/>
            <a:r>
              <a:rPr lang="en-US" i="1" dirty="0"/>
              <a:t>Searching for Truth</a:t>
            </a:r>
            <a:r>
              <a:rPr lang="en-US" dirty="0"/>
              <a:t> – DVD &amp; full-color book</a:t>
            </a:r>
          </a:p>
          <a:p>
            <a:pPr lvl="2"/>
            <a:r>
              <a:rPr lang="en-US" i="1" dirty="0"/>
              <a:t>ESV Bibles</a:t>
            </a:r>
            <a:endParaRPr lang="en-US" dirty="0"/>
          </a:p>
          <a:p>
            <a:pPr lvl="2"/>
            <a:r>
              <a:rPr lang="en-US" i="1" dirty="0"/>
              <a:t>“Let’s Go Back to the Bible”</a:t>
            </a:r>
            <a:r>
              <a:rPr lang="en-US" dirty="0"/>
              <a:t> – 28 pages to teach the gospel</a:t>
            </a:r>
          </a:p>
          <a:p>
            <a:pPr lvl="2"/>
            <a:r>
              <a:rPr lang="en-US" dirty="0"/>
              <a:t>Custom PBL tracts – “Dear Friend…” and “Does Your Church?”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73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9B12467-F565-4BD1-9DD0-C989E72B9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BBF6A7-D65F-4C1E-B751-563DFBA006F9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8E01B8-9C99-4AFC-8A6E-2B227A457B89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A9095D-35B3-4EE0-A14D-BE365DC41AC3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5EA3FA-648E-4BA8-B0D8-B3A39087E50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2F1E61-A39D-49B9-BBB3-5376F31EF4C4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B0D1DC-DD06-47F7-84D0-3275BDD499D3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B83EAA-2231-40D7-A2AF-93CE09825862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5138F6-88EF-4625-B88C-04BE53A9524F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97CE4B-FC84-41C4-9777-91313F259432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D812EF-BD8C-430D-8928-53390C375F42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3F2AC0-8E0D-4F4F-872A-1389D4844480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2E953B-BD57-4C11-99ED-8FF566C7E1B2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6ED32A-90DD-42FF-B8E9-7A50DCC03A06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FEFCC3-E97E-41F5-8766-57052E18567F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57" name="Picture 56" descr="Mission Sunday - without date and sub.jpg">
            <a:extLst>
              <a:ext uri="{FF2B5EF4-FFF2-40B4-BE49-F238E27FC236}">
                <a16:creationId xmlns:a16="http://schemas.microsoft.com/office/drawing/2014/main" id="{81EC6BB5-6A67-4AE2-8BBB-3582DB6A8A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 descr="Image may contain: 2 people, people smiling, closeup">
            <a:extLst>
              <a:ext uri="{FF2B5EF4-FFF2-40B4-BE49-F238E27FC236}">
                <a16:creationId xmlns:a16="http://schemas.microsoft.com/office/drawing/2014/main" id="{702F6407-DAF5-41E2-B353-8DB9C10B1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2554"/>
          <a:stretch/>
        </p:blipFill>
        <p:spPr bwMode="auto">
          <a:xfrm>
            <a:off x="8856915" y="-18835"/>
            <a:ext cx="3353307" cy="31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ders of the Morristown chruch of Christ Presenting Signed Deed to RC Lupo">
            <a:extLst>
              <a:ext uri="{FF2B5EF4-FFF2-40B4-BE49-F238E27FC236}">
                <a16:creationId xmlns:a16="http://schemas.microsoft.com/office/drawing/2014/main" id="{91CC692F-DB1A-471F-9458-69BC98491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b="19603"/>
          <a:stretch/>
        </p:blipFill>
        <p:spPr bwMode="auto">
          <a:xfrm>
            <a:off x="14767" y="0"/>
            <a:ext cx="4720729" cy="3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D97484-C1E3-4061-A7AB-CB5261DD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900" y="0"/>
            <a:ext cx="4172500" cy="311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7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C30D-E19B-4A56-9EC7-A8FF17A93A6C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8F7D6E-A988-4C3E-AD66-D7C9AA2D1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575E70-6510-482B-B793-56A6B2147EF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603D6F-D07E-4D3F-AA87-F033F3CEDA98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A9E-4465-496B-87D1-21F797AA886E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732CD3-F074-4A48-976E-E6C11D7524AF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AC0FC8-9EE4-45D3-9962-FC4704E4DDB7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FB18D2-C7A0-4170-A546-7D564C58D7E0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52A1A1-7E79-470F-A46C-A931BAF65C8A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72B59B-7ED4-40A3-81B5-5FEECDFF0129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488E15-2A0B-4BBA-9601-41A0EA6521CC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319BC8-E48F-487E-B55A-E0C8CF315FF9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7348BC-6180-4449-AC3F-F49A0F5F3D0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5E555A-A017-4C87-8B77-6693235DE17B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EBD03E-D56F-4F99-BD88-565934C77FBD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0B2F-7BE1-4549-8120-9B248876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768" y="0"/>
            <a:ext cx="528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F2F0C-40DA-40B9-99E8-9E5E7E68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78" y="0"/>
            <a:ext cx="1062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2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978620-0594-4766-A354-6BD3E798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5" y="23191"/>
            <a:ext cx="1057203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019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BB6E1B-1589-496E-860C-672B893E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19" y="0"/>
            <a:ext cx="10585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7A303C-E0D3-4866-B6E3-2F398A74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67" y="0"/>
            <a:ext cx="5328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ore.wvbs.org/wp-content/uploads/Searching-For-Truth-Study-Guide.png">
            <a:extLst>
              <a:ext uri="{FF2B5EF4-FFF2-40B4-BE49-F238E27FC236}">
                <a16:creationId xmlns:a16="http://schemas.microsoft.com/office/drawing/2014/main" id="{C9232609-370D-42FA-A111-C46F0FA8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85892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F8F02-E1F8-43C2-99D2-1AE0469A1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1" y="475217"/>
            <a:ext cx="2891117" cy="4468091"/>
          </a:xfrm>
          <a:prstGeom prst="rect">
            <a:avLst/>
          </a:prstGeom>
        </p:spPr>
      </p:pic>
      <p:pic>
        <p:nvPicPr>
          <p:cNvPr id="2050" name="Picture 2" descr="Searching for Truth DVD">
            <a:extLst>
              <a:ext uri="{FF2B5EF4-FFF2-40B4-BE49-F238E27FC236}">
                <a16:creationId xmlns:a16="http://schemas.microsoft.com/office/drawing/2014/main" id="{33B94FBF-5C62-4372-BAF3-C26A623B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423AB7-BCF3-4D9F-BB12-D92F2C34A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5410200" cy="4510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6294D-B883-4962-92C9-327E27826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879" y="152400"/>
            <a:ext cx="2080623" cy="464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880F4-59ED-4307-B79F-2EBB9CC066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835499"/>
            <a:ext cx="208062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112014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$125,500</a:t>
            </a:r>
          </a:p>
          <a:p>
            <a:pPr lvl="1"/>
            <a:r>
              <a:rPr lang="en-US" sz="3200" b="1" dirty="0"/>
              <a:t>Assist Joey Treat family move to Guam in February</a:t>
            </a:r>
          </a:p>
          <a:p>
            <a:pPr lvl="2"/>
            <a:r>
              <a:rPr lang="en-US" dirty="0"/>
              <a:t>Joey will begin working with the church in Guam</a:t>
            </a:r>
          </a:p>
          <a:p>
            <a:pPr lvl="2"/>
            <a:r>
              <a:rPr lang="en-US" dirty="0"/>
              <a:t>He will continue to make trips back to Palau and Chuuk</a:t>
            </a:r>
          </a:p>
          <a:p>
            <a:pPr lvl="1"/>
            <a:r>
              <a:rPr lang="en-US" sz="3200" b="1" dirty="0"/>
              <a:t>Assisting Local Congregations with Evangelism Tools</a:t>
            </a:r>
          </a:p>
          <a:p>
            <a:pPr lvl="2"/>
            <a:r>
              <a:rPr lang="en-US" dirty="0"/>
              <a:t>Helping some smaller congregations in the area with evangelistic tools</a:t>
            </a:r>
          </a:p>
          <a:p>
            <a:pPr lvl="2"/>
            <a:r>
              <a:rPr lang="en-US" dirty="0"/>
              <a:t>Clewiston, Okeechobee, Spanish </a:t>
            </a:r>
            <a:r>
              <a:rPr lang="en-US" dirty="0" err="1"/>
              <a:t>cong</a:t>
            </a:r>
            <a:r>
              <a:rPr lang="en-US" dirty="0"/>
              <a:t> in Okee, Mauricio Yegros in Coral Springs, Third Street, Jog Road, Spanish </a:t>
            </a:r>
            <a:r>
              <a:rPr lang="en-US" dirty="0" err="1"/>
              <a:t>cong</a:t>
            </a:r>
            <a:r>
              <a:rPr lang="en-US" dirty="0"/>
              <a:t> meeting in our building</a:t>
            </a:r>
          </a:p>
          <a:p>
            <a:pPr lvl="2"/>
            <a:r>
              <a:rPr lang="en-US" dirty="0"/>
              <a:t>They think these tools would be helpful:</a:t>
            </a:r>
            <a:br>
              <a:rPr lang="en-US" dirty="0"/>
            </a:br>
            <a:r>
              <a:rPr lang="en-US" i="1" dirty="0"/>
              <a:t>House to House/Heart to Heart</a:t>
            </a:r>
            <a:r>
              <a:rPr lang="en-US" dirty="0"/>
              <a:t> mailed around their building, ESV Bibles, Searching for Truth DVDS and books, tracts, Spanish tracts, etc.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Paul Pressing at Philippi</a:t>
            </a:r>
          </a:p>
          <a:p>
            <a:pPr lvl="1"/>
            <a:r>
              <a:rPr lang="en-US" sz="3200" dirty="0"/>
              <a:t>Pressing involves a decision (3:12-14)</a:t>
            </a:r>
          </a:p>
          <a:p>
            <a:pPr lvl="1"/>
            <a:r>
              <a:rPr lang="en-US" sz="3200" dirty="0"/>
              <a:t>Pressing involves joy (1:4)</a:t>
            </a:r>
          </a:p>
          <a:p>
            <a:pPr lvl="1"/>
            <a:r>
              <a:rPr lang="en-US" sz="3200" dirty="0"/>
              <a:t>Pressing involves sacrifice (2:17)</a:t>
            </a:r>
          </a:p>
          <a:p>
            <a:pPr lvl="1"/>
            <a:r>
              <a:rPr lang="en-US" sz="3200" dirty="0"/>
              <a:t>Pressing involves rewards (4:17)</a:t>
            </a:r>
          </a:p>
          <a:p>
            <a:r>
              <a:rPr lang="en-US" sz="3600" dirty="0"/>
              <a:t>Pressing On and Mission Sunday</a:t>
            </a:r>
          </a:p>
        </p:txBody>
      </p:sp>
    </p:spTree>
    <p:extLst>
      <p:ext uri="{BB962C8B-B14F-4D97-AF65-F5344CB8AC3E}">
        <p14:creationId xmlns:p14="http://schemas.microsoft.com/office/powerpoint/2010/main" val="41083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Treat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Move to Guam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$125,500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B16FB9-BD9C-45FE-9F4A-2DE1727CC5A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50ADE07-EFF4-44FD-B8EA-9EA29D40F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067726F-246C-4838-8337-B1741061EDA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1B4BE1-B026-4661-AD5A-FBA3D413DB9D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2F5892-92ED-4F0C-B3F9-3D717614BF31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94A6C7-24DE-486A-B39B-D5BB8F63962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FF2AA3-5FF7-4817-9460-F4484E3AFCA8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9C2684-5EEE-4815-85C4-28C448960BBE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5B1FB2-988B-4ADD-9A39-FCE6F460B35A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81BAFF-0D8B-4645-BEBA-B13B36E93FBE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2706E4-CE2C-481F-B59F-3022F9E5D388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C97A2F-8C81-40E2-A01C-D6DAFE2062E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7E0B00-EF00-447D-A3D8-865030888599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7E97A-D5BA-4C68-B12D-CB6B1F51C87A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CD7C3B3-75B4-4C85-ADC3-EEFFE9A2218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127BDE-E092-467F-853B-376B6A95A483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F720A69B-6700-4FCE-8EBB-4289C67B1A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098" name="Picture 2" descr="http://mapsof.net/uploads/static-maps/guam_reference_map.png">
            <a:extLst>
              <a:ext uri="{FF2B5EF4-FFF2-40B4-BE49-F238E27FC236}">
                <a16:creationId xmlns:a16="http://schemas.microsoft.com/office/drawing/2014/main" id="{29FCF5B3-7066-42C5-818F-9C8F87E2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94" y="1855156"/>
            <a:ext cx="5959406" cy="50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F3AD39-D347-4DD8-8644-79E523ACC9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4761" r="3253" b="23740"/>
          <a:stretch/>
        </p:blipFill>
        <p:spPr>
          <a:xfrm>
            <a:off x="11908" y="4983"/>
            <a:ext cx="3669793" cy="22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7" grpId="0"/>
      <p:bldP spid="7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54497" y="2438401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Local Congregations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Treat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Move to Guam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E2B38B-0516-4E88-B3E0-0B82764BF56E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$125,500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84540F6-0355-40AF-88E3-8AAADFCFB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AB9E076-255F-4266-B7EE-B4CC5BF3A872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68A7E2-4993-4B53-859B-5C33DB38141A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2D0843-11AD-4662-8D81-F0FA29DAE782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50E426-0998-409C-B9BB-88DC47CDA38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954808-996F-4DBA-9FA6-C49E95AC6E9C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0FCD12-0B86-4556-AF9D-1FC3C75AE69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621458-E5C5-4F5F-A829-A2EDBAF64D17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B3F2FF-878C-44B9-BC0A-D87C0893733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842646-2E02-436D-8E8A-C7EEE8F7B029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FFD2BC-D7A8-478F-8701-41452565054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DDE67E-CF60-4741-BD1C-70988FCE1D6C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552326-677A-4203-BE5A-8C96601B1657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6B7072-0BD7-4DE2-8163-4F47306AD0E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7C0062-FEB0-4B7F-AA4D-263F3AD20111}"/>
              </a:ext>
            </a:extLst>
          </p:cNvPr>
          <p:cNvGrpSpPr/>
          <p:nvPr/>
        </p:nvGrpSpPr>
        <p:grpSpPr>
          <a:xfrm>
            <a:off x="152400" y="76200"/>
            <a:ext cx="3882190" cy="5029200"/>
            <a:chOff x="152400" y="76200"/>
            <a:chExt cx="3882190" cy="5029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38B791-181E-45CF-BE69-5FE19C762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76200"/>
              <a:ext cx="3882190" cy="5029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EE0E8C-9B0B-4EF3-94B3-EE9E19D813B0}"/>
                </a:ext>
              </a:extLst>
            </p:cNvPr>
            <p:cNvSpPr txBox="1"/>
            <p:nvPr/>
          </p:nvSpPr>
          <p:spPr>
            <a:xfrm>
              <a:off x="152400" y="1143000"/>
              <a:ext cx="12954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/>
                <a:t>Clewiston church of Christ</a:t>
              </a:r>
            </a:p>
          </p:txBody>
        </p:sp>
      </p:grpSp>
      <p:pic>
        <p:nvPicPr>
          <p:cNvPr id="15" name="Picture 4" descr="https://store.wvbs.org/wp-content/uploads/Searching-For-Truth-Study-Guide.png">
            <a:extLst>
              <a:ext uri="{FF2B5EF4-FFF2-40B4-BE49-F238E27FC236}">
                <a16:creationId xmlns:a16="http://schemas.microsoft.com/office/drawing/2014/main" id="{62D6E55F-07C1-4EBA-B018-C47CC4E4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0" y="-100012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36DBF-D7CF-4107-9661-D1B69F0712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0"/>
          <a:stretch/>
        </p:blipFill>
        <p:spPr>
          <a:xfrm>
            <a:off x="-992738" y="2660374"/>
            <a:ext cx="4227012" cy="4510754"/>
          </a:xfrm>
          <a:prstGeom prst="rect">
            <a:avLst/>
          </a:prstGeom>
        </p:spPr>
      </p:pic>
      <p:pic>
        <p:nvPicPr>
          <p:cNvPr id="5124" name="Picture 4" descr="What Must I Do to Be Saved? (Pack of 10)">
            <a:extLst>
              <a:ext uri="{FF2B5EF4-FFF2-40B4-BE49-F238E27FC236}">
                <a16:creationId xmlns:a16="http://schemas.microsoft.com/office/drawing/2014/main" id="{96FA849B-DAD5-424F-AE49-95A18C7C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2" y="149750"/>
            <a:ext cx="2028357" cy="46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hree Facts that Changed the World Forever (Pack of 10)">
            <a:extLst>
              <a:ext uri="{FF2B5EF4-FFF2-40B4-BE49-F238E27FC236}">
                <a16:creationId xmlns:a16="http://schemas.microsoft.com/office/drawing/2014/main" id="{26A4F565-68CF-4D39-9C10-70A9BF68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87" y="179567"/>
            <a:ext cx="1852168" cy="46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BF9C4E-935F-448E-BB84-ECE1C0D02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185" y="549530"/>
            <a:ext cx="1997058" cy="4698393"/>
          </a:xfrm>
          <a:prstGeom prst="rect">
            <a:avLst/>
          </a:prstGeom>
        </p:spPr>
      </p:pic>
      <p:pic>
        <p:nvPicPr>
          <p:cNvPr id="5122" name="Picture 2" descr="Â¿Que Debo Hacer para Ser Salvo? (Pack of 10)">
            <a:extLst>
              <a:ext uri="{FF2B5EF4-FFF2-40B4-BE49-F238E27FC236}">
                <a16:creationId xmlns:a16="http://schemas.microsoft.com/office/drawing/2014/main" id="{20A67417-FA92-4358-9BE3-E7ED64CE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583" y="773451"/>
            <a:ext cx="2009868" cy="46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s the Church Jesus Built on Earth Today? (Pack of 10)">
            <a:extLst>
              <a:ext uri="{FF2B5EF4-FFF2-40B4-BE49-F238E27FC236}">
                <a16:creationId xmlns:a16="http://schemas.microsoft.com/office/drawing/2014/main" id="{BFCBEAD4-8C63-4FE3-8EA7-8C7442E9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20" y="2322236"/>
            <a:ext cx="2003681" cy="46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A38350-EED7-4E8D-8F18-2B1AC950F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6872" y="3145467"/>
            <a:ext cx="1971909" cy="4668576"/>
          </a:xfrm>
          <a:prstGeom prst="rect">
            <a:avLst/>
          </a:prstGeom>
        </p:spPr>
      </p:pic>
      <p:pic>
        <p:nvPicPr>
          <p:cNvPr id="16" name="Picture 2" descr="Searching for Truth DVD">
            <a:extLst>
              <a:ext uri="{FF2B5EF4-FFF2-40B4-BE49-F238E27FC236}">
                <a16:creationId xmlns:a16="http://schemas.microsoft.com/office/drawing/2014/main" id="{EB38B000-2457-496D-8F16-77413D79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42" y="3622192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990600"/>
            <a:ext cx="107442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$136,500</a:t>
            </a:r>
          </a:p>
          <a:p>
            <a:pPr lvl="1"/>
            <a:r>
              <a:rPr lang="en-US" b="1" dirty="0"/>
              <a:t>“In Search of the Lord’s Way” TV Program</a:t>
            </a:r>
          </a:p>
          <a:p>
            <a:pPr lvl="2"/>
            <a:r>
              <a:rPr lang="en-US" sz="2800" dirty="0"/>
              <a:t>Provide additional support, over what we can do in first level</a:t>
            </a:r>
          </a:p>
          <a:p>
            <a:pPr lvl="2"/>
            <a:r>
              <a:rPr lang="en-US" sz="2800" dirty="0"/>
              <a:t>It’s worth it </a:t>
            </a:r>
          </a:p>
          <a:p>
            <a:pPr lvl="2"/>
            <a:r>
              <a:rPr lang="en-US" sz="2800" dirty="0"/>
              <a:t>Costs $9,000 per day for Search to operate </a:t>
            </a:r>
          </a:p>
          <a:p>
            <a:pPr lvl="1"/>
            <a:r>
              <a:rPr lang="en-US" b="1" dirty="0"/>
              <a:t>Assist AP with getting a book to press</a:t>
            </a:r>
          </a:p>
          <a:p>
            <a:pPr lvl="2"/>
            <a:r>
              <a:rPr lang="en-US" dirty="0"/>
              <a:t>In addition to the AP Bible, “Defending the Faith Study Bible”</a:t>
            </a:r>
          </a:p>
          <a:p>
            <a:pPr lvl="2"/>
            <a:r>
              <a:rPr lang="en-US" dirty="0"/>
              <a:t>Dave Miller just finished “Is Christianity Logical?”</a:t>
            </a:r>
          </a:p>
          <a:p>
            <a:pPr lvl="2"/>
            <a:r>
              <a:rPr lang="en-US" dirty="0"/>
              <a:t>Book based on article he wrote in June 2011 issue of Reason &amp; Revelation </a:t>
            </a:r>
          </a:p>
        </p:txBody>
      </p:sp>
    </p:spTree>
    <p:extLst>
      <p:ext uri="{BB962C8B-B14F-4D97-AF65-F5344CB8AC3E}">
        <p14:creationId xmlns:p14="http://schemas.microsoft.com/office/powerpoint/2010/main" val="23600548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$136,500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254497" y="2438401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Local Congregations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Treat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Move to Guam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$125,500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F71C4-7F21-4270-BF72-170587DCE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72" y="0"/>
            <a:ext cx="109326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D540D7-48EB-4CFF-B714-C723E6382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29200"/>
            <a:ext cx="3265309" cy="791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73E18-B1F4-4234-9765-13C6F44AE8BE}"/>
              </a:ext>
            </a:extLst>
          </p:cNvPr>
          <p:cNvSpPr txBox="1"/>
          <p:nvPr/>
        </p:nvSpPr>
        <p:spPr>
          <a:xfrm>
            <a:off x="1371600" y="5791200"/>
            <a:ext cx="296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9"/>
                </a:solidFill>
              </a:rPr>
              <a:t>Station Map</a:t>
            </a:r>
          </a:p>
        </p:txBody>
      </p:sp>
    </p:spTree>
    <p:extLst>
      <p:ext uri="{BB962C8B-B14F-4D97-AF65-F5344CB8AC3E}">
        <p14:creationId xmlns:p14="http://schemas.microsoft.com/office/powerpoint/2010/main" val="215250005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$136,500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254497" y="2438401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Local Congregations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Treat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Move to Guam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$125,500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w/ AP Book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B0D1D-42C7-490E-8947-500AF3A35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-47028"/>
            <a:ext cx="3917014" cy="50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5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w/ AP Book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54497" y="2438401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Local Congregations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Treat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Move to Guam</a:t>
            </a:r>
          </a:p>
        </p:txBody>
      </p:sp>
      <p:pic>
        <p:nvPicPr>
          <p:cNvPr id="44" name="Picture 43" descr="Mission Sunday - without date and sub.jpg">
            <a:extLst>
              <a:ext uri="{FF2B5EF4-FFF2-40B4-BE49-F238E27FC236}">
                <a16:creationId xmlns:a16="http://schemas.microsoft.com/office/drawing/2014/main" id="{19E1326C-F71E-4550-A289-F19DB6CD60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4AE76D7-AF3D-4EAD-ACA0-608E001F7DEE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$136,500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C19763-B23F-4738-9DEF-09BEA151021E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$125,500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CCCDE6-9C37-4E7D-8B06-2ABE6F0417C3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17EC5D1-7EC1-43D0-86FC-01DEA2B5D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0944D9E-F20B-48F0-82AC-DB0FAB9401C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CD1B01-10AE-4064-A155-38C03C8A1129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14D1F-A70F-4B65-A153-0B1CED8133A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41F823-5A8D-4444-B377-727DC6797C8E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B51FF4-9068-4ECE-8787-E8BC16B2BCC9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5D5B5C-F058-4984-9190-BDED6DAF63A8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A7E9C7-693D-4928-A03E-3026E6C2116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518972-D5C6-43DF-9CFE-D912F3A301C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D04659-426F-4660-B10C-914ACE48CE28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11A4BA-9E4B-4867-B8C3-BFECE0A2EA14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8E386F-9043-44B7-AF3F-768ECEC63B1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99D9DF-078B-4E8D-846D-189D02E87254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8F0C72-F318-4523-A347-5EEC3D05DB3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1B957B-F0A5-4F2B-8EA2-149A08E79A85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0B1E85-8520-4983-B7AF-407D4FE51DCE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9B7EE4-C776-4952-BAC5-BF73290ADEB3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32364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1508" y="-4165"/>
            <a:ext cx="477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Mission Sunday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28237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90800" y="3123827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5000" y="3428628"/>
            <a:ext cx="845820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/>
              <a:t>	John 8:24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/>
              <a:t>	Acts 2:38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/>
              <a:t>	Romans 10:9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/>
              <a:t>	Mark 16:16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/>
              <a:t>	Revelation 2:10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542115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Souls!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6856" y="1425245"/>
            <a:ext cx="1736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96856" y="712740"/>
            <a:ext cx="3642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The Gospel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6400" y="845141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8600" y="1548826"/>
            <a:ext cx="1088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is to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6857" y="2126160"/>
            <a:ext cx="2390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Saved?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0918" y="2249741"/>
            <a:ext cx="1986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Are you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w/ AP Book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54497" y="2438401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Local Congregations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 Evangelism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Outreach Materials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C. Lupo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Sneedville, Tennessee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Treat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Move to Guam</a:t>
            </a:r>
          </a:p>
        </p:txBody>
      </p:sp>
      <p:pic>
        <p:nvPicPr>
          <p:cNvPr id="44" name="Picture 43" descr="Mission Sunday - without date and sub.jpg">
            <a:extLst>
              <a:ext uri="{FF2B5EF4-FFF2-40B4-BE49-F238E27FC236}">
                <a16:creationId xmlns:a16="http://schemas.microsoft.com/office/drawing/2014/main" id="{19E1326C-F71E-4550-A289-F19DB6CD60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4AE76D7-AF3D-4EAD-ACA0-608E001F7DEE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$136,500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C19763-B23F-4738-9DEF-09BEA151021E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$125,500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CCCDE6-9C37-4E7D-8B06-2ABE6F0417C3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$114,500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17EC5D1-7EC1-43D0-86FC-01DEA2B5D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0944D9E-F20B-48F0-82AC-DB0FAB9401C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CD1B01-10AE-4064-A155-38C03C8A1129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14D1F-A70F-4B65-A153-0B1CED8133A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41F823-5A8D-4444-B377-727DC6797C8E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B51FF4-9068-4ECE-8787-E8BC16B2BCC9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5D5B5C-F058-4984-9190-BDED6DAF63A8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A7E9C7-693D-4928-A03E-3026E6C2116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518972-D5C6-43DF-9CFE-D912F3A301C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D04659-426F-4660-B10C-914ACE48CE28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11A4BA-9E4B-4867-B8C3-BFECE0A2EA14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8E386F-9043-44B7-AF3F-768ECEC63B1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99D9DF-078B-4E8D-846D-189D02E87254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8F0C72-F318-4523-A347-5EEC3D05DB3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1B957B-F0A5-4F2B-8EA2-149A08E79A85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0B1E85-8520-4983-B7AF-407D4FE51DCE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9B7EE4-C776-4952-BAC5-BF73290ADEB3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614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1222" y="3612802"/>
            <a:ext cx="69461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27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38200"/>
            <a:ext cx="121920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Must have </a:t>
            </a:r>
            <a:r>
              <a:rPr lang="en-US" b="1" dirty="0"/>
              <a:t>$91,600</a:t>
            </a:r>
            <a:r>
              <a:rPr lang="en-US" dirty="0"/>
              <a:t> to cover our base/committed works (LARGEST base we’ve ever had, by far)</a:t>
            </a:r>
          </a:p>
          <a:p>
            <a:r>
              <a:rPr lang="en-US" b="1" dirty="0" err="1"/>
              <a:t>Nnanna</a:t>
            </a:r>
            <a:r>
              <a:rPr lang="en-US" b="1" dirty="0"/>
              <a:t> </a:t>
            </a:r>
            <a:r>
              <a:rPr lang="en-US" b="1" dirty="0" err="1"/>
              <a:t>Aforji</a:t>
            </a:r>
            <a:r>
              <a:rPr lang="en-US" b="1" dirty="0"/>
              <a:t> </a:t>
            </a:r>
            <a:r>
              <a:rPr lang="en-US" dirty="0"/>
              <a:t>(Nigeria) – supported him since 1994</a:t>
            </a:r>
          </a:p>
          <a:p>
            <a:r>
              <a:rPr lang="en-US" b="1" dirty="0" err="1"/>
              <a:t>Tamuka</a:t>
            </a:r>
            <a:r>
              <a:rPr lang="en-US" b="1" dirty="0"/>
              <a:t> </a:t>
            </a:r>
            <a:r>
              <a:rPr lang="en-US" b="1" dirty="0" err="1"/>
              <a:t>Arunashe</a:t>
            </a:r>
            <a:r>
              <a:rPr lang="en-US" b="1" dirty="0"/>
              <a:t> </a:t>
            </a:r>
            <a:r>
              <a:rPr lang="en-US" dirty="0"/>
              <a:t>(Zimbabwe) – since 1994 (horrible inflation; basic necessities not available; political</a:t>
            </a:r>
          </a:p>
          <a:p>
            <a:r>
              <a:rPr lang="en-US" b="1" dirty="0"/>
              <a:t>Robert Martin  </a:t>
            </a:r>
            <a:r>
              <a:rPr lang="en-US" dirty="0"/>
              <a:t>(Pacific) – since 1989</a:t>
            </a:r>
          </a:p>
          <a:p>
            <a:r>
              <a:rPr lang="en-US" b="1" dirty="0"/>
              <a:t>Joey Treat </a:t>
            </a:r>
            <a:r>
              <a:rPr lang="en-US" dirty="0"/>
              <a:t>(Pacific) – since 2004 (Own TV network, 1 of 3 on island)</a:t>
            </a:r>
          </a:p>
          <a:p>
            <a:r>
              <a:rPr lang="en-US" b="1" dirty="0"/>
              <a:t>Wayne Parker </a:t>
            </a:r>
            <a:r>
              <a:rPr lang="en-US" dirty="0"/>
              <a:t>(Pacific) – began supporting 2017 (in Pohnpei)</a:t>
            </a:r>
            <a:endParaRPr lang="en-US" u="sng" dirty="0"/>
          </a:p>
          <a:p>
            <a:r>
              <a:rPr lang="en-US" b="1" dirty="0"/>
              <a:t>Mauricio </a:t>
            </a:r>
            <a:r>
              <a:rPr lang="en-US" b="1" dirty="0" err="1"/>
              <a:t>Yegros</a:t>
            </a:r>
            <a:r>
              <a:rPr lang="en-US" b="1" dirty="0"/>
              <a:t> </a:t>
            </a:r>
            <a:r>
              <a:rPr lang="en-US" dirty="0"/>
              <a:t>(Hispanics in Coral Springs) – since May 2013</a:t>
            </a:r>
          </a:p>
          <a:p>
            <a:r>
              <a:rPr lang="en-US" b="1" dirty="0" err="1"/>
              <a:t>Tavaro</a:t>
            </a:r>
            <a:r>
              <a:rPr lang="en-US" b="1" dirty="0"/>
              <a:t> Hanna </a:t>
            </a:r>
            <a:r>
              <a:rPr lang="en-US" dirty="0"/>
              <a:t>(Eight Mile Rock, Grand Bahama) – since 2017</a:t>
            </a:r>
          </a:p>
          <a:p>
            <a:r>
              <a:rPr lang="en-US" b="1" dirty="0"/>
              <a:t>Brad Shelt </a:t>
            </a:r>
            <a:r>
              <a:rPr lang="en-US" dirty="0"/>
              <a:t>(Sunset School of Preaching) – graduates in December; now engaged; wedding in May, ‘19</a:t>
            </a:r>
          </a:p>
          <a:p>
            <a:r>
              <a:rPr lang="en-US" b="1" dirty="0"/>
              <a:t>Apologetics Press   </a:t>
            </a:r>
            <a:r>
              <a:rPr lang="en-US" dirty="0"/>
              <a:t>– since 1986 (oversight since 2004)</a:t>
            </a:r>
          </a:p>
          <a:p>
            <a:pPr lvl="1"/>
            <a:r>
              <a:rPr lang="en-US" dirty="0"/>
              <a:t>“Defending the Faith Study Bible” – to be published this December</a:t>
            </a:r>
          </a:p>
          <a:p>
            <a:pPr lvl="1"/>
            <a:r>
              <a:rPr lang="en-US" dirty="0"/>
              <a:t>Website, new publications, speaking around the country, etc.</a:t>
            </a:r>
          </a:p>
          <a:p>
            <a:r>
              <a:rPr lang="en-US" b="1" dirty="0"/>
              <a:t>Sr. High &amp; Adult Summer Mission Trip </a:t>
            </a:r>
          </a:p>
          <a:p>
            <a:pPr lvl="1"/>
            <a:r>
              <a:rPr lang="en-US" dirty="0"/>
              <a:t>Combining Sr. High w/ adults – limited # adults can go, must complete application – see Josh</a:t>
            </a:r>
          </a:p>
          <a:p>
            <a:r>
              <a:rPr lang="en-US" b="1" dirty="0"/>
              <a:t>Josh Blackmer to Easter Island </a:t>
            </a:r>
            <a:r>
              <a:rPr lang="en-US" dirty="0"/>
              <a:t>– TWO trips in 2019</a:t>
            </a:r>
          </a:p>
          <a:p>
            <a:r>
              <a:rPr lang="en-US" b="1" i="1" dirty="0"/>
              <a:t>House to House/Heart to Heart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Monthly publication to Approx. 3300 homes each month</a:t>
            </a:r>
          </a:p>
          <a:p>
            <a:pPr lvl="1"/>
            <a:r>
              <a:rPr lang="en-US" dirty="0"/>
              <a:t>Routes will rotate each month on a quarterly basis, each home receiving 4 issues in the year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23E41CA-84E3-4CCC-A769-841114B8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2438400"/>
            <a:ext cx="4428171" cy="2920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3258777" y="2656537"/>
            <a:ext cx="3867173" cy="235250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D5DE9DD-BE7B-416E-A865-FCDA52C1D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6"/>
          <a:stretch/>
        </p:blipFill>
        <p:spPr>
          <a:xfrm>
            <a:off x="-12777" y="2724596"/>
            <a:ext cx="3696347" cy="22844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D309EBE-D481-463F-B034-31D823C83B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73075FE-D10C-49B3-A787-B56055FAE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32" y="26005"/>
            <a:ext cx="4248384" cy="318628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81E5E66-3C2E-480E-BDFC-FA19DC5C5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25" name="Picture 3" descr="HPIM4194.JPG">
            <a:extLst>
              <a:ext uri="{FF2B5EF4-FFF2-40B4-BE49-F238E27FC236}">
                <a16:creationId xmlns:a16="http://schemas.microsoft.com/office/drawing/2014/main" id="{8DA1B17E-4169-47B8-8238-9554BB27A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53C524-4531-437B-A19F-B70149D32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27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FC8C9523-562F-4C7C-9550-18C4D0EA7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28" name="Picture 27" descr="DAN_5249.jpg">
            <a:extLst>
              <a:ext uri="{FF2B5EF4-FFF2-40B4-BE49-F238E27FC236}">
                <a16:creationId xmlns:a16="http://schemas.microsoft.com/office/drawing/2014/main" id="{DF5D713E-4A0B-4432-A892-A616D70777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29" name="Picture 6" descr="HPIM1846">
            <a:extLst>
              <a:ext uri="{FF2B5EF4-FFF2-40B4-BE49-F238E27FC236}">
                <a16:creationId xmlns:a16="http://schemas.microsoft.com/office/drawing/2014/main" id="{1EA408B2-3B61-4C1C-9922-B3284E30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B96EAC-B844-4E7C-BEC5-435FEF9261B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1110" r="30561" b="3334"/>
          <a:stretch/>
        </p:blipFill>
        <p:spPr>
          <a:xfrm>
            <a:off x="3999299" y="-42806"/>
            <a:ext cx="2702707" cy="42419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D55DA7B-E7D9-4BB6-B3F1-28DFA6A3AD6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000" r="4167" b="5556"/>
          <a:stretch/>
        </p:blipFill>
        <p:spPr>
          <a:xfrm>
            <a:off x="6726147" y="1618472"/>
            <a:ext cx="5465853" cy="33597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ED9A03-5309-4960-828B-6009C39CB5F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9038" r="22063" b="3979"/>
          <a:stretch/>
        </p:blipFill>
        <p:spPr>
          <a:xfrm>
            <a:off x="3986674" y="2668670"/>
            <a:ext cx="2739088" cy="2343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519CE-AF77-4AE7-A5B4-8E3A320DE2B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3859" r="5402"/>
          <a:stretch/>
        </p:blipFill>
        <p:spPr>
          <a:xfrm>
            <a:off x="5634" y="0"/>
            <a:ext cx="4012689" cy="33497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EB4E0E-A196-446E-A060-FC2E90094CF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5" y="2294930"/>
            <a:ext cx="4003534" cy="27342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2F716D-CC29-4EF2-9B07-3A2CFC8C223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192363" y="1883664"/>
            <a:ext cx="4962171" cy="3120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9B5D7C-6724-4DFC-A794-751445713D0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24973"/>
          <a:stretch/>
        </p:blipFill>
        <p:spPr>
          <a:xfrm>
            <a:off x="-20543" y="0"/>
            <a:ext cx="4209741" cy="2688295"/>
          </a:xfrm>
          <a:prstGeom prst="rect">
            <a:avLst/>
          </a:prstGeom>
        </p:spPr>
      </p:pic>
      <p:pic>
        <p:nvPicPr>
          <p:cNvPr id="1026" name="Picture 2" descr="Image may contain: 6 people, people standing, mountain, outdoor and nature">
            <a:extLst>
              <a:ext uri="{FF2B5EF4-FFF2-40B4-BE49-F238E27FC236}">
                <a16:creationId xmlns:a16="http://schemas.microsoft.com/office/drawing/2014/main" id="{1AB81F06-3E54-48C1-B887-B95773911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22610" r="12606" b="8530"/>
          <a:stretch/>
        </p:blipFill>
        <p:spPr bwMode="auto">
          <a:xfrm>
            <a:off x="4191000" y="0"/>
            <a:ext cx="3944895" cy="2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734F2FB-302B-414D-8F9C-3C877097EED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-14939" y="2659153"/>
            <a:ext cx="5265107" cy="23498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10C05C0-6E06-40A2-8349-3C7EF6E4F38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10116319" y="1650041"/>
            <a:ext cx="2100588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5B618-5BAF-4C49-88EA-C9C5FDDD667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b="34147"/>
          <a:stretch/>
        </p:blipFill>
        <p:spPr>
          <a:xfrm>
            <a:off x="9098763" y="1737606"/>
            <a:ext cx="3098321" cy="32715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9CA53F6-FF23-4F4B-965C-B2D46C2C1915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5435" b="7246"/>
          <a:stretch/>
        </p:blipFill>
        <p:spPr>
          <a:xfrm>
            <a:off x="4941075" y="1734769"/>
            <a:ext cx="4672937" cy="32764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A6463A1-2C47-45BB-8683-318892BAB6E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6" y="2215044"/>
            <a:ext cx="4997494" cy="2811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2549A88-7E3E-444B-A6B9-4AC09FE0A202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3" b="10859"/>
          <a:stretch/>
        </p:blipFill>
        <p:spPr>
          <a:xfrm>
            <a:off x="3795003" y="-21665"/>
            <a:ext cx="2631378" cy="22264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52B5D0C-DF44-4300-B370-169755262515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4047" r="4275" b="8175"/>
          <a:stretch/>
        </p:blipFill>
        <p:spPr>
          <a:xfrm>
            <a:off x="-12267" y="-25880"/>
            <a:ext cx="3805055" cy="2853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2B58C-F0D0-4755-B898-BE9D2CD41C1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35974" y="0"/>
            <a:ext cx="3848100" cy="2200275"/>
          </a:xfrm>
          <a:prstGeom prst="rect">
            <a:avLst/>
          </a:prstGeom>
        </p:spPr>
      </p:pic>
      <p:pic>
        <p:nvPicPr>
          <p:cNvPr id="1027" name="Picture 3" descr="Hanna New Year.jpg">
            <a:extLst>
              <a:ext uri="{FF2B5EF4-FFF2-40B4-BE49-F238E27FC236}">
                <a16:creationId xmlns:a16="http://schemas.microsoft.com/office/drawing/2014/main" id="{B0B5F48E-5EDF-4482-AC54-69E83834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2818939" cy="50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9EB28-5273-447C-9556-89407DB30C9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718669" y="0"/>
            <a:ext cx="2937310" cy="3975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1FD611-20FD-44EF-AA76-D6B5444A121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833733" y="2203256"/>
            <a:ext cx="4942562" cy="283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17666-088C-4F7D-8FDA-14AC2135EC1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2157" r="8212"/>
          <a:stretch/>
        </p:blipFill>
        <p:spPr>
          <a:xfrm>
            <a:off x="7771218" y="2187552"/>
            <a:ext cx="4420782" cy="28590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F7D18DA-4BC2-428C-87B2-E552273623BE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3333" r="12281" b="43882"/>
          <a:stretch/>
        </p:blipFill>
        <p:spPr>
          <a:xfrm>
            <a:off x="-6948" y="0"/>
            <a:ext cx="3268218" cy="33751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8384772-9BBA-4C2B-A3A8-AD8900905B1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42" y="1636776"/>
            <a:ext cx="5415797" cy="33688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E0422F9-C729-4EDC-B956-501BA51E22B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60" y="-2157"/>
            <a:ext cx="3351276" cy="1293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35DC8A-D71E-4E02-8CA7-B9EF2B67651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61940" y="1298448"/>
            <a:ext cx="2483253" cy="3712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00A6-B540-4D52-B553-07BB80C9E89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0" y="2883445"/>
            <a:ext cx="3263072" cy="2145755"/>
          </a:xfrm>
          <a:prstGeom prst="rect">
            <a:avLst/>
          </a:prstGeom>
        </p:spPr>
      </p:pic>
      <p:pic>
        <p:nvPicPr>
          <p:cNvPr id="1029" name="Picture 5" descr="Image may contain: 2 people, people smiling, people standing and outdoor">
            <a:extLst>
              <a:ext uri="{FF2B5EF4-FFF2-40B4-BE49-F238E27FC236}">
                <a16:creationId xmlns:a16="http://schemas.microsoft.com/office/drawing/2014/main" id="{442DF3C4-8EB1-4E62-AD54-55CE081E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96" y="1300127"/>
            <a:ext cx="2476950" cy="37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E7E57FC1-3053-4C2A-B754-AF7AF103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/>
          <a:srcRect l="8333" t="8667" r="49167" b="81333"/>
          <a:stretch>
            <a:fillRect/>
          </a:stretch>
        </p:blipFill>
        <p:spPr bwMode="auto">
          <a:xfrm>
            <a:off x="-20487" y="-7216"/>
            <a:ext cx="9222241" cy="1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D33820B-7CFF-4678-B57D-334ED5750CF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1349987"/>
            <a:ext cx="5546702" cy="3674690"/>
          </a:xfrm>
          <a:prstGeom prst="rect">
            <a:avLst/>
          </a:prstGeom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930286C7-9177-4B8D-A5C0-2F38F6AC9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728217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7CD29BB5-8971-4A06-B034-8BAB192BA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55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4C262603-C1B7-4189-BCD7-CC92E9F4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19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8">
            <a:extLst>
              <a:ext uri="{FF2B5EF4-FFF2-40B4-BE49-F238E27FC236}">
                <a16:creationId xmlns:a16="http://schemas.microsoft.com/office/drawing/2014/main" id="{7F59263E-5BEB-4F40-BE73-FED8EE68D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061725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77051-63B8-40FD-A58B-2278660023AD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16" y="1683276"/>
            <a:ext cx="2218186" cy="332841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7FB170B-64D3-4A6A-9C3C-E25D4CBCE50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67" y="2200710"/>
            <a:ext cx="5009531" cy="28178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5F53AF0-D956-453B-863B-5D53343283E3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4"/>
          <a:stretch/>
        </p:blipFill>
        <p:spPr>
          <a:xfrm>
            <a:off x="4864855" y="21580"/>
            <a:ext cx="3240570" cy="2517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1F3330-6164-4CC8-9AA9-35B7B2723C93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5" y="2629873"/>
            <a:ext cx="4218609" cy="2372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1055C-D9F0-497C-B54F-39375CBF34AC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13704" r="16734"/>
          <a:stretch/>
        </p:blipFill>
        <p:spPr>
          <a:xfrm>
            <a:off x="-30377" y="-2981"/>
            <a:ext cx="4880356" cy="3331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70AB4A-DDDC-4C40-8E72-1B50F65477AB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8" t="9991" r="10336"/>
          <a:stretch/>
        </p:blipFill>
        <p:spPr>
          <a:xfrm>
            <a:off x="4123194" y="2539030"/>
            <a:ext cx="3081120" cy="247788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8DAC4DF-F26F-4091-92E5-B861BB2E1CB9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2" b="6901"/>
          <a:stretch/>
        </p:blipFill>
        <p:spPr>
          <a:xfrm>
            <a:off x="-41483" y="20518"/>
            <a:ext cx="4539647" cy="26165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4E06CE9-9ACD-4D50-A365-9F75DCD1644B}"/>
              </a:ext>
            </a:extLst>
          </p:cNvPr>
          <p:cNvPicPr>
            <a:picLocks noChangeAspect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16401" r="10624" b="12232"/>
          <a:stretch/>
        </p:blipFill>
        <p:spPr>
          <a:xfrm>
            <a:off x="4447966" y="28621"/>
            <a:ext cx="4371919" cy="221683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799A26-AFDF-4367-AA53-BDE800EECC4A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2963" r="15833" b="7037"/>
          <a:stretch/>
        </p:blipFill>
        <p:spPr>
          <a:xfrm>
            <a:off x="19720" y="2640370"/>
            <a:ext cx="3864586" cy="239870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FD47289-2185-4F79-8595-CB8F1AA44AAB}"/>
              </a:ext>
            </a:extLst>
          </p:cNvPr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6667" r="33674" b="20448"/>
          <a:stretch/>
        </p:blipFill>
        <p:spPr>
          <a:xfrm>
            <a:off x="3728623" y="2231794"/>
            <a:ext cx="2248072" cy="28102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FA6BE-669C-4682-9597-E992012068EF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b="17147"/>
          <a:stretch/>
        </p:blipFill>
        <p:spPr>
          <a:xfrm>
            <a:off x="5800379" y="1921750"/>
            <a:ext cx="6406360" cy="3114166"/>
          </a:xfrm>
          <a:prstGeom prst="rect">
            <a:avLst/>
          </a:prstGeom>
        </p:spPr>
      </p:pic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61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99" name="Picture 5" descr="L:\Evangelism\H2H-H2H\HTH info slide.jpg">
            <a:extLst>
              <a:ext uri="{FF2B5EF4-FFF2-40B4-BE49-F238E27FC236}">
                <a16:creationId xmlns:a16="http://schemas.microsoft.com/office/drawing/2014/main" id="{EF1024B2-73EE-441C-9940-8C504424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100" name="Picture 4" descr="L:\Evangelism\H2H-H2H\HTH_Masthead.jpg">
            <a:extLst>
              <a:ext uri="{FF2B5EF4-FFF2-40B4-BE49-F238E27FC236}">
                <a16:creationId xmlns:a16="http://schemas.microsoft.com/office/drawing/2014/main" id="{8774E753-ACE8-4D36-806C-CD35ECFF5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101" name="Picture 3" descr="L:\Office\Xerox_Scans\David\DOC157.XSM\00000001.JPG">
            <a:extLst>
              <a:ext uri="{FF2B5EF4-FFF2-40B4-BE49-F238E27FC236}">
                <a16:creationId xmlns:a16="http://schemas.microsoft.com/office/drawing/2014/main" id="{0862AD5F-89CD-4B21-AA9E-4F08AF20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" name="Picture 4" descr="L:\Office\Xerox_Scans\David\DOC158.XSM\00000001.JPG">
            <a:extLst>
              <a:ext uri="{FF2B5EF4-FFF2-40B4-BE49-F238E27FC236}">
                <a16:creationId xmlns:a16="http://schemas.microsoft.com/office/drawing/2014/main" id="{3766290A-9365-40B1-9333-C951468E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" name="Picture 3" descr="L:\Office\Xerox_Scans\David\DOC157.XSM\00000001.JPG">
            <a:extLst>
              <a:ext uri="{FF2B5EF4-FFF2-40B4-BE49-F238E27FC236}">
                <a16:creationId xmlns:a16="http://schemas.microsoft.com/office/drawing/2014/main" id="{EF351104-E730-4887-A61E-F60773900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4" name="Picture 2" descr="L:\Office\Xerox_Scans\David\DOC156.XSM\00000001.JPG">
            <a:extLst>
              <a:ext uri="{FF2B5EF4-FFF2-40B4-BE49-F238E27FC236}">
                <a16:creationId xmlns:a16="http://schemas.microsoft.com/office/drawing/2014/main" id="{A3F6F46B-E11B-4EA7-8F57-AF147E48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5" name="Picture 2" descr="L:\Office\Xerox_Scans\David\DOC156.XSM\00000001.JPG">
            <a:extLst>
              <a:ext uri="{FF2B5EF4-FFF2-40B4-BE49-F238E27FC236}">
                <a16:creationId xmlns:a16="http://schemas.microsoft.com/office/drawing/2014/main" id="{5396D962-66B4-4E4B-BED6-61C6A864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6" name="Picture 4" descr="L:\Office\Xerox_Scans\David\DOC158.XSM\00000001.JPG">
            <a:extLst>
              <a:ext uri="{FF2B5EF4-FFF2-40B4-BE49-F238E27FC236}">
                <a16:creationId xmlns:a16="http://schemas.microsoft.com/office/drawing/2014/main" id="{B7EBBAA4-74F1-4F1E-BF4C-B59661B8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06274A8E-2090-4657-BA00-2A0877E946F9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3,300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 month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Rotating Routes</a:t>
            </a:r>
          </a:p>
        </p:txBody>
      </p:sp>
    </p:spTree>
    <p:extLst>
      <p:ext uri="{BB962C8B-B14F-4D97-AF65-F5344CB8AC3E}">
        <p14:creationId xmlns:p14="http://schemas.microsoft.com/office/powerpoint/2010/main" val="34077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0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5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5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0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500"/>
                            </p:stCondLst>
                            <p:childTnLst>
                              <p:par>
                                <p:cTn id="3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000"/>
                            </p:stCondLst>
                            <p:childTnLst>
                              <p:par>
                                <p:cTn id="3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500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000"/>
                            </p:stCondLst>
                            <p:childTnLst>
                              <p:par>
                                <p:cTn id="3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3500"/>
                            </p:stCondLst>
                            <p:childTnLst>
                              <p:par>
                                <p:cTn id="3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0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500"/>
                            </p:stCondLst>
                            <p:childTnLst>
                              <p:par>
                                <p:cTn id="4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000"/>
                            </p:stCondLst>
                            <p:childTnLst>
                              <p:par>
                                <p:cTn id="4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000"/>
                            </p:stCondLst>
                            <p:childTnLst>
                              <p:par>
                                <p:cTn id="4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500"/>
                            </p:stCondLst>
                            <p:childTnLst>
                              <p:par>
                                <p:cTn id="4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000"/>
                            </p:stCondLst>
                            <p:childTnLst>
                              <p:par>
                                <p:cTn id="4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00"/>
                            </p:stCondLst>
                            <p:childTnLst>
                              <p:par>
                                <p:cTn id="4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2000"/>
                            </p:stCondLst>
                            <p:childTnLst>
                              <p:par>
                                <p:cTn id="4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2500"/>
                            </p:stCondLst>
                            <p:childTnLst>
                              <p:par>
                                <p:cTn id="4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3000"/>
                            </p:stCondLst>
                            <p:childTnLst>
                              <p:par>
                                <p:cTn id="4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4000"/>
                            </p:stCondLst>
                            <p:childTnLst>
                              <p:par>
                                <p:cTn id="5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4500"/>
                            </p:stCondLst>
                            <p:childTnLst>
                              <p:par>
                                <p:cTn id="5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125" grpId="0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990600"/>
            <a:ext cx="9144000" cy="5867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we give </a:t>
            </a:r>
            <a:r>
              <a:rPr lang="en-US" b="1" dirty="0"/>
              <a:t>$104,100</a:t>
            </a:r>
          </a:p>
          <a:p>
            <a:pPr lvl="1"/>
            <a:r>
              <a:rPr lang="en-US" b="1" dirty="0"/>
              <a:t>Bibles for Easter Island</a:t>
            </a:r>
          </a:p>
          <a:p>
            <a:pPr lvl="2"/>
            <a:r>
              <a:rPr lang="en-US" sz="2800" dirty="0"/>
              <a:t>Population: 7,750</a:t>
            </a:r>
          </a:p>
          <a:p>
            <a:pPr lvl="2"/>
            <a:r>
              <a:rPr lang="en-US" sz="2800" dirty="0"/>
              <a:t>Stores that sell Bibles: 0</a:t>
            </a:r>
          </a:p>
          <a:p>
            <a:pPr lvl="2"/>
            <a:r>
              <a:rPr lang="en-US" sz="2800" dirty="0"/>
              <a:t>Josh has taken 400 Bibles in the last 3 years</a:t>
            </a:r>
          </a:p>
          <a:p>
            <a:pPr lvl="1"/>
            <a:r>
              <a:rPr lang="en-US" b="1" dirty="0"/>
              <a:t>Special Requests for Mission Trips</a:t>
            </a:r>
            <a:r>
              <a:rPr lang="en-US" dirty="0"/>
              <a:t> </a:t>
            </a:r>
          </a:p>
          <a:p>
            <a:pPr lvl="2"/>
            <a:r>
              <a:rPr lang="en-US" sz="2800" dirty="0"/>
              <a:t>From college students and others</a:t>
            </a:r>
            <a:endParaRPr lang="en-US" sz="2800" b="1" dirty="0"/>
          </a:p>
          <a:p>
            <a:pPr lvl="1"/>
            <a:r>
              <a:rPr lang="en-US" b="1" dirty="0"/>
              <a:t>“In Search of the Lord’s Way” TV Program</a:t>
            </a:r>
          </a:p>
          <a:p>
            <a:pPr lvl="2"/>
            <a:r>
              <a:rPr lang="en-US" sz="2800" dirty="0"/>
              <a:t>Provide some financial support in 2019</a:t>
            </a:r>
          </a:p>
          <a:p>
            <a:pPr lvl="2"/>
            <a:r>
              <a:rPr lang="en-US" sz="2800" dirty="0"/>
              <a:t>Phil Sanders</a:t>
            </a:r>
          </a:p>
          <a:p>
            <a:pPr lvl="2"/>
            <a:r>
              <a:rPr lang="en-US" sz="2800" dirty="0"/>
              <a:t>WGN on Sunday mornings at 7:00 a.m.</a:t>
            </a:r>
          </a:p>
          <a:p>
            <a:pPr lvl="2"/>
            <a:r>
              <a:rPr lang="en-US" sz="2800" dirty="0"/>
              <a:t>Statistics:  On the air since 1980</a:t>
            </a:r>
          </a:p>
          <a:p>
            <a:pPr lvl="2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91026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D8D33AB-BD2E-46F3-8EBA-29AAFFA56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758C87F-9C1F-421F-A350-2A3D8363B49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A4A090-CEC5-4861-AE26-9BA420F673D7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A794BB-E84D-4076-95A3-2DC658A08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DB0658-59BB-4563-9CAC-86CCEB343C4C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4EE0FCB-0E47-4087-B6CD-8CB63C4F8A4B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1ED3B2E-7ACE-4DFC-ABDD-5FFA6BEB16EA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896F5D4-48DD-4CFB-8261-85AABE4184B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C74557-5B79-4571-945C-448719A12A7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994BFB-305F-4F18-A264-CE583E689267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ED4321-2DEF-4A83-AB5F-48B561ADDF4B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A9B8EE-BE83-4F44-A654-91A050A7343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DA325D8-798A-474A-AEAF-133E235609E5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31DF7BB-2354-47EB-BA31-243F726055B9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05" y="-18836"/>
            <a:ext cx="6586143" cy="493960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61211" y="124124"/>
            <a:ext cx="6091989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Population:  7,750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Stores that sell Bibles:  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taken by Josh so far:  400</a:t>
            </a: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3FF563-97DB-471A-95F3-0D6D6C0BA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A0F1F4-16E7-4ACC-A11F-CC7F692C0423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B9CBB5-13E9-4776-BF6C-4DF72A9158A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A147AA-0391-49A5-9B4E-603F595E465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966809-B99A-48C9-9795-F1F78E59374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AFF4B-76C5-452F-9473-DBCAFAA337B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6A6F7A-A7A8-4BD1-92B4-96602241C73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82C404-D187-47E9-9000-C05AAF4A7A69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755A8A-5897-45C5-834B-3271FA76349D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$91,600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E48ACD-DE90-4FD2-93E0-9B53A4E4440A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Brad Shelt (School of Preaching)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D54EDA-F68A-48F9-85F9-7C9DC614309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2D4089-A7D3-479F-8D2B-BDBAEEA07D4D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297053-368D-4F4A-BA4C-458958FEF450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D5A970-66E9-4594-B7E8-E753E738FB5B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C11B93-41EA-4661-A9B6-28BA66B61FB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$104,100</a:t>
            </a:r>
          </a:p>
        </p:txBody>
      </p:sp>
      <p:pic>
        <p:nvPicPr>
          <p:cNvPr id="52" name="Picture 51" descr="Mission Sunday - without date and sub.jpg">
            <a:extLst>
              <a:ext uri="{FF2B5EF4-FFF2-40B4-BE49-F238E27FC236}">
                <a16:creationId xmlns:a16="http://schemas.microsoft.com/office/drawing/2014/main" id="{D57EDB93-EB91-4F56-BEF7-4C9DB5D3E2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95904"/>
            <a:ext cx="3333557" cy="18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253981" y="2946595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980" y="623902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63500">
                    <a:schemeClr val="bg1"/>
                  </a:glow>
                </a:effectLst>
              </a:rPr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857" y="4332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1" y="5931211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Reaching 100 million of 118 million homes in America every week</a:t>
            </a: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6794</TotalTime>
  <Words>1842</Words>
  <Application>Microsoft Office PowerPoint</Application>
  <PresentationFormat>Widescreen</PresentationFormat>
  <Paragraphs>372</Paragraphs>
  <Slides>29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Copperplate Gothic Bold</vt:lpstr>
      <vt:lpstr>Lucida Calligraphy</vt:lpstr>
      <vt:lpstr>4_Office Theme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 Sproule</cp:lastModifiedBy>
  <cp:revision>327</cp:revision>
  <cp:lastPrinted>2019-01-19T20:31:19Z</cp:lastPrinted>
  <dcterms:created xsi:type="dcterms:W3CDTF">2012-01-19T13:03:15Z</dcterms:created>
  <dcterms:modified xsi:type="dcterms:W3CDTF">2019-01-20T13:47:52Z</dcterms:modified>
</cp:coreProperties>
</file>