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554"/>
    <a:srgbClr val="2780D4"/>
    <a:srgbClr val="005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498CB-BF4B-4FA6-AE58-ED9640DCA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5C02E0-AFED-4B58-88BF-F42040FBD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1DC30-AE09-4EE9-8F70-ED9680F49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0B03-012D-4F2B-884A-6A566689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9DC6-1C7C-4282-8DCF-568A7388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499C6C-2500-4081-A290-0E905D7F8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8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7717-85A9-47A3-907C-506EBBF6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EF09E-8BB7-4FB7-AED2-3BFEE9C97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9EDB7-DB46-4EFC-B3E2-D2A1AC26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E1CD5A-8E70-494F-9DE9-158E9375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3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35DE54-5EAB-49AC-B27A-0C007E96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5E6AB-C1A0-4FA6-BA61-292674AB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66CBE-F989-4A2A-9178-6395D963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4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78487-16E2-4F0E-A6ED-B91CAD99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AF7F8-9687-4D42-83A4-386A47D1F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7EA5A-A5CF-451C-87B6-58A1D642C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74DE7-598E-4EB5-9D0C-AC26E64C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5B67A-7B84-48B8-BBE7-5BAB87D0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963FE-00D4-4A6F-ABE6-F7785F1E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5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C683-CC7C-49A1-B617-CD1A5E82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7DE9C-C537-4DC4-8974-5EF4E85D5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B39E9-FB75-4948-89D6-6E9841B63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A462EF-3316-4F80-98C7-1D85DE49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F4318-22C3-4933-BCFD-FF006CB40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D9D8B7-1319-4128-A034-E1DF69A4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49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14CA4-CF5B-4D29-A239-20466CC4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9C00C-15E0-4F54-9BB0-296A2FB98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F0E59-EE64-43BC-9FAD-11345D53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64122-621A-4BEE-9D5F-477BF4C7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B7BDF-83D9-4810-9262-CB6C1539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2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A994A3-089F-4CEF-9226-74CFF614C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7AD72-B299-4F8C-A3F3-ED46F1935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B6516-0187-436F-A37C-26D37499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69C23-784B-4B7F-A4A3-55A160CE4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BF95E-8BCB-449A-A695-01D553AA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3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E9B7CFB-D863-4FF5-A055-D224E93E25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DF1E-082F-4817-AE33-781E3060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2639682"/>
            <a:ext cx="11664350" cy="4218317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2pPr>
            <a:lvl3pPr>
              <a:defRPr sz="24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829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B89697-CBBB-421A-88C0-BFCA40C57D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DF1E-082F-4817-AE33-781E3060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2585884"/>
            <a:ext cx="11664350" cy="4272115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2pPr>
            <a:lvl3pPr>
              <a:defRPr sz="24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57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1E38BC-B7A4-4208-98C0-E1128445FA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DF1E-082F-4817-AE33-781E3060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2585884"/>
            <a:ext cx="11664350" cy="4272115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2pPr>
            <a:lvl3pPr>
              <a:defRPr sz="24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411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9ABC0-E4DD-4D87-80D3-790B16264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DF1E-082F-4817-AE33-781E3060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2585884"/>
            <a:ext cx="11664350" cy="4272115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2pPr>
            <a:lvl3pPr>
              <a:defRPr sz="24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797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5CE9DC-7296-4FD0-BA5B-307F60A27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2DF1E-082F-4817-AE33-781E30606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2585884"/>
            <a:ext cx="11664350" cy="4272115"/>
          </a:xfrm>
        </p:spPr>
        <p:txBody>
          <a:bodyPr>
            <a:normAutofit/>
          </a:bodyPr>
          <a:lstStyle>
            <a:lvl1pPr>
              <a:defRPr sz="32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2pPr>
            <a:lvl3pPr>
              <a:defRPr sz="24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3pPr>
            <a:lvl4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4pPr>
            <a:lvl5pPr>
              <a:defRPr sz="2000" b="1">
                <a:effectLst>
                  <a:glow rad="127000">
                    <a:schemeClr val="bg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9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8C85-F788-4E08-93EE-12E9A83E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16CAB-7166-4FE8-ACC8-C248434CD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819BA-9570-4DA9-A623-7F56799B0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64AA5-D2C2-4E7F-B7FA-6131E2C6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EB617-21AA-4040-9DD3-64DFB5F72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5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D6021-486A-408E-9709-EA83508A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867E5-BD9E-4835-8976-0004DB4C8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E7526-CCA1-4518-B0BA-9AF5F66A5F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C063F-ADF7-48BE-916A-0E3AB3BF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0ACC8-669B-4981-B7CF-D21D5821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790CC6-478F-40C1-8257-A82C3B336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3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0C89-3241-443F-81DA-C16F1EC2B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8AD8B-2D9C-42B5-A9F8-A4825B43C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66E055-1F3B-4A91-B9A1-16AE627D1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48C8FD-689E-45DB-AC73-228AF0DF8A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D984C-0051-42A4-BB92-62C93D4E2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073813-4E59-4456-9855-9DE2AEE4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40DD-0F2F-473F-956E-41ABFFCC00A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58FE25-9469-47AC-9C4B-77410132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2D0AC-6C63-451B-B365-B43DA240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3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A8B01-1000-4976-AB89-89A8CE7DC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120EB-6D5E-4C5E-A24A-2A2A1C2E2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BB980-BD5A-4575-8BFE-C1B7B9CB24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140DD-0F2F-473F-956E-41ABFFCC00AB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6D383-83AD-422D-8D11-FC7E8DACE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D7AF3-123F-48D9-8837-DA5B312A9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3200-1489-4AE6-A7A0-7DDB56675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6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8686930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9D2FBA-F9D8-4105-989C-63EACF0B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Notable efforts in 2018:</a:t>
            </a:r>
          </a:p>
          <a:p>
            <a:pPr lvl="1"/>
            <a:r>
              <a:rPr lang="en-US" dirty="0"/>
              <a:t>Sent group of teens and adults on mission trip to Paraguay</a:t>
            </a:r>
          </a:p>
          <a:p>
            <a:pPr lvl="1"/>
            <a:r>
              <a:rPr lang="en-US" dirty="0"/>
              <a:t>Sent funds to help two smaller congregations in Paraguay</a:t>
            </a:r>
          </a:p>
          <a:p>
            <a:pPr lvl="1"/>
            <a:r>
              <a:rPr lang="en-US" dirty="0"/>
              <a:t>Sent extra support to “In Search of the Lord’s Way”</a:t>
            </a:r>
          </a:p>
          <a:p>
            <a:pPr lvl="1"/>
            <a:r>
              <a:rPr lang="en-US" dirty="0"/>
              <a:t>Sent support to Christian Courier</a:t>
            </a:r>
          </a:p>
          <a:p>
            <a:pPr lvl="1"/>
            <a:r>
              <a:rPr lang="en-US" dirty="0"/>
              <a:t>Sent tracts to Puerto Rico</a:t>
            </a:r>
          </a:p>
          <a:p>
            <a:pPr lvl="1"/>
            <a:r>
              <a:rPr lang="en-US" dirty="0"/>
              <a:t>Sent funds to a missionary in Cuba to purchase a motorcycle</a:t>
            </a:r>
          </a:p>
          <a:p>
            <a:pPr lvl="1"/>
            <a:r>
              <a:rPr lang="en-US" dirty="0"/>
              <a:t>Purchased more ESV Bibles for members to distribute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AF58C6-A886-44F8-9766-635B92AD012C}"/>
              </a:ext>
            </a:extLst>
          </p:cNvPr>
          <p:cNvCxnSpPr>
            <a:cxnSpLocks/>
          </p:cNvCxnSpPr>
          <p:nvPr/>
        </p:nvCxnSpPr>
        <p:spPr>
          <a:xfrm>
            <a:off x="7541345" y="2054942"/>
            <a:ext cx="44343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139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9D2FBA-F9D8-4105-989C-63EACF0B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Supporting Apologetics Press (since 1986, partnering since 2004)</a:t>
            </a:r>
          </a:p>
          <a:p>
            <a:pPr lvl="1"/>
            <a:r>
              <a:rPr lang="en-US" dirty="0"/>
              <a:t>Professional Staff: Dave Miller, Jeff Miller, Eric Lyons, Kyle Butt</a:t>
            </a:r>
          </a:p>
          <a:p>
            <a:pPr lvl="2"/>
            <a:r>
              <a:rPr lang="en-US" dirty="0"/>
              <a:t>Speak around the country and the globe (more than 100 places annually)</a:t>
            </a:r>
          </a:p>
          <a:p>
            <a:pPr lvl="1"/>
            <a:r>
              <a:rPr lang="en-US" dirty="0"/>
              <a:t>Publications</a:t>
            </a:r>
          </a:p>
          <a:p>
            <a:pPr lvl="2"/>
            <a:r>
              <a:rPr lang="en-US" dirty="0"/>
              <a:t>Monthly journals: </a:t>
            </a:r>
            <a:r>
              <a:rPr lang="en-US" i="1" dirty="0"/>
              <a:t>Reason &amp; Revelation </a:t>
            </a:r>
            <a:r>
              <a:rPr lang="en-US" dirty="0"/>
              <a:t>and </a:t>
            </a:r>
            <a:r>
              <a:rPr lang="en-US" i="1" dirty="0"/>
              <a:t>Discovery (for Kids)</a:t>
            </a:r>
          </a:p>
          <a:p>
            <a:pPr lvl="2"/>
            <a:r>
              <a:rPr lang="en-US" dirty="0"/>
              <a:t>Books, Tracts, Videos, eBooks, Curriculum, VBS Materials, Study Courses, etc.</a:t>
            </a:r>
          </a:p>
          <a:p>
            <a:pPr lvl="1"/>
            <a:r>
              <a:rPr lang="en-US" dirty="0"/>
              <a:t>Website (www.ApologeticsPress.org)</a:t>
            </a:r>
          </a:p>
          <a:p>
            <a:pPr lvl="2"/>
            <a:r>
              <a:rPr lang="en-US" dirty="0"/>
              <a:t>Millions and millions of page hits from 230+ countries around the world</a:t>
            </a:r>
          </a:p>
          <a:p>
            <a:pPr lvl="1"/>
            <a:r>
              <a:rPr lang="en-US" dirty="0"/>
              <a:t>We were able to send extra funds to help them in 2018!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AF58C6-A886-44F8-9766-635B92AD012C}"/>
              </a:ext>
            </a:extLst>
          </p:cNvPr>
          <p:cNvCxnSpPr>
            <a:cxnSpLocks/>
          </p:cNvCxnSpPr>
          <p:nvPr/>
        </p:nvCxnSpPr>
        <p:spPr>
          <a:xfrm>
            <a:off x="7541345" y="2054942"/>
            <a:ext cx="44343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455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9D2FBA-F9D8-4105-989C-63EACF0B3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Taking the Gospel to Easter Island</a:t>
            </a:r>
          </a:p>
          <a:p>
            <a:pPr lvl="1"/>
            <a:r>
              <a:rPr lang="en-US" dirty="0"/>
              <a:t>Josh and Robert Martin made first trip in November 2010</a:t>
            </a:r>
          </a:p>
          <a:p>
            <a:pPr lvl="1"/>
            <a:r>
              <a:rPr lang="en-US" dirty="0"/>
              <a:t>Josh has made 13 additional trips to the island</a:t>
            </a:r>
          </a:p>
          <a:p>
            <a:pPr lvl="1"/>
            <a:r>
              <a:rPr lang="en-US" dirty="0"/>
              <a:t>Three souls have been converted and are growing (</a:t>
            </a:r>
            <a:r>
              <a:rPr lang="en-US" dirty="0" err="1"/>
              <a:t>Piki</a:t>
            </a:r>
            <a:r>
              <a:rPr lang="en-US" dirty="0"/>
              <a:t>, Uri and Anita)</a:t>
            </a:r>
          </a:p>
          <a:p>
            <a:pPr lvl="1"/>
            <a:r>
              <a:rPr lang="en-US" dirty="0"/>
              <a:t>Josh started taking Bibles in 2016 (more than 500 Bibles so far)</a:t>
            </a:r>
          </a:p>
          <a:p>
            <a:pPr lvl="1"/>
            <a:r>
              <a:rPr lang="en-US" dirty="0"/>
              <a:t>In 2018:</a:t>
            </a:r>
          </a:p>
          <a:p>
            <a:pPr marL="914400" lvl="2"/>
            <a:r>
              <a:rPr lang="en-US" dirty="0"/>
              <a:t>Josh made additional contacts and set up new studies</a:t>
            </a:r>
          </a:p>
          <a:p>
            <a:pPr marL="914400" lvl="2"/>
            <a:r>
              <a:rPr lang="en-US" dirty="0"/>
              <a:t>Josh started worshiping with them via Skype every Sunday</a:t>
            </a:r>
          </a:p>
          <a:p>
            <a:pPr marL="914400" lvl="2"/>
            <a:r>
              <a:rPr lang="en-US" dirty="0"/>
              <a:t>Josh took Dan Jenkins with him in September </a:t>
            </a:r>
          </a:p>
          <a:p>
            <a:pPr marL="914400" lvl="2"/>
            <a:r>
              <a:rPr lang="en-US" dirty="0"/>
              <a:t>Funds were set aside to perhaps one day have a full-time missionary there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AF58C6-A886-44F8-9766-635B92AD012C}"/>
              </a:ext>
            </a:extLst>
          </p:cNvPr>
          <p:cNvCxnSpPr>
            <a:cxnSpLocks/>
          </p:cNvCxnSpPr>
          <p:nvPr/>
        </p:nvCxnSpPr>
        <p:spPr>
          <a:xfrm>
            <a:off x="7541345" y="2054942"/>
            <a:ext cx="44343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594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2351B-E03D-4A65-9627-0C97DF82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mission work that PBL has done</a:t>
            </a:r>
            <a:br>
              <a:rPr lang="en-US" dirty="0"/>
            </a:br>
            <a:r>
              <a:rPr lang="en-US" dirty="0"/>
              <a:t>IS A MISSION WORK THAT GOD HAS DONE THROUGH PBL!</a:t>
            </a:r>
          </a:p>
          <a:p>
            <a:r>
              <a:rPr lang="en-US" dirty="0"/>
              <a:t>All glory, praise, credit and attention belongs to God!</a:t>
            </a:r>
          </a:p>
          <a:p>
            <a:r>
              <a:rPr lang="en-US" dirty="0"/>
              <a:t>Let us be thankful for what He has done!</a:t>
            </a:r>
          </a:p>
          <a:p>
            <a:r>
              <a:rPr lang="en-US" dirty="0"/>
              <a:t>Let us pray that He will use us more to do His work!</a:t>
            </a:r>
          </a:p>
          <a:p>
            <a:r>
              <a:rPr lang="en-US" dirty="0"/>
              <a:t>“…To Him be glory in the church by Christ Jesus to all generations, forever and ever. Amen” (Eph. 3:21)!</a:t>
            </a:r>
          </a:p>
        </p:txBody>
      </p:sp>
    </p:spTree>
    <p:extLst>
      <p:ext uri="{BB962C8B-B14F-4D97-AF65-F5344CB8AC3E}">
        <p14:creationId xmlns:p14="http://schemas.microsoft.com/office/powerpoint/2010/main" val="2790494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7786-2F0C-4AE2-BBB3-5E22EA8E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585884"/>
            <a:ext cx="9690100" cy="4272115"/>
          </a:xfrm>
        </p:spPr>
        <p:txBody>
          <a:bodyPr>
            <a:normAutofit/>
          </a:bodyPr>
          <a:lstStyle/>
          <a:p>
            <a:pPr marL="571500" indent="-571500"/>
            <a:r>
              <a:rPr lang="en-US" sz="3600" dirty="0"/>
              <a:t>Believe					John 3:16</a:t>
            </a:r>
          </a:p>
          <a:p>
            <a:pPr marL="571500" indent="-571500"/>
            <a:r>
              <a:rPr lang="en-US" sz="3600" dirty="0"/>
              <a:t>Repent					Acts 17:30</a:t>
            </a:r>
          </a:p>
          <a:p>
            <a:pPr marL="571500" indent="-571500"/>
            <a:r>
              <a:rPr lang="en-US" sz="3600" dirty="0"/>
              <a:t>Confess Faith				Rom. 10:10</a:t>
            </a:r>
          </a:p>
          <a:p>
            <a:pPr marL="571500" indent="-571500"/>
            <a:r>
              <a:rPr lang="en-US" sz="3600" dirty="0"/>
              <a:t>Be Baptized Into Him			Gal. 3:27</a:t>
            </a:r>
          </a:p>
          <a:p>
            <a:pPr marL="571500" indent="-571500" algn="ctr">
              <a:buNone/>
            </a:pPr>
            <a:r>
              <a:rPr lang="en-US" sz="3600" dirty="0">
                <a:solidFill>
                  <a:srgbClr val="284554"/>
                </a:solidFill>
              </a:rPr>
              <a:t>Added to His church, His body, His kingdom </a:t>
            </a:r>
          </a:p>
          <a:p>
            <a:pPr marL="571500" indent="-571500"/>
            <a:r>
              <a:rPr lang="en-US" sz="3600" dirty="0"/>
              <a:t>Be Faithful until death		Rev. 2:10</a:t>
            </a:r>
          </a:p>
        </p:txBody>
      </p:sp>
    </p:spTree>
    <p:extLst>
      <p:ext uri="{BB962C8B-B14F-4D97-AF65-F5344CB8AC3E}">
        <p14:creationId xmlns:p14="http://schemas.microsoft.com/office/powerpoint/2010/main" val="37760755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1E310C-7A7F-4EA5-89B1-1F536D0AC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Paul, Barnabas, the church at Antioch and mission work</a:t>
            </a:r>
          </a:p>
          <a:p>
            <a:r>
              <a:rPr lang="en-US" dirty="0"/>
              <a:t>Pride vs. Thankfulness—the Pharisees and Palm Beach Lakes</a:t>
            </a:r>
          </a:p>
          <a:p>
            <a:r>
              <a:rPr lang="en-US" dirty="0"/>
              <a:t>PBL—Our mission work is HIS work, not ours</a:t>
            </a:r>
          </a:p>
          <a:p>
            <a:r>
              <a:rPr lang="en-US" dirty="0"/>
              <a:t>Mission Sunday represents HIS accomplishments using us</a:t>
            </a:r>
          </a:p>
        </p:txBody>
      </p:sp>
    </p:spTree>
    <p:extLst>
      <p:ext uri="{BB962C8B-B14F-4D97-AF65-F5344CB8AC3E}">
        <p14:creationId xmlns:p14="http://schemas.microsoft.com/office/powerpoint/2010/main" val="24944874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C94CD6-4F8E-4ECB-8F95-0835280F4B74}"/>
              </a:ext>
            </a:extLst>
          </p:cNvPr>
          <p:cNvSpPr/>
          <p:nvPr/>
        </p:nvSpPr>
        <p:spPr>
          <a:xfrm>
            <a:off x="1773884" y="5648438"/>
            <a:ext cx="8839279" cy="12095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300" b="1" cap="none" spc="0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glow rad="25400">
                    <a:schemeClr val="bg1"/>
                  </a:glow>
                  <a:outerShdw blurRad="38100" dist="38100" dir="2700000" algn="tl" rotWithShape="0">
                    <a:schemeClr val="bg1"/>
                  </a:outerShdw>
                </a:effectLst>
                <a:latin typeface="Lucida Calligraphy" panose="03010101010101010101" pitchFamily="66" charset="0"/>
              </a:rPr>
              <a:t>Every dollar given on Mission Sunday</a:t>
            </a:r>
          </a:p>
          <a:p>
            <a:pPr algn="ctr">
              <a:lnSpc>
                <a:spcPct val="110000"/>
              </a:lnSpc>
            </a:pPr>
            <a:r>
              <a:rPr lang="en-US" sz="3300" b="1" dirty="0">
                <a:ln w="1016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effectLst>
                  <a:glow rad="25400">
                    <a:schemeClr val="bg1"/>
                  </a:glow>
                  <a:outerShdw blurRad="38100" dist="38100" dir="2700000" algn="tl" rotWithShape="0">
                    <a:schemeClr val="bg1"/>
                  </a:outerShdw>
                </a:effectLst>
                <a:latin typeface="Lucida Calligraphy" panose="03010101010101010101" pitchFamily="66" charset="0"/>
              </a:rPr>
              <a:t>goes toward mission work.</a:t>
            </a:r>
            <a:endParaRPr lang="en-US" sz="3300" b="1" cap="none" spc="0" dirty="0">
              <a:ln w="1016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effectLst>
                <a:glow rad="25400">
                  <a:schemeClr val="bg1"/>
                </a:glow>
                <a:outerShdw blurRad="38100" dist="38100" dir="2700000" algn="tl" rotWithShape="0">
                  <a:schemeClr val="bg1"/>
                </a:outerShdw>
              </a:effectLst>
              <a:latin typeface="Lucida Calligraphy" panose="03010101010101010101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030C5A-F84A-4196-A9D9-266F0E3E2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85" y="1938327"/>
            <a:ext cx="9587723" cy="3813544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98231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88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3A23AD-5762-4D32-8A69-84C90B247A25}"/>
              </a:ext>
            </a:extLst>
          </p:cNvPr>
          <p:cNvSpPr txBox="1"/>
          <p:nvPr/>
        </p:nvSpPr>
        <p:spPr>
          <a:xfrm>
            <a:off x="2594950" y="4925084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03725" algn="l"/>
              </a:tabLst>
            </a:pPr>
            <a:r>
              <a:rPr lang="en-US" sz="3200" b="1" dirty="0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Last Year’s Contribution	</a:t>
            </a:r>
            <a:r>
              <a:rPr lang="en-US" sz="4000" b="1" dirty="0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$   151,348.50</a:t>
            </a:r>
            <a:endParaRPr lang="en-US" sz="3200" b="1" dirty="0">
              <a:effectLst>
                <a:glow rad="254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>
              <a:tabLst>
                <a:tab pos="4403725" algn="l"/>
              </a:tabLst>
            </a:pPr>
            <a:r>
              <a:rPr lang="en-US" sz="3200" b="1" dirty="0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Average Contribution	</a:t>
            </a:r>
            <a:r>
              <a:rPr lang="en-US" sz="4000" b="1" dirty="0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$   124,584.04</a:t>
            </a:r>
          </a:p>
          <a:p>
            <a:pPr>
              <a:tabLst>
                <a:tab pos="4403725" algn="l"/>
              </a:tabLst>
            </a:pPr>
            <a:r>
              <a:rPr lang="en-US" sz="3200" b="1" dirty="0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Total Contribution	</a:t>
            </a:r>
            <a:r>
              <a:rPr lang="en-US" sz="4000" b="1" dirty="0">
                <a:effectLst>
                  <a:glow rad="254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$1,868,760.61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4ECC43-510D-4654-8332-4A23E5F0DC70}"/>
              </a:ext>
            </a:extLst>
          </p:cNvPr>
          <p:cNvSpPr/>
          <p:nvPr/>
        </p:nvSpPr>
        <p:spPr>
          <a:xfrm>
            <a:off x="4325312" y="4161309"/>
            <a:ext cx="40364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4800" b="1" cap="small" dirty="0">
                <a:ln w="11430">
                  <a:solidFill>
                    <a:srgbClr val="277FD6"/>
                  </a:solidFill>
                </a:ln>
                <a:effectLst>
                  <a:outerShdw blurRad="50800" dist="50800" dir="2700000" algn="ctr" rotWithShape="0">
                    <a:schemeClr val="bg1"/>
                  </a:outerShdw>
                </a:effectLst>
                <a:latin typeface="Copperplate Gothic Bold" pitchFamily="34" charset="0"/>
              </a:rPr>
              <a:t>2004 - 2018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92F49F-B93C-4558-B478-E7AD70118BF5}"/>
              </a:ext>
            </a:extLst>
          </p:cNvPr>
          <p:cNvSpPr/>
          <p:nvPr/>
        </p:nvSpPr>
        <p:spPr>
          <a:xfrm>
            <a:off x="6532891" y="2614792"/>
            <a:ext cx="4725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5400" b="1" cap="small" dirty="0">
                <a:ln w="11430"/>
                <a:solidFill>
                  <a:srgbClr val="005A90"/>
                </a:solidFill>
                <a:effectLst>
                  <a:glow rad="127000">
                    <a:schemeClr val="bg1">
                      <a:alpha val="85000"/>
                    </a:schemeClr>
                  </a:glow>
                </a:effectLst>
                <a:latin typeface="Copperplate Gothic Bold" pitchFamily="34" charset="0"/>
              </a:rPr>
              <a:t>15 Years of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9BC180-2D77-4E57-A498-D4060098E58A}"/>
              </a:ext>
            </a:extLst>
          </p:cNvPr>
          <p:cNvSpPr/>
          <p:nvPr/>
        </p:nvSpPr>
        <p:spPr>
          <a:xfrm>
            <a:off x="6409803" y="3376792"/>
            <a:ext cx="49760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2780D4"/>
                </a:solidFill>
                <a:effectLst>
                  <a:glow rad="127000">
                    <a:schemeClr val="bg1"/>
                  </a:glow>
                </a:effectLst>
                <a:latin typeface="Lucida Calligraphy" pitchFamily="66" charset="0"/>
              </a:rPr>
              <a:t>Sacrificial Giving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1FE9D1-D5DE-4A3A-A8BC-189709AE6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6" y="2459504"/>
            <a:ext cx="4874865" cy="1938991"/>
          </a:xfrm>
          <a:prstGeom prst="rect">
            <a:avLst/>
          </a:prstGeom>
          <a:effectLst>
            <a:glow rad="127000">
              <a:schemeClr val="bg1">
                <a:alpha val="8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33232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C1696-20AE-49B7-8DF3-885A5C581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2585884"/>
            <a:ext cx="11743426" cy="4272115"/>
          </a:xfrm>
        </p:spPr>
        <p:txBody>
          <a:bodyPr>
            <a:normAutofit/>
          </a:bodyPr>
          <a:lstStyle/>
          <a:p>
            <a:r>
              <a:rPr lang="en-US" dirty="0"/>
              <a:t>Millions of seeds have been planted throughout the county</a:t>
            </a:r>
          </a:p>
          <a:p>
            <a:pPr lvl="1"/>
            <a:r>
              <a:rPr lang="en-US" dirty="0"/>
              <a:t>Radio Program (2002-2007)</a:t>
            </a:r>
            <a:r>
              <a:rPr lang="en-US" b="0" dirty="0"/>
              <a:t> </a:t>
            </a:r>
            <a:r>
              <a:rPr lang="en-US" dirty="0">
                <a:solidFill>
                  <a:srgbClr val="284554"/>
                </a:solidFill>
              </a:rPr>
              <a:t>– potential reach of 2,000,000 people</a:t>
            </a:r>
          </a:p>
          <a:p>
            <a:pPr lvl="1"/>
            <a:r>
              <a:rPr lang="en-US" dirty="0"/>
              <a:t>Television Program (2005) </a:t>
            </a:r>
            <a:r>
              <a:rPr lang="en-US" dirty="0">
                <a:solidFill>
                  <a:srgbClr val="284554"/>
                </a:solidFill>
              </a:rPr>
              <a:t>– potential reach of 300,000 people</a:t>
            </a:r>
            <a:endParaRPr lang="en-US" dirty="0"/>
          </a:p>
          <a:p>
            <a:pPr lvl="1"/>
            <a:r>
              <a:rPr lang="en-US" dirty="0"/>
              <a:t>TV Spot Ads (2006-2007) </a:t>
            </a:r>
            <a:r>
              <a:rPr lang="en-US" dirty="0">
                <a:solidFill>
                  <a:srgbClr val="284554"/>
                </a:solidFill>
              </a:rPr>
              <a:t>– potential reach of 300,000 people</a:t>
            </a:r>
            <a:endParaRPr lang="en-US" dirty="0"/>
          </a:p>
          <a:p>
            <a:pPr lvl="1"/>
            <a:r>
              <a:rPr lang="en-US" dirty="0"/>
              <a:t>“Plan of Salvation” Mailout (2007) </a:t>
            </a:r>
            <a:r>
              <a:rPr lang="en-US" dirty="0">
                <a:solidFill>
                  <a:srgbClr val="284554"/>
                </a:solidFill>
              </a:rPr>
              <a:t>– mailed to 50,000 homes</a:t>
            </a:r>
            <a:endParaRPr lang="en-US" dirty="0"/>
          </a:p>
          <a:p>
            <a:pPr lvl="1"/>
            <a:r>
              <a:rPr lang="en-US" dirty="0"/>
              <a:t>Banners on I-95 (2009-present) </a:t>
            </a:r>
            <a:r>
              <a:rPr lang="en-US" dirty="0">
                <a:solidFill>
                  <a:srgbClr val="284554"/>
                </a:solidFill>
              </a:rPr>
              <a:t>– 100,000s travelers daily</a:t>
            </a:r>
            <a:endParaRPr lang="en-US" dirty="0"/>
          </a:p>
          <a:p>
            <a:pPr lvl="1"/>
            <a:r>
              <a:rPr lang="en-US" dirty="0"/>
              <a:t>Bible Tracts and Car Magnets/Plates (2011-present)</a:t>
            </a:r>
          </a:p>
          <a:p>
            <a:pPr lvl="1"/>
            <a:r>
              <a:rPr lang="en-US" dirty="0"/>
              <a:t>Growing Spanish Work (2003-present) </a:t>
            </a:r>
            <a:r>
              <a:rPr lang="en-US" sz="2400" dirty="0">
                <a:solidFill>
                  <a:srgbClr val="284554"/>
                </a:solidFill>
              </a:rPr>
              <a:t>– support Douglas, meeting location, etc.</a:t>
            </a:r>
            <a:endParaRPr lang="en-US" sz="2600" dirty="0"/>
          </a:p>
          <a:p>
            <a:pPr lvl="1"/>
            <a:r>
              <a:rPr lang="en-US" dirty="0"/>
              <a:t>Assisting the Jog Road congregation (2017)</a:t>
            </a:r>
          </a:p>
          <a:p>
            <a:pPr lvl="1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D6E1583-F9E1-43EE-9D8E-3CF4EA8147D0}"/>
              </a:ext>
            </a:extLst>
          </p:cNvPr>
          <p:cNvCxnSpPr/>
          <p:nvPr/>
        </p:nvCxnSpPr>
        <p:spPr>
          <a:xfrm>
            <a:off x="7659329" y="2054942"/>
            <a:ext cx="43458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5550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C1696-20AE-49B7-8DF3-885A5C581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74" y="2585884"/>
            <a:ext cx="11743426" cy="4272115"/>
          </a:xfrm>
        </p:spPr>
        <p:txBody>
          <a:bodyPr/>
          <a:lstStyle/>
          <a:p>
            <a:r>
              <a:rPr lang="en-US" dirty="0"/>
              <a:t>Millions of seeds have been planted throughout the county</a:t>
            </a:r>
          </a:p>
          <a:p>
            <a:pPr lvl="1"/>
            <a:r>
              <a:rPr lang="en-US" i="1" dirty="0"/>
              <a:t>House to House/Heart to Heart </a:t>
            </a:r>
            <a:r>
              <a:rPr lang="en-US" dirty="0"/>
              <a:t>(2004-present) </a:t>
            </a:r>
            <a:r>
              <a:rPr lang="en-US" dirty="0">
                <a:solidFill>
                  <a:srgbClr val="284554"/>
                </a:solidFill>
              </a:rPr>
              <a:t>– over 1.1 million sent out</a:t>
            </a:r>
          </a:p>
          <a:p>
            <a:pPr lvl="1"/>
            <a:r>
              <a:rPr lang="en-US" i="1" dirty="0"/>
              <a:t>House to House/Heart to Heart </a:t>
            </a:r>
            <a:r>
              <a:rPr lang="en-US" dirty="0"/>
              <a:t>to Belle Glade (2016) </a:t>
            </a:r>
            <a:r>
              <a:rPr lang="en-US" dirty="0">
                <a:solidFill>
                  <a:srgbClr val="284554"/>
                </a:solidFill>
              </a:rPr>
              <a:t>– 8,000 homes (x4)</a:t>
            </a:r>
          </a:p>
          <a:p>
            <a:pPr lvl="1"/>
            <a:r>
              <a:rPr lang="en-US" dirty="0"/>
              <a:t>New Testaments and Bibles, with plan of salvation (2012-present) </a:t>
            </a:r>
            <a:r>
              <a:rPr lang="en-US" dirty="0">
                <a:solidFill>
                  <a:srgbClr val="284554"/>
                </a:solidFill>
              </a:rPr>
              <a:t>– 2,000</a:t>
            </a:r>
          </a:p>
          <a:p>
            <a:pPr lvl="1"/>
            <a:r>
              <a:rPr lang="en-US" dirty="0"/>
              <a:t>Second Sunday invitations (2018) </a:t>
            </a:r>
            <a:r>
              <a:rPr lang="en-US" sz="2600" dirty="0">
                <a:solidFill>
                  <a:srgbClr val="284554"/>
                </a:solidFill>
              </a:rPr>
              <a:t>– 40,000 mailed out + &gt;10,000 passed out</a:t>
            </a:r>
          </a:p>
          <a:p>
            <a:pPr lvl="1"/>
            <a:r>
              <a:rPr lang="en-US" dirty="0"/>
              <a:t>New Logo, Design &amp; Print Pieces – coming in 2019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AC77BD-7BB0-46F2-BFFE-3AF4767CE7DD}"/>
              </a:ext>
            </a:extLst>
          </p:cNvPr>
          <p:cNvCxnSpPr/>
          <p:nvPr/>
        </p:nvCxnSpPr>
        <p:spPr>
          <a:xfrm>
            <a:off x="7659329" y="2054942"/>
            <a:ext cx="43458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778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C1696-20AE-49B7-8DF3-885A5C581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Assisting 17 congregations in 11 states</a:t>
            </a:r>
          </a:p>
          <a:p>
            <a:pPr lvl="1"/>
            <a:r>
              <a:rPr lang="en-US" dirty="0"/>
              <a:t>With Sr. High Mission Trips, sending 60+ PBL teens</a:t>
            </a:r>
          </a:p>
          <a:p>
            <a:r>
              <a:rPr lang="en-US" dirty="0"/>
              <a:t>Installing HD Video Production Equipment for high quality teaching resources on the web</a:t>
            </a:r>
          </a:p>
          <a:p>
            <a:r>
              <a:rPr lang="en-US" dirty="0"/>
              <a:t>Supporting “In Search of the Lord’s Way,” a national TV program hosted by Phil Sanders every Sunday morning</a:t>
            </a:r>
          </a:p>
          <a:p>
            <a:r>
              <a:rPr lang="en-US" dirty="0"/>
              <a:t>Supporting students in Schools of Preaching</a:t>
            </a:r>
          </a:p>
          <a:p>
            <a:pPr lvl="1"/>
            <a:r>
              <a:rPr lang="en-US" dirty="0"/>
              <a:t>Troy Spradlin, </a:t>
            </a:r>
            <a:r>
              <a:rPr lang="en-US" dirty="0" err="1"/>
              <a:t>Tavaro</a:t>
            </a:r>
            <a:r>
              <a:rPr lang="en-US" dirty="0"/>
              <a:t> Hanna, Trinidad SOP, Brad Shelt (through 2019)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DE0632-709B-4B3F-90CA-A224DF39AA2D}"/>
              </a:ext>
            </a:extLst>
          </p:cNvPr>
          <p:cNvCxnSpPr>
            <a:cxnSpLocks/>
          </p:cNvCxnSpPr>
          <p:nvPr/>
        </p:nvCxnSpPr>
        <p:spPr>
          <a:xfrm>
            <a:off x="7502017" y="2054942"/>
            <a:ext cx="44343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7257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DE0632-709B-4B3F-90CA-A224DF39AA2D}"/>
              </a:ext>
            </a:extLst>
          </p:cNvPr>
          <p:cNvCxnSpPr>
            <a:cxnSpLocks/>
          </p:cNvCxnSpPr>
          <p:nvPr/>
        </p:nvCxnSpPr>
        <p:spPr>
          <a:xfrm>
            <a:off x="7541345" y="2054942"/>
            <a:ext cx="44343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6D369A4-D6D6-4E73-9BDF-8EBD457DD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50" y="2531908"/>
            <a:ext cx="5922718" cy="4095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Supporting:</a:t>
            </a:r>
          </a:p>
          <a:p>
            <a:pPr marL="0" indent="0">
              <a:buNone/>
            </a:pPr>
            <a:r>
              <a:rPr lang="en-US" sz="66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15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Full-Time Missionaries in</a:t>
            </a:r>
          </a:p>
          <a:p>
            <a:pPr marL="0" indent="0">
              <a:buNone/>
            </a:pPr>
            <a:r>
              <a:rPr lang="en-US" sz="66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26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Countries on</a:t>
            </a:r>
          </a:p>
          <a:p>
            <a:pPr marL="0" indent="0">
              <a:buNone/>
            </a:pPr>
            <a:r>
              <a:rPr lang="en-US" sz="66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4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Continents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4047D7-1FD4-4111-9B07-1CE091D819AA}"/>
              </a:ext>
            </a:extLst>
          </p:cNvPr>
          <p:cNvSpPr txBox="1">
            <a:spLocks/>
          </p:cNvSpPr>
          <p:nvPr/>
        </p:nvSpPr>
        <p:spPr>
          <a:xfrm>
            <a:off x="6682238" y="2127703"/>
            <a:ext cx="4186106" cy="4907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Nnanna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Aforji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(Nigeria)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Tamuka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Arunashe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(Zimbabwe)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Josh Blackmer (Paraguay)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Chris Fry (Paraguay)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Tavaro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Hanna (Bahamas)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Junot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Joseph (Miami)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Ray Leonard (South Africa)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Robert Martin (Pacific Islands)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Wayne Parker (Pacific Islands)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Jason Quashie (Bahamas)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Scott Shanahan (Pacific Islands)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Surendra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Singh (Trinidad)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Troy Spradlin (Paraguay)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Joey Treat (Pacific Islands)</a:t>
            </a:r>
          </a:p>
          <a:p>
            <a:pPr marL="0" indent="0">
              <a:lnSpc>
                <a:spcPct val="95000"/>
              </a:lnSpc>
              <a:spcBef>
                <a:spcPts val="5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Mauricio </a:t>
            </a:r>
            <a:r>
              <a:rPr lang="en-US" sz="2400" dirty="0" err="1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Yegros</a:t>
            </a: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 (Miami)</a:t>
            </a:r>
          </a:p>
        </p:txBody>
      </p:sp>
    </p:spTree>
    <p:extLst>
      <p:ext uri="{BB962C8B-B14F-4D97-AF65-F5344CB8AC3E}">
        <p14:creationId xmlns:p14="http://schemas.microsoft.com/office/powerpoint/2010/main" val="303583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ADE0632-709B-4B3F-90CA-A224DF39AA2D}"/>
              </a:ext>
            </a:extLst>
          </p:cNvPr>
          <p:cNvCxnSpPr>
            <a:cxnSpLocks/>
          </p:cNvCxnSpPr>
          <p:nvPr/>
        </p:nvCxnSpPr>
        <p:spPr>
          <a:xfrm>
            <a:off x="7541345" y="2054942"/>
            <a:ext cx="443434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66D369A4-D6D6-4E73-9BDF-8EBD457DD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952" y="2531908"/>
            <a:ext cx="6040705" cy="4095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Supporting:</a:t>
            </a:r>
          </a:p>
          <a:p>
            <a:pPr marL="0" indent="0">
              <a:buNone/>
            </a:pPr>
            <a:r>
              <a:rPr lang="en-US" sz="65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Dozens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of Mission Trips to</a:t>
            </a:r>
            <a:endParaRPr lang="en-US" sz="4300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0" indent="0">
              <a:buNone/>
            </a:pPr>
            <a:r>
              <a:rPr lang="en-US" sz="65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35+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Countries on</a:t>
            </a:r>
            <a:endParaRPr lang="en-US" sz="4300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  <a:p>
            <a:pPr marL="0" indent="0">
              <a:buNone/>
            </a:pPr>
            <a:r>
              <a:rPr lang="en-US" sz="6500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6 </a:t>
            </a:r>
            <a:r>
              <a:rPr lang="en-US" dirty="0"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Continents</a:t>
            </a:r>
            <a:endParaRPr lang="en-US" sz="1700" dirty="0">
              <a:effectLst>
                <a:glow rad="38100">
                  <a:schemeClr val="bg1"/>
                </a:glow>
                <a:outerShdw blurRad="50800" dist="50800" dir="27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93F4C46-A66F-4A76-BDA4-2666256797AD}"/>
              </a:ext>
            </a:extLst>
          </p:cNvPr>
          <p:cNvSpPr txBox="1">
            <a:spLocks/>
          </p:cNvSpPr>
          <p:nvPr/>
        </p:nvSpPr>
        <p:spPr>
          <a:xfrm>
            <a:off x="6394900" y="2197608"/>
            <a:ext cx="5663148" cy="4660392"/>
          </a:xfrm>
          <a:prstGeom prst="rect">
            <a:avLst/>
          </a:prstGeom>
        </p:spPr>
        <p:txBody>
          <a:bodyPr vert="horz" lIns="91440" tIns="45720" rIns="91440" bIns="45720" numCol="3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1pPr>
            <a:lvl2pPr marL="5730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8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American </a:t>
            </a:r>
            <a:b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</a:b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Samoa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Argentina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Bahamas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Brazil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China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Dominican Republic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Easter Island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El Salvador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Fiji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Ghana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Guatemala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Guyana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Haiti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Honduras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India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Israel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Jamaica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Kiribati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Mexico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New Guinea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New Zealand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Nicaragua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Nigeria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Palau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Paraguay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Peru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Russia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South Africa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Sri Lanka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Tanzania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Thailand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Tonga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Trinidad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Tuvalu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Vanuatu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Venezuela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Western Samoa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Zambia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400" dirty="0">
                <a:solidFill>
                  <a:schemeClr val="tx1"/>
                </a:solidFill>
                <a:effectLst>
                  <a:glow rad="38100">
                    <a:schemeClr val="bg1"/>
                  </a:glow>
                  <a:outerShdw blurRad="50800" dist="50800" dir="2700000" algn="ctr" rotWithShape="0">
                    <a:schemeClr val="bg1"/>
                  </a:outerShdw>
                </a:effectLst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166758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697</Words>
  <Application>Microsoft Office PowerPoint</Application>
  <PresentationFormat>Widescreen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Copperplate Gothic Bold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20</cp:revision>
  <cp:lastPrinted>2019-01-10T20:55:15Z</cp:lastPrinted>
  <dcterms:created xsi:type="dcterms:W3CDTF">2019-01-10T19:03:07Z</dcterms:created>
  <dcterms:modified xsi:type="dcterms:W3CDTF">2019-01-13T13:43:57Z</dcterms:modified>
</cp:coreProperties>
</file>