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1374" r:id="rId3"/>
    <p:sldId id="1391" r:id="rId4"/>
    <p:sldId id="1383" r:id="rId5"/>
    <p:sldId id="1394" r:id="rId6"/>
    <p:sldId id="1380" r:id="rId7"/>
    <p:sldId id="1382" r:id="rId8"/>
    <p:sldId id="1396" r:id="rId9"/>
    <p:sldId id="1384" r:id="rId10"/>
    <p:sldId id="1385" r:id="rId11"/>
    <p:sldId id="1376" r:id="rId12"/>
    <p:sldId id="259"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02"/>
      </p:cViewPr>
      <p:guideLst>
        <p:guide orient="horz" pos="2160"/>
        <p:guide pos="3840"/>
      </p:guideLst>
    </p:cSldViewPr>
  </p:slideViewPr>
  <p:notesTextViewPr>
    <p:cViewPr>
      <p:scale>
        <a:sx n="75" d="100"/>
        <a:sy n="75" d="100"/>
      </p:scale>
      <p:origin x="0" y="0"/>
    </p:cViewPr>
  </p:notesTextViewPr>
  <p:sorterViewPr>
    <p:cViewPr>
      <p:scale>
        <a:sx n="100" d="100"/>
        <a:sy n="100" d="100"/>
      </p:scale>
      <p:origin x="0" y="-45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78" name="Google Shape;7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494153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02893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23134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2888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923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01516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45303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5931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627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82115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66574" y="306711"/>
            <a:ext cx="11430000" cy="279545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7000"/>
              <a:buFont typeface="Cambria"/>
              <a:buNone/>
            </a:pPr>
            <a:r>
              <a:rPr lang="en-US" sz="5400" b="1"/>
              <a:t>He Is </a:t>
            </a:r>
            <a:r>
              <a:rPr lang="en-US" sz="5400" b="1" dirty="0"/>
              <a:t>God—January to December</a:t>
            </a: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000"/>
              <a:buNone/>
            </a:pPr>
            <a:r>
              <a:rPr lang="en-US" sz="3000" b="1" dirty="0">
                <a:solidFill>
                  <a:schemeClr val="lt1"/>
                </a:solidFill>
              </a:rPr>
              <a:t>Deuteronomy 11:8-12</a:t>
            </a:r>
            <a:endParaRPr dirty="0"/>
          </a:p>
        </p:txBody>
      </p:sp>
    </p:spTree>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t>Application of this Lesson</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02658"/>
            <a:ext cx="10933471" cy="5336846"/>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11  but the land which you cross over to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possess is a LAND</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of hills and valleys, which drinks water from the rain of heaven,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12 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a LAND for which the LORD your God cares</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the eyes of the LORD your God are always on it, from the beginning of the year to the very end of the year.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Deut. 11:11-12</a:t>
            </a:r>
          </a:p>
          <a:p>
            <a:pPr algn="just"/>
            <a:endPar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endParaRPr>
          </a:p>
          <a:p>
            <a:pPr algn="ctr">
              <a:spcAft>
                <a:spcPct val="15000"/>
              </a:spcAft>
            </a:pPr>
            <a:r>
              <a:rPr lang="en-US" altLang="en-US" sz="3200" b="1" dirty="0">
                <a:solidFill>
                  <a:srgbClr val="FFFF00"/>
                </a:solidFill>
                <a:latin typeface="Calibri" panose="020F0502020204030204" pitchFamily="34" charset="0"/>
                <a:ea typeface="Cambria" panose="02040503050406030204" pitchFamily="18" charset="0"/>
                <a:cs typeface="Calibri" panose="020F0502020204030204" pitchFamily="34" charset="0"/>
              </a:rPr>
              <a:t> Your HOME</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11  but the HOME you cross over to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possess is a HOME</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of hills and valleys, which drinks water from the rain of heaven,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12 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a HOME for which the LORD your God cares</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the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EYES OF THE LORD </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your God are always on it, from the beginning of the year to the very end of the year. </a:t>
            </a:r>
            <a:endParaRPr lang="en-US" sz="2000" b="1" dirty="0">
              <a:solidFill>
                <a:schemeClr val="bg1"/>
              </a:solidFill>
              <a:latin typeface="Calibri" panose="020F0502020204030204" pitchFamily="34" charset="0"/>
              <a:ea typeface="Cambria" panose="02040503050406030204" pitchFamily="18" charset="0"/>
              <a:cs typeface="Calibri" panose="020F0502020204030204" pitchFamily="34" charset="0"/>
            </a:endParaRPr>
          </a:p>
          <a:p>
            <a:pPr algn="just"/>
            <a:endParaRPr lang="en-US" sz="1100" b="1" dirty="0">
              <a:solidFill>
                <a:srgbClr val="FFFF00"/>
              </a:solidFill>
              <a:latin typeface="Calibri" panose="020F0502020204030204" pitchFamily="34" charset="0"/>
              <a:ea typeface="Cambria" panose="02040503050406030204" pitchFamily="18" charset="0"/>
              <a:cs typeface="Calibri" panose="020F0502020204030204" pitchFamily="34" charset="0"/>
            </a:endParaRPr>
          </a:p>
          <a:p>
            <a:pPr algn="ctr"/>
            <a:r>
              <a:rPr lang="en-US" sz="2800" b="1" i="1" dirty="0">
                <a:solidFill>
                  <a:srgbClr val="FFFF00"/>
                </a:solidFill>
                <a:latin typeface="Calibri" panose="020F0502020204030204" pitchFamily="34" charset="0"/>
                <a:ea typeface="Cambria" panose="02040503050406030204" pitchFamily="18" charset="0"/>
                <a:cs typeface="Calibri" panose="020F0502020204030204" pitchFamily="34" charset="0"/>
              </a:rPr>
              <a:t>His Eyes, His Ears, His Face</a:t>
            </a:r>
            <a:endParaRPr lang="en-US" sz="2800" i="1" dirty="0">
              <a:solidFill>
                <a:srgbClr val="FFFF00"/>
              </a:solidFill>
              <a:latin typeface="Cambria" panose="02040503050406030204" pitchFamily="18" charset="0"/>
              <a:ea typeface="Cambria" panose="02040503050406030204" pitchFamily="18" charset="0"/>
            </a:endParaRPr>
          </a:p>
          <a:p>
            <a:pPr algn="just"/>
            <a:endParaRPr lang="en-US" sz="24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533891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t>Application of this Lesson</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02658"/>
            <a:ext cx="10933471" cy="5090624"/>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11  but the land which you cross over to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possess is a LAND</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of hills and valleys, which drinks water from the rain of heaven,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12 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a LAND for which the LORD your God cares</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the eyes of the LORD your God are always on it, from the beginning of the year to the very end of the year.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Deut. 11:11-12</a:t>
            </a:r>
          </a:p>
          <a:p>
            <a:pPr algn="just"/>
            <a:endPar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endParaRPr>
          </a:p>
          <a:p>
            <a:pPr algn="ctr">
              <a:spcAft>
                <a:spcPct val="15000"/>
              </a:spcAft>
            </a:pPr>
            <a:r>
              <a:rPr lang="en-US" altLang="en-US" sz="3200" b="1" dirty="0">
                <a:solidFill>
                  <a:srgbClr val="FFFF00"/>
                </a:solidFill>
                <a:latin typeface="Calibri" panose="020F0502020204030204" pitchFamily="34" charset="0"/>
                <a:ea typeface="Cambria" panose="02040503050406030204" pitchFamily="18" charset="0"/>
                <a:cs typeface="Calibri" panose="020F0502020204030204" pitchFamily="34" charset="0"/>
              </a:rPr>
              <a:t> THE CHURCH</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11  but the CHURCH which you cross over to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possess is a CHURCH </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of hills and valleys, which drinks water from the rain of heaven,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12 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a CHURCH for which the LORD your God cares</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the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EYES OF THE LORD </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your God are always on it, from the beginning of the year to the very end of the year. </a:t>
            </a:r>
          </a:p>
          <a:p>
            <a:pPr algn="just"/>
            <a:endParaRPr lang="en-US" sz="1200" b="1" dirty="0">
              <a:solidFill>
                <a:srgbClr val="FFFF00"/>
              </a:solidFill>
              <a:latin typeface="Calibri" panose="020F0502020204030204" pitchFamily="34" charset="0"/>
              <a:ea typeface="Cambria" panose="02040503050406030204" pitchFamily="18" charset="0"/>
              <a:cs typeface="Calibri" panose="020F0502020204030204" pitchFamily="34" charset="0"/>
            </a:endParaRPr>
          </a:p>
          <a:p>
            <a:pPr algn="ctr"/>
            <a:r>
              <a:rPr lang="en-US" sz="2800" b="1" i="1" dirty="0">
                <a:solidFill>
                  <a:srgbClr val="FFFF00"/>
                </a:solidFill>
                <a:latin typeface="Calibri" panose="020F0502020204030204" pitchFamily="34" charset="0"/>
                <a:ea typeface="Cambria" panose="02040503050406030204" pitchFamily="18" charset="0"/>
                <a:cs typeface="Calibri" panose="020F0502020204030204" pitchFamily="34" charset="0"/>
              </a:rPr>
              <a:t>His Eyes, His Ears, His Face</a:t>
            </a:r>
            <a:endParaRPr lang="en-US" sz="2800" i="1" dirty="0">
              <a:solidFill>
                <a:srgbClr val="FFFF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941570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b="1" dirty="0">
                <a:latin typeface="Cambria"/>
                <a:ea typeface="Cambria"/>
                <a:cs typeface="Cambria"/>
                <a:sym typeface="Cambria"/>
              </a:rPr>
              <a:t>Jesus’ Invitation </a:t>
            </a:r>
            <a:endParaRPr dirty="0"/>
          </a:p>
        </p:txBody>
      </p:sp>
      <p:sp>
        <p:nvSpPr>
          <p:cNvPr id="99" name="Google Shape;99;p16"/>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000" dirty="0">
                <a:solidFill>
                  <a:schemeClr val="bg1"/>
                </a:solidFill>
              </a:rPr>
              <a:t>Believe							John 3:16</a:t>
            </a:r>
            <a:endParaRPr dirty="0">
              <a:solidFill>
                <a:schemeClr val="bg1"/>
              </a:solidFill>
            </a:endParaRPr>
          </a:p>
          <a:p>
            <a:pPr marL="742950" lvl="1" indent="-285750">
              <a:lnSpc>
                <a:spcPct val="150000"/>
              </a:lnSpc>
              <a:spcBef>
                <a:spcPts val="200"/>
              </a:spcBef>
              <a:buSzPts val="3000"/>
            </a:pPr>
            <a:r>
              <a:rPr lang="en-US" sz="3000" dirty="0">
                <a:solidFill>
                  <a:schemeClr val="bg1"/>
                </a:solidFill>
              </a:rPr>
              <a:t>Repent 							Acts 17:30</a:t>
            </a:r>
            <a:endParaRPr dirty="0">
              <a:solidFill>
                <a:schemeClr val="bg1"/>
              </a:solidFill>
            </a:endParaRPr>
          </a:p>
          <a:p>
            <a:pPr marL="742950" lvl="1" indent="-285750">
              <a:lnSpc>
                <a:spcPct val="150000"/>
              </a:lnSpc>
              <a:spcBef>
                <a:spcPts val="200"/>
              </a:spcBef>
              <a:buSzPts val="3000"/>
            </a:pPr>
            <a:r>
              <a:rPr lang="en-US" sz="3000" dirty="0">
                <a:solidFill>
                  <a:schemeClr val="bg1"/>
                </a:solidFill>
              </a:rPr>
              <a:t>Confess Faith in Him					Rom. 10:10</a:t>
            </a:r>
            <a:endParaRPr dirty="0">
              <a:solidFill>
                <a:schemeClr val="bg1"/>
              </a:solidFill>
            </a:endParaRPr>
          </a:p>
          <a:p>
            <a:pPr marL="742950" lvl="1" indent="-285750">
              <a:lnSpc>
                <a:spcPct val="150000"/>
              </a:lnSpc>
              <a:spcBef>
                <a:spcPts val="200"/>
              </a:spcBef>
              <a:buSzPts val="3000"/>
            </a:pPr>
            <a:r>
              <a:rPr lang="en-US" sz="3000" dirty="0">
                <a:solidFill>
                  <a:schemeClr val="bg1"/>
                </a:solidFill>
              </a:rPr>
              <a:t>Be Baptized Into Him					Gal. 3:27</a:t>
            </a:r>
            <a:endParaRPr dirty="0">
              <a:solidFill>
                <a:schemeClr val="bg1"/>
              </a:solidFill>
            </a:endParaRPr>
          </a:p>
          <a:p>
            <a:pPr marL="457200" lvl="1" indent="0" algn="ctr">
              <a:lnSpc>
                <a:spcPct val="150000"/>
              </a:lnSpc>
              <a:spcBef>
                <a:spcPts val="200"/>
              </a:spcBef>
              <a:buSzPts val="3000"/>
              <a:buNone/>
            </a:pPr>
            <a:r>
              <a:rPr lang="en-US" sz="3000" b="1" dirty="0">
                <a:solidFill>
                  <a:schemeClr val="bg1"/>
                </a:solidFill>
              </a:rPr>
              <a:t>Added to His Church, His Body, His Kingdom</a:t>
            </a:r>
            <a:endParaRPr dirty="0">
              <a:solidFill>
                <a:schemeClr val="bg1"/>
              </a:solidFill>
            </a:endParaRPr>
          </a:p>
          <a:p>
            <a:pPr marL="742950" lvl="1" indent="-285750">
              <a:lnSpc>
                <a:spcPct val="150000"/>
              </a:lnSpc>
              <a:spcBef>
                <a:spcPts val="200"/>
              </a:spcBef>
              <a:buSzPts val="3000"/>
            </a:pPr>
            <a:r>
              <a:rPr lang="en-US" sz="3000" dirty="0">
                <a:solidFill>
                  <a:schemeClr val="bg1"/>
                </a:solidFill>
              </a:rPr>
              <a:t>Be Faithful						  	Rev. 2:10</a:t>
            </a:r>
            <a:endParaRPr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ym typeface="Cambria"/>
              </a:rPr>
              <a:t>He is God—January to December</a:t>
            </a:r>
            <a:endParaRPr lang="en-US" dirty="0"/>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02658"/>
            <a:ext cx="10933471" cy="4524315"/>
          </a:xfrm>
          <a:prstGeom prst="rect">
            <a:avLst/>
          </a:prstGeom>
          <a:noFill/>
        </p:spPr>
        <p:txBody>
          <a:bodyPr wrap="square" rtlCol="0">
            <a:spAutoFit/>
          </a:bodyPr>
          <a:lstStyle/>
          <a:p>
            <a:pPr algn="just"/>
            <a:r>
              <a:rPr lang="en-US" altLang="en-US" sz="2000" b="1" dirty="0">
                <a:solidFill>
                  <a:schemeClr val="bg1"/>
                </a:solidFill>
                <a:latin typeface="Calibri" panose="020F0502020204030204" pitchFamily="34" charset="0"/>
                <a:ea typeface="Cambria" panose="02040503050406030204" pitchFamily="18" charset="0"/>
                <a:cs typeface="Calibri" panose="020F0502020204030204" pitchFamily="34" charset="0"/>
              </a:rPr>
              <a:t> </a:t>
            </a:r>
            <a:r>
              <a:rPr lang="en-US" sz="2000" b="1" dirty="0">
                <a:solidFill>
                  <a:schemeClr val="bg1"/>
                </a:solidFill>
                <a:latin typeface="Calibri" panose="020F0502020204030204" pitchFamily="34" charset="0"/>
                <a:ea typeface="Cambria" panose="02040503050406030204" pitchFamily="18" charset="0"/>
                <a:cs typeface="Calibri" panose="020F0502020204030204" pitchFamily="34" charset="0"/>
              </a:rPr>
              <a:t>  </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8  Therefore you shall keep every commandment which I command you today, that you may be strong, and go in and possess the land which you cross over to possess,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9  and that you may prolong your days in the land which the Lord swore to give your fathers, to them and their descendants, 'a land flowing with milk and honey.  10  For the land which you go to possess is not like the land of Egypt from which you have come, where you sowed your seed and watered it by foot, as a vegetable garden;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11  but the land which you cross over to possess is a land of hills and valleys, which drinks water from the rain of heaven,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12  a land for which the LORD your God cares; the eyes of the LORD your God are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always</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on it,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from the beginning of the year to the very end of the year.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Deut. 11:8-12</a:t>
            </a:r>
            <a:endParaRPr lang="en-US" altLang="en-US" b="1" dirty="0">
              <a:solidFill>
                <a:srgbClr val="FF0000"/>
              </a:solidFill>
              <a:latin typeface="Calibri" panose="020F0502020204030204" pitchFamily="34" charset="0"/>
              <a:ea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1095280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3200" dirty="0">
                <a:solidFill>
                  <a:schemeClr val="bg1"/>
                </a:solidFill>
                <a:latin typeface="Cambria" panose="02040503050406030204" pitchFamily="18" charset="0"/>
                <a:ea typeface="Cambria" panose="02040503050406030204" pitchFamily="18" charset="0"/>
                <a:cs typeface="Calibri" panose="020F0502020204030204" pitchFamily="34" charset="0"/>
                <a:sym typeface="Cambria"/>
              </a:rPr>
              <a:t>The Setting of the Text—Deut. 11:8-12</a:t>
            </a:r>
            <a:endParaRPr lang="en-US" sz="3200" dirty="0">
              <a:solidFill>
                <a:schemeClr val="bg1"/>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02658"/>
            <a:ext cx="10933471" cy="2677656"/>
          </a:xfrm>
          <a:prstGeom prst="rect">
            <a:avLst/>
          </a:prstGeom>
          <a:noFill/>
        </p:spPr>
        <p:txBody>
          <a:bodyPr wrap="square" rtlCol="0">
            <a:spAutoFit/>
          </a:bodyPr>
          <a:lstStyle/>
          <a:p>
            <a:pPr marL="457200" lvl="3" indent="-45720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Moses had lead Israel out of Egypt</a:t>
            </a:r>
          </a:p>
          <a:p>
            <a:pPr marL="457200" lvl="3" indent="-45720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For forty years the Jews had been in the wilderness</a:t>
            </a:r>
          </a:p>
          <a:p>
            <a:pPr marL="457200" lvl="3" indent="-45720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They had conquered the “east bank” and were headed to Canaan</a:t>
            </a:r>
          </a:p>
          <a:p>
            <a:pPr marL="457200" lvl="3" indent="-45720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Final instruction given before Moses’ death</a:t>
            </a:r>
          </a:p>
          <a:p>
            <a:pPr marL="457200" lvl="3" indent="-45720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The land is yours, obey Him and His eyes will forever be over you</a:t>
            </a:r>
          </a:p>
          <a:p>
            <a:pPr marL="457200" lvl="3" indent="-45720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 reminder of the nature of God</a:t>
            </a:r>
            <a:endParaRPr lang="en-US" alt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00167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ym typeface="Cambria"/>
              </a:rPr>
              <a:t>He is God—January to December</a:t>
            </a:r>
            <a:endParaRPr lang="en-US" dirty="0"/>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02658"/>
            <a:ext cx="10933471" cy="4524315"/>
          </a:xfrm>
          <a:prstGeom prst="rect">
            <a:avLst/>
          </a:prstGeom>
          <a:noFill/>
        </p:spPr>
        <p:txBody>
          <a:bodyPr wrap="square" rtlCol="0">
            <a:spAutoFit/>
          </a:bodyPr>
          <a:lstStyle/>
          <a:p>
            <a:pPr algn="just"/>
            <a:r>
              <a:rPr lang="en-US" altLang="en-US" sz="2000" b="1" dirty="0">
                <a:solidFill>
                  <a:schemeClr val="bg1"/>
                </a:solidFill>
                <a:latin typeface="Calibri" panose="020F0502020204030204" pitchFamily="34" charset="0"/>
                <a:ea typeface="Cambria" panose="02040503050406030204" pitchFamily="18" charset="0"/>
                <a:cs typeface="Calibri" panose="020F0502020204030204" pitchFamily="34" charset="0"/>
              </a:rPr>
              <a:t> </a:t>
            </a:r>
            <a:r>
              <a:rPr lang="en-US" sz="2000" b="1" dirty="0">
                <a:solidFill>
                  <a:schemeClr val="bg1"/>
                </a:solidFill>
                <a:latin typeface="Calibri" panose="020F0502020204030204" pitchFamily="34" charset="0"/>
                <a:ea typeface="Cambria" panose="02040503050406030204" pitchFamily="18" charset="0"/>
                <a:cs typeface="Calibri" panose="020F0502020204030204" pitchFamily="34" charset="0"/>
              </a:rPr>
              <a:t>  </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8  Therefore you shall keep every commandment which I command you today, that you may be strong, and go in and possess the land which you cross over to possess,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9  and that you may prolong your days in the land which the Lord swore to give your fathers, to them and their descendants, 'a land flowing with milk and honey.  10  For the land which you go to possess is not like the land of Egypt from which you have come, where you sowed your seed and watered it by foot, as a vegetable garden;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11  but the land which you cross over to possess is a land of hills and valleys, which drinks water from the rain of heaven,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12  a land for which the LORD your God cares; the eyes of the LORD your God are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always</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on it,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from the beginning of the year to the very end of the year.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Deut. 11:8-12</a:t>
            </a:r>
            <a:endParaRPr lang="en-US" altLang="en-US" b="1" dirty="0">
              <a:solidFill>
                <a:srgbClr val="FF0000"/>
              </a:solidFill>
              <a:latin typeface="Calibri" panose="020F0502020204030204" pitchFamily="34" charset="0"/>
              <a:ea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829995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3200" dirty="0">
                <a:solidFill>
                  <a:schemeClr val="bg1"/>
                </a:solidFill>
                <a:latin typeface="Cambria" panose="02040503050406030204" pitchFamily="18" charset="0"/>
                <a:ea typeface="Cambria" panose="02040503050406030204" pitchFamily="18" charset="0"/>
                <a:cs typeface="Calibri" panose="020F0502020204030204" pitchFamily="34" charset="0"/>
                <a:sym typeface="Cambria"/>
              </a:rPr>
              <a:t>A Reminder of His Nature</a:t>
            </a:r>
            <a:endParaRPr lang="en-US" sz="3200" dirty="0">
              <a:solidFill>
                <a:schemeClr val="bg1"/>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02658"/>
            <a:ext cx="10933471" cy="1384995"/>
          </a:xfrm>
          <a:prstGeom prst="rect">
            <a:avLst/>
          </a:prstGeom>
          <a:noFill/>
          <a:ln>
            <a:noFill/>
          </a:ln>
        </p:spPr>
        <p:txBody>
          <a:bodyPr wrap="square" rtlCol="0">
            <a:spAutoFit/>
          </a:bodyPr>
          <a:lstStyle/>
          <a:p>
            <a:pPr marL="457200" lvl="2" indent="-45720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is omnipresent, He was in Egypt, Sinai, Wilderness, etc.</a:t>
            </a:r>
          </a:p>
          <a:p>
            <a:pPr marL="457200" lvl="2" indent="-45720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Balaam thought God was small—only on one mountain—Num. 33:13</a:t>
            </a:r>
          </a:p>
          <a:p>
            <a:pPr marL="457200" lvl="2" indent="-45720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False prophets in Jeremiah thought the same—Jer. 23:20-25</a:t>
            </a:r>
            <a:endParaRPr lang="en-US" alt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19973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3200" dirty="0">
                <a:solidFill>
                  <a:schemeClr val="bg1"/>
                </a:solidFill>
                <a:latin typeface="Cambria" panose="02040503050406030204" pitchFamily="18" charset="0"/>
                <a:ea typeface="Cambria" panose="02040503050406030204" pitchFamily="18" charset="0"/>
                <a:cs typeface="Calibri" panose="020F0502020204030204" pitchFamily="34" charset="0"/>
                <a:sym typeface="Cambria"/>
              </a:rPr>
              <a:t>Jeremiah 23:20-25</a:t>
            </a:r>
            <a:endParaRPr lang="en-US" sz="3200" dirty="0">
              <a:solidFill>
                <a:schemeClr val="bg1"/>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02658"/>
            <a:ext cx="10933471" cy="4524315"/>
          </a:xfrm>
          <a:prstGeom prst="rect">
            <a:avLst/>
          </a:prstGeom>
          <a:noFill/>
        </p:spPr>
        <p:txBody>
          <a:bodyPr wrap="square" rtlCol="0">
            <a:spAutoFit/>
          </a:bodyPr>
          <a:lstStyle/>
          <a:p>
            <a:pPr algn="just"/>
            <a:r>
              <a:rPr lang="en-US" altLang="en-US" sz="2400" b="1" dirty="0">
                <a:solidFill>
                  <a:schemeClr val="bg1"/>
                </a:solidFill>
                <a:latin typeface="Calibri" panose="020F0502020204030204" pitchFamily="34" charset="0"/>
                <a:cs typeface="Calibri" panose="020F0502020204030204" pitchFamily="34" charset="0"/>
              </a:rPr>
              <a:t> </a:t>
            </a:r>
            <a:r>
              <a:rPr lang="en-US" sz="2400" b="1" dirty="0">
                <a:solidFill>
                  <a:schemeClr val="bg1"/>
                </a:solidFill>
                <a:latin typeface="Calibri" panose="020F0502020204030204" pitchFamily="34" charset="0"/>
                <a:cs typeface="Calibri" panose="020F0502020204030204" pitchFamily="34" charset="0"/>
              </a:rPr>
              <a:t>  20  The anger of the LORD will not turn back Until He has executed and performed the thoughts of His heart. In the latter days you will understand it perfectly. </a:t>
            </a:r>
          </a:p>
          <a:p>
            <a:pPr algn="just"/>
            <a:r>
              <a:rPr lang="en-US" sz="2400" b="1" dirty="0">
                <a:solidFill>
                  <a:schemeClr val="bg1"/>
                </a:solidFill>
                <a:latin typeface="Calibri" panose="020F0502020204030204" pitchFamily="34" charset="0"/>
                <a:cs typeface="Calibri" panose="020F0502020204030204" pitchFamily="34" charset="0"/>
              </a:rPr>
              <a:t>  21  "I have not sent these prophets, yet they ran. I have not spoken to them, yet they prophesied. </a:t>
            </a:r>
          </a:p>
          <a:p>
            <a:pPr algn="just"/>
            <a:r>
              <a:rPr lang="en-US" sz="2400" b="1" dirty="0">
                <a:solidFill>
                  <a:schemeClr val="bg1"/>
                </a:solidFill>
                <a:latin typeface="Calibri" panose="020F0502020204030204" pitchFamily="34" charset="0"/>
                <a:cs typeface="Calibri" panose="020F0502020204030204" pitchFamily="34" charset="0"/>
              </a:rPr>
              <a:t>  22  But if they had stood in My counsel, And had caused My people to hear My words, Then they would have turned them from their evil way And from the evil of their doings. </a:t>
            </a:r>
          </a:p>
          <a:p>
            <a:pPr algn="just"/>
            <a:r>
              <a:rPr lang="en-US" sz="2400" b="1" dirty="0">
                <a:solidFill>
                  <a:schemeClr val="bg1"/>
                </a:solidFill>
                <a:latin typeface="Calibri" panose="020F0502020204030204" pitchFamily="34" charset="0"/>
                <a:cs typeface="Calibri" panose="020F0502020204030204" pitchFamily="34" charset="0"/>
              </a:rPr>
              <a:t>  23  "</a:t>
            </a:r>
            <a:r>
              <a:rPr lang="en-US" sz="2400" b="1" dirty="0">
                <a:solidFill>
                  <a:srgbClr val="FFFF00"/>
                </a:solidFill>
                <a:latin typeface="Calibri" panose="020F0502020204030204" pitchFamily="34" charset="0"/>
                <a:cs typeface="Calibri" panose="020F0502020204030204" pitchFamily="34" charset="0"/>
              </a:rPr>
              <a:t>Am I a God near at hand," says the LORD, "And not a God afar off? </a:t>
            </a:r>
          </a:p>
          <a:p>
            <a:pPr algn="just"/>
            <a:r>
              <a:rPr lang="en-US" sz="2400" b="1" dirty="0">
                <a:solidFill>
                  <a:schemeClr val="bg1"/>
                </a:solidFill>
                <a:latin typeface="Calibri" panose="020F0502020204030204" pitchFamily="34" charset="0"/>
                <a:cs typeface="Calibri" panose="020F0502020204030204" pitchFamily="34" charset="0"/>
              </a:rPr>
              <a:t>  24  Can anyone hide himself in secret places, So I shall not see him?" says the LORD; "Do I not fill heaven and earth?" says the LORD. </a:t>
            </a:r>
          </a:p>
          <a:p>
            <a:pPr algn="just"/>
            <a:r>
              <a:rPr lang="en-US" sz="2400" b="1" dirty="0">
                <a:solidFill>
                  <a:schemeClr val="bg1"/>
                </a:solidFill>
                <a:latin typeface="Calibri" panose="020F0502020204030204" pitchFamily="34" charset="0"/>
                <a:cs typeface="Calibri" panose="020F0502020204030204" pitchFamily="34" charset="0"/>
              </a:rPr>
              <a:t>  25  "</a:t>
            </a:r>
            <a:r>
              <a:rPr lang="en-US" sz="2400" b="1" dirty="0">
                <a:solidFill>
                  <a:srgbClr val="FFFF00"/>
                </a:solidFill>
                <a:latin typeface="Calibri" panose="020F0502020204030204" pitchFamily="34" charset="0"/>
                <a:cs typeface="Calibri" panose="020F0502020204030204" pitchFamily="34" charset="0"/>
              </a:rPr>
              <a:t>I have heard what the prophets have said</a:t>
            </a:r>
            <a:r>
              <a:rPr lang="en-US" sz="2400" b="1" dirty="0">
                <a:solidFill>
                  <a:schemeClr val="bg1"/>
                </a:solidFill>
                <a:latin typeface="Calibri" panose="020F0502020204030204" pitchFamily="34" charset="0"/>
                <a:cs typeface="Calibri" panose="020F0502020204030204" pitchFamily="34" charset="0"/>
              </a:rPr>
              <a:t> who prophesy lies in My name, saying, 'I have dreamed, I have dreamed!' </a:t>
            </a:r>
            <a:endParaRPr lang="en-US" alt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48527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3200" dirty="0">
                <a:solidFill>
                  <a:schemeClr val="bg1"/>
                </a:solidFill>
                <a:latin typeface="Cambria" panose="02040503050406030204" pitchFamily="18" charset="0"/>
                <a:ea typeface="Cambria" panose="02040503050406030204" pitchFamily="18" charset="0"/>
                <a:cs typeface="Calibri" panose="020F0502020204030204" pitchFamily="34" charset="0"/>
                <a:sym typeface="Cambria"/>
              </a:rPr>
              <a:t>A Reminder of His Nature</a:t>
            </a:r>
            <a:endParaRPr lang="en-US" sz="3200" dirty="0">
              <a:solidFill>
                <a:schemeClr val="bg1"/>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02658"/>
            <a:ext cx="10933471" cy="2616101"/>
          </a:xfrm>
          <a:prstGeom prst="rect">
            <a:avLst/>
          </a:prstGeom>
          <a:noFill/>
          <a:ln>
            <a:noFill/>
          </a:ln>
        </p:spPr>
        <p:txBody>
          <a:bodyPr wrap="square" rtlCol="0">
            <a:spAutoFit/>
          </a:bodyPr>
          <a:lstStyle/>
          <a:p>
            <a:pPr marL="457200" lvl="2" indent="-45720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is omnipresent, He was in Egypt, Sinai, Wilderness, etc.</a:t>
            </a:r>
          </a:p>
          <a:p>
            <a:pPr marL="457200" lvl="2" indent="-45720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Balaam thought God was small—only on one mountain—Num. 33:13</a:t>
            </a:r>
          </a:p>
          <a:p>
            <a:pPr marL="457200" lvl="2" indent="-45720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False prophets in Jeremiah thought the same—Jer. 23:20-25</a:t>
            </a:r>
          </a:p>
          <a:p>
            <a:pPr marL="457200" lvl="3" indent="-45720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is the eternal, unchanging  I AM </a:t>
            </a:r>
          </a:p>
          <a:p>
            <a:pPr marL="457200" lvl="3" indent="-45720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is always present—His eyes, ears &amp; face can help us—1 Pet. 3:12</a:t>
            </a:r>
            <a:endParaRPr lang="en-US" altLang="en-US" sz="2400" b="1" dirty="0">
              <a:solidFill>
                <a:schemeClr val="bg1"/>
              </a:solidFill>
              <a:latin typeface="Calibri" panose="020F0502020204030204" pitchFamily="34" charset="0"/>
              <a:cs typeface="Calibri" panose="020F0502020204030204" pitchFamily="34" charset="0"/>
            </a:endParaRPr>
          </a:p>
          <a:p>
            <a:pPr marL="457200" lvl="2" indent="-457200" algn="just">
              <a:buClr>
                <a:schemeClr val="bg1"/>
              </a:buClr>
              <a:buFont typeface="Arial" panose="020B0604020202020204" pitchFamily="34" charset="0"/>
              <a:buChar char="•"/>
            </a:pPr>
            <a:endParaRPr lang="en-US" alt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74703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t>Application of this Lesson</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02658"/>
            <a:ext cx="10933471" cy="1938992"/>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11  but the land which you cross over to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possess is a LAND</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of hills and valleys, which drinks water from the rain of heaven,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12 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a LAND for which the LORD your God cares</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the eyes of the LORD your God are always on it, from the beginning of the year to the very end of the year.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Deut. 11:11-12</a:t>
            </a:r>
            <a:endParaRPr lang="en-US" sz="24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910351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t>Application of this Lesson</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02658"/>
            <a:ext cx="10933471" cy="5336846"/>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11  but the land which you cross over to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possess is a LAND</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of hills and valleys, which drinks water from the rain of heaven,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12 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a LAND for which the LORD your God cares</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the eyes of the LORD your God are always on it, from the beginning of the year to the very end of the year.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Deut. 11:11-12</a:t>
            </a:r>
          </a:p>
          <a:p>
            <a:pPr algn="just"/>
            <a:endPar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endParaRPr>
          </a:p>
          <a:p>
            <a:pPr algn="ctr">
              <a:spcAft>
                <a:spcPct val="15000"/>
              </a:spcAft>
            </a:pPr>
            <a:r>
              <a:rPr lang="en-US" altLang="en-US" sz="3200" b="1" dirty="0">
                <a:solidFill>
                  <a:srgbClr val="FFFF00"/>
                </a:solidFill>
                <a:latin typeface="Calibri" panose="020F0502020204030204" pitchFamily="34" charset="0"/>
                <a:ea typeface="Cambria" panose="02040503050406030204" pitchFamily="18" charset="0"/>
                <a:cs typeface="Calibri" panose="020F0502020204030204" pitchFamily="34" charset="0"/>
              </a:rPr>
              <a:t> Your LIFE</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11  but the land which you cross over to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possess is a LIFE</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of hills and valleys, which drinks water from the rain of heaven, </a:t>
            </a:r>
          </a:p>
          <a:p>
            <a:pPr algn="just"/>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12 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a LIFE for which the LORD your God cares</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the </a:t>
            </a:r>
            <a:r>
              <a:rPr lang="en-US" sz="2400" b="1" dirty="0">
                <a:solidFill>
                  <a:srgbClr val="FFFF00"/>
                </a:solidFill>
                <a:latin typeface="Calibri" panose="020F0502020204030204" pitchFamily="34" charset="0"/>
                <a:ea typeface="Cambria" panose="02040503050406030204" pitchFamily="18" charset="0"/>
                <a:cs typeface="Calibri" panose="020F0502020204030204" pitchFamily="34" charset="0"/>
              </a:rPr>
              <a:t>EYES OF THE LORD</a:t>
            </a:r>
            <a:r>
              <a:rPr lang="en-US" sz="2400" b="1" dirty="0">
                <a:solidFill>
                  <a:schemeClr val="bg1"/>
                </a:solidFill>
                <a:latin typeface="Calibri" panose="020F0502020204030204" pitchFamily="34" charset="0"/>
                <a:ea typeface="Cambria" panose="02040503050406030204" pitchFamily="18" charset="0"/>
                <a:cs typeface="Calibri" panose="020F0502020204030204" pitchFamily="34" charset="0"/>
              </a:rPr>
              <a:t> your God are always on it, from the beginning of the year to the very end of the year. </a:t>
            </a:r>
            <a:endParaRPr lang="en-US" sz="2000" b="1" dirty="0">
              <a:solidFill>
                <a:schemeClr val="bg1"/>
              </a:solidFill>
              <a:latin typeface="Calibri" panose="020F0502020204030204" pitchFamily="34" charset="0"/>
              <a:ea typeface="Cambria" panose="02040503050406030204" pitchFamily="18" charset="0"/>
              <a:cs typeface="Calibri" panose="020F0502020204030204" pitchFamily="34" charset="0"/>
            </a:endParaRPr>
          </a:p>
          <a:p>
            <a:pPr algn="just"/>
            <a:endParaRPr lang="en-US" sz="1100" b="1" dirty="0">
              <a:solidFill>
                <a:srgbClr val="FFFF00"/>
              </a:solidFill>
              <a:latin typeface="Calibri" panose="020F0502020204030204" pitchFamily="34" charset="0"/>
              <a:ea typeface="Cambria" panose="02040503050406030204" pitchFamily="18" charset="0"/>
              <a:cs typeface="Calibri" panose="020F0502020204030204" pitchFamily="34" charset="0"/>
            </a:endParaRPr>
          </a:p>
          <a:p>
            <a:pPr algn="ctr"/>
            <a:r>
              <a:rPr lang="en-US" sz="2800" b="1" i="1" dirty="0">
                <a:solidFill>
                  <a:srgbClr val="FFFF00"/>
                </a:solidFill>
                <a:latin typeface="Calibri" panose="020F0502020204030204" pitchFamily="34" charset="0"/>
                <a:ea typeface="Cambria" panose="02040503050406030204" pitchFamily="18" charset="0"/>
                <a:cs typeface="Calibri" panose="020F0502020204030204" pitchFamily="34" charset="0"/>
              </a:rPr>
              <a:t>His Eyes, His Ears, His Face</a:t>
            </a:r>
            <a:endParaRPr lang="en-US" sz="2800" i="1" dirty="0">
              <a:solidFill>
                <a:srgbClr val="FFFF00"/>
              </a:solidFill>
              <a:latin typeface="Cambria" panose="02040503050406030204" pitchFamily="18" charset="0"/>
              <a:ea typeface="Cambria" panose="02040503050406030204" pitchFamily="18" charset="0"/>
            </a:endParaRPr>
          </a:p>
          <a:p>
            <a:pPr algn="just"/>
            <a:endParaRPr lang="en-US" sz="24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5097698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250</Words>
  <Application>Microsoft Office PowerPoint</Application>
  <PresentationFormat>Widescreen</PresentationFormat>
  <Paragraphs>79</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Cambria</vt:lpstr>
      <vt:lpstr>Office Theme</vt:lpstr>
      <vt:lpstr>He Is God—January to December</vt:lpstr>
      <vt:lpstr>He is God—January to December</vt:lpstr>
      <vt:lpstr>The Setting of the Text—Deut. 11:8-12</vt:lpstr>
      <vt:lpstr>He is God—January to December</vt:lpstr>
      <vt:lpstr>A Reminder of His Nature</vt:lpstr>
      <vt:lpstr>Jeremiah 23:20-25</vt:lpstr>
      <vt:lpstr>A Reminder of His Nature</vt:lpstr>
      <vt:lpstr>Application of this Lesson</vt:lpstr>
      <vt:lpstr>Application of this Lesson</vt:lpstr>
      <vt:lpstr>Application of this Lesson</vt:lpstr>
      <vt:lpstr>Application of this Lesson</vt:lpstr>
      <vt:lpstr>Jesus’ Invitation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21</cp:revision>
  <dcterms:modified xsi:type="dcterms:W3CDTF">2019-01-07T15:58:23Z</dcterms:modified>
</cp:coreProperties>
</file>