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7E"/>
    <a:srgbClr val="1C8A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961F5-E3C8-4CA9-B7AB-3C7405ACE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2EAE0C-1778-40B1-A498-53D0728490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3AB07-46BA-4F21-9261-10B2D97B6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4449-EC18-487F-9D52-41D2868BD473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92D06-8315-423F-9A75-1990B5243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F7CD7-0A11-42F4-81AD-11DFD435C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746B-C403-4C2A-B521-4BD51E840A4A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0414A8-FD58-45B8-BF00-9077242EF1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D34E3F-CA5E-49CA-A2B1-9B2C3A5707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3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91204-5A50-4BC0-9910-AF7C572AB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9D7F41-76E5-4A3B-9516-A5EEF1B2C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4449-EC18-487F-9D52-41D2868BD473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8C7D72-2F44-4563-BA35-F5F8CECD2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DDB45A-D02E-480B-A4D4-66439360B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746B-C403-4C2A-B521-4BD51E840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0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917534-CDEE-4E5E-BE00-B9FEDAEC0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4449-EC18-487F-9D52-41D2868BD473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EF13A5-C7B7-4DF7-AFBC-069A464D1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4D165-0B2B-4218-8CD0-E2349B03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746B-C403-4C2A-B521-4BD51E840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44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ADF2-E861-4514-A68F-3101077DD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73BA3-77F8-4E11-94BD-666C133C1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3AD321-DD31-4D03-8668-65D3CA207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0FCDF-076D-4623-9343-DE3F6FB3F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4449-EC18-487F-9D52-41D2868BD473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6BC1C-4911-4400-9152-F506110B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0A6AC-9F17-4B8C-85CE-5384CD360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746B-C403-4C2A-B521-4BD51E840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6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A1CD7-2B38-4BF9-9DFF-63EBA0C14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597124-B2EF-4C81-BD32-197F834D91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CEFB66-474A-48DA-AE9A-A3831715F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487D4-7075-40FA-A8C5-7A8748AD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4449-EC18-487F-9D52-41D2868BD473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C10747-0F2A-4DAA-866F-7FF301CFE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F5A37-016B-4F50-B107-57B82C075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746B-C403-4C2A-B521-4BD51E840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11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C00BB-E0E9-412A-BAA9-D5F03FE35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8C3D1-90CC-43F9-BE5C-AE92DD61A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75C3D-EE5C-4FA8-9B68-BD0C3181F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4449-EC18-487F-9D52-41D2868BD473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59D9C-ADD3-434F-8994-2B4E85030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70DFD-A77E-4CAD-BCE9-E8CE6558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746B-C403-4C2A-B521-4BD51E840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52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CDC06-8F3C-4ECB-A21E-5490106054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876ED7-0272-45CC-9C1B-726DAB41D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B7DC4-4BBE-427C-946C-E47D529E7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4449-EC18-487F-9D52-41D2868BD473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07EFA-7118-40B7-90BC-5958BAF5B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E6DCE-4EBA-46E8-9FD8-364E4D53A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746B-C403-4C2A-B521-4BD51E840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873BB4-11C2-4ED3-8D85-2BA3ACD6CD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6A6B9-B3D4-4BCE-AD9D-F5BC913A3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50" y="2239693"/>
            <a:ext cx="11957649" cy="4557922"/>
          </a:xfrm>
        </p:spPr>
        <p:txBody>
          <a:bodyPr>
            <a:normAutofit/>
          </a:bodyPr>
          <a:lstStyle>
            <a:lvl1pPr>
              <a:defRPr sz="3200" b="1"/>
            </a:lvl1pPr>
            <a:lvl2pPr marL="569913" indent="-228600">
              <a:buFont typeface="Calibri" panose="020F0502020204030204" pitchFamily="34" charset="0"/>
              <a:buChar char="−"/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663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5A54B6-B141-4AAC-91B6-AA40264C0F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6A6B9-B3D4-4BCE-AD9D-F5BC913A3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50" y="2239693"/>
            <a:ext cx="11957649" cy="4557922"/>
          </a:xfrm>
        </p:spPr>
        <p:txBody>
          <a:bodyPr>
            <a:normAutofit/>
          </a:bodyPr>
          <a:lstStyle>
            <a:lvl1pPr>
              <a:defRPr sz="3200" b="1"/>
            </a:lvl1pPr>
            <a:lvl2pPr marL="569913" indent="-228600">
              <a:buFont typeface="Calibri" panose="020F0502020204030204" pitchFamily="34" charset="0"/>
              <a:buChar char="−"/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9593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6B4BFB-E6E4-468C-BF6C-9116277029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6A6B9-B3D4-4BCE-AD9D-F5BC913A3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50" y="2239693"/>
            <a:ext cx="11957649" cy="4557922"/>
          </a:xfrm>
        </p:spPr>
        <p:txBody>
          <a:bodyPr>
            <a:normAutofit/>
          </a:bodyPr>
          <a:lstStyle>
            <a:lvl1pPr>
              <a:defRPr sz="3200" b="1"/>
            </a:lvl1pPr>
            <a:lvl2pPr marL="569913" indent="-228600">
              <a:buFont typeface="Calibri" panose="020F0502020204030204" pitchFamily="34" charset="0"/>
              <a:buChar char="−"/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711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65D605-0804-468E-98DE-37681C81FF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6A6B9-B3D4-4BCE-AD9D-F5BC913A3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50" y="2239693"/>
            <a:ext cx="11957649" cy="4557922"/>
          </a:xfrm>
        </p:spPr>
        <p:txBody>
          <a:bodyPr>
            <a:normAutofit/>
          </a:bodyPr>
          <a:lstStyle>
            <a:lvl1pPr>
              <a:defRPr sz="3200" b="1"/>
            </a:lvl1pPr>
            <a:lvl2pPr marL="569913" indent="-228600">
              <a:buFont typeface="Calibri" panose="020F0502020204030204" pitchFamily="34" charset="0"/>
              <a:buChar char="−"/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279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04198D9-6926-4F3F-8994-765552C188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6A6B9-B3D4-4BCE-AD9D-F5BC913A3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50" y="2764465"/>
            <a:ext cx="11957649" cy="4033150"/>
          </a:xfrm>
        </p:spPr>
        <p:txBody>
          <a:bodyPr>
            <a:normAutofit/>
          </a:bodyPr>
          <a:lstStyle>
            <a:lvl1pPr>
              <a:defRPr sz="3200" b="1"/>
            </a:lvl1pPr>
            <a:lvl2pPr marL="569913" indent="-228600">
              <a:buFont typeface="Calibri" panose="020F0502020204030204" pitchFamily="34" charset="0"/>
              <a:buChar char="−"/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1794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29883-F320-47EC-9D5E-7197E191B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00826-9A5D-494B-ACC7-2FE29BC5B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C303E-628E-4814-938D-DA6A4753F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4449-EC18-487F-9D52-41D2868BD473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85865-C8AA-4427-AC42-B14F03A94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36674-495F-4DD3-8EBC-D0011C6D9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746B-C403-4C2A-B521-4BD51E840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45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1D722-F383-40BF-94D5-E84DEA69D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612A6-976C-4247-91D4-E4A9F9334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FC055C-9D48-4395-966C-E47199207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F38B36-9453-4E67-AB35-F1A95AD01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4449-EC18-487F-9D52-41D2868BD473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CF2DB-1EFB-4D0B-B88A-64374644B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C4D50-4825-4FD4-9394-5CBCC461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746B-C403-4C2A-B521-4BD51E840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3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4AF42-2456-4157-9B95-64EC30539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C5AB2-0B72-4D29-94A3-EDC58191F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6E788F-EC1A-41BA-AE5A-B7D6D3AD9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0AFF8-4396-4F1C-AB8C-90B76FF43A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4507B4-2868-4658-AA7B-3FBABEE7C9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4C0E32-1B16-4716-8C5F-5189FCEC9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4449-EC18-487F-9D52-41D2868BD473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22917D-ABE0-4634-8FA9-F0B08BF7B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FF0791-8187-474E-AD86-9228217A6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746B-C403-4C2A-B521-4BD51E840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0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B4D9A8-2785-492B-A546-7633DB0D8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93409-38AC-4965-AC11-29481D7D1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B203D-8695-4A5D-967E-28EB8DF3D5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84449-EC18-487F-9D52-41D2868BD473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43AD8-0C93-47A8-992E-38D512B776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90272-51BA-4D0D-BF89-1BE5573C9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F746B-C403-4C2A-B521-4BD51E840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7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44B45A-900D-465C-AF97-DF508C66E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4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4E7B1E-D4DC-4DDA-B124-4A4BE9710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50" y="2977115"/>
            <a:ext cx="12053542" cy="38808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You must believe that Jesus is God’s Son – Acts 16:31</a:t>
            </a:r>
          </a:p>
          <a:p>
            <a:r>
              <a:rPr lang="en-US" dirty="0"/>
              <a:t>You must repent of your sins and turn to God – Acts 3:19</a:t>
            </a:r>
          </a:p>
          <a:p>
            <a:r>
              <a:rPr lang="en-US" dirty="0"/>
              <a:t>You must confess your faith in Jesus Christ – Romans 10:9-10</a:t>
            </a:r>
          </a:p>
          <a:p>
            <a:r>
              <a:rPr lang="en-US" dirty="0"/>
              <a:t>You must be immersed into Christ – Acts 2:38</a:t>
            </a:r>
          </a:p>
          <a:p>
            <a:pPr lvl="1"/>
            <a:r>
              <a:rPr lang="en-US" dirty="0"/>
              <a:t>God will forgive you of all your sins – Acts 22:16</a:t>
            </a:r>
          </a:p>
          <a:p>
            <a:pPr lvl="1"/>
            <a:r>
              <a:rPr lang="en-US" dirty="0"/>
              <a:t>God will add you to His church – Acts 2:47</a:t>
            </a:r>
          </a:p>
          <a:p>
            <a:pPr lvl="1"/>
            <a:r>
              <a:rPr lang="en-US" dirty="0"/>
              <a:t>God will register you in heaven – Hebrews 12:23</a:t>
            </a:r>
          </a:p>
          <a:p>
            <a:r>
              <a:rPr lang="en-US" dirty="0"/>
              <a:t>You must press on diligently in serving the Lord – Philippians 3:12-14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3F3111-6F75-4C39-87F0-2D37450D9A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9" t="19379" r="2501" b="71009"/>
          <a:stretch/>
        </p:blipFill>
        <p:spPr>
          <a:xfrm>
            <a:off x="5677786" y="1329070"/>
            <a:ext cx="6209414" cy="6592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1109D0-2D77-46AF-A213-87E2D748B1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53" t="30387" r="2500" b="61861"/>
          <a:stretch/>
        </p:blipFill>
        <p:spPr>
          <a:xfrm>
            <a:off x="7187609" y="2083980"/>
            <a:ext cx="4699592" cy="53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5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C45129-241D-46CA-B91F-3CB82D8FE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be able to recognize the difference between:</a:t>
            </a:r>
            <a:br>
              <a:rPr lang="en-US" dirty="0"/>
            </a:br>
            <a:r>
              <a:rPr lang="en-US" dirty="0"/>
              <a:t>where I am and where I need to be</a:t>
            </a:r>
          </a:p>
          <a:p>
            <a:r>
              <a:rPr lang="en-US" dirty="0"/>
              <a:t>Must be honest to admit where I need to grow and improve</a:t>
            </a:r>
          </a:p>
          <a:p>
            <a:r>
              <a:rPr lang="en-US" dirty="0"/>
              <a:t>Must be careful not to compare myself to others (2 Cor. 10:12),  </a:t>
            </a:r>
            <a:br>
              <a:rPr lang="en-US" dirty="0"/>
            </a:br>
            <a:r>
              <a:rPr lang="en-US" dirty="0"/>
              <a:t>but only to compare myself to myself and to Christ</a:t>
            </a:r>
          </a:p>
          <a:p>
            <a:r>
              <a:rPr lang="en-US" dirty="0"/>
              <a:t>Must be willing to say, “I haven’t finished my course yet”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2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C45129-241D-46CA-B91F-3CB82D8FE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on “one thing” (cf. Luke 10:41-42)</a:t>
            </a:r>
          </a:p>
          <a:p>
            <a:r>
              <a:rPr lang="en-US" dirty="0"/>
              <a:t>Remove distractions and improperly aligned priorities (Matt. 6:33)</a:t>
            </a:r>
          </a:p>
          <a:p>
            <a:r>
              <a:rPr lang="en-US" dirty="0"/>
              <a:t>Focus must be singular – “Run the Christian race!” (Psa. 27:4)</a:t>
            </a:r>
          </a:p>
        </p:txBody>
      </p:sp>
    </p:spTree>
    <p:extLst>
      <p:ext uri="{BB962C8B-B14F-4D97-AF65-F5344CB8AC3E}">
        <p14:creationId xmlns:p14="http://schemas.microsoft.com/office/powerpoint/2010/main" val="240825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C45129-241D-46CA-B91F-3CB82D8FE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“Behind”?  NO!  Forget it!</a:t>
            </a:r>
            <a:endParaRPr lang="en-US" sz="4400" dirty="0"/>
          </a:p>
          <a:p>
            <a:pPr lvl="1"/>
            <a:r>
              <a:rPr lang="en-US" dirty="0"/>
              <a:t>“Forget” = escape notice; no longer influenced by or affected by</a:t>
            </a:r>
            <a:endParaRPr lang="en-US" sz="4000" dirty="0"/>
          </a:p>
          <a:p>
            <a:pPr lvl="1"/>
            <a:r>
              <a:rPr lang="en-US" dirty="0"/>
              <a:t>Forget past mistakes and sins (3:6; cf. Acts 8:1-3; 26:9-11; Gal. 1:13)</a:t>
            </a:r>
            <a:endParaRPr lang="en-US" sz="4000" dirty="0"/>
          </a:p>
          <a:p>
            <a:pPr lvl="1"/>
            <a:r>
              <a:rPr lang="en-US" dirty="0"/>
              <a:t>Forget past achievements in the world (3:4-8; cf. Acts 26:4-5; Gal. 1:14)</a:t>
            </a:r>
            <a:endParaRPr lang="en-US" sz="4000" dirty="0"/>
          </a:p>
          <a:p>
            <a:pPr lvl="1"/>
            <a:r>
              <a:rPr lang="en-US" dirty="0"/>
              <a:t>Forget past accomplishments in the Lord’s service (3:8-11; cf. 1 Cor. 15:10)</a:t>
            </a:r>
            <a:endParaRPr lang="en-US" sz="4000" dirty="0"/>
          </a:p>
          <a:p>
            <a:pPr lvl="1"/>
            <a:r>
              <a:rPr lang="en-US" dirty="0"/>
              <a:t>Must not be controlled by the past – learn from it, grow from it, move on</a:t>
            </a:r>
            <a:endParaRPr lang="en-US" sz="4000" dirty="0"/>
          </a:p>
          <a:p>
            <a:r>
              <a:rPr lang="en-US" dirty="0"/>
              <a:t>“Ahead”?  YES!  Reach for it!</a:t>
            </a:r>
            <a:endParaRPr lang="en-US" sz="4400" dirty="0"/>
          </a:p>
          <a:p>
            <a:pPr lvl="1"/>
            <a:r>
              <a:rPr lang="en-US" dirty="0"/>
              <a:t>“Reach forward” = stretch myself forward out and toward</a:t>
            </a:r>
            <a:endParaRPr lang="en-US" sz="4000" dirty="0"/>
          </a:p>
          <a:p>
            <a:pPr lvl="1"/>
            <a:r>
              <a:rPr lang="en-US" dirty="0"/>
              <a:t>Constantly reach for growth, improvement and new heights in Christian life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5167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C45129-241D-46CA-B91F-3CB82D8FE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“I press on” (3:12,14) = pursue steadily, eagerly and intensely</a:t>
            </a:r>
            <a:endParaRPr lang="en-US" sz="4400" dirty="0"/>
          </a:p>
          <a:p>
            <a:r>
              <a:rPr lang="en-US" dirty="0"/>
              <a:t>Press on for the </a:t>
            </a:r>
            <a:r>
              <a:rPr lang="en-US" u="sng" dirty="0"/>
              <a:t>purpose</a:t>
            </a:r>
            <a:r>
              <a:rPr lang="en-US" dirty="0"/>
              <a:t> – for which Christ laid hold of me (3:12)</a:t>
            </a:r>
            <a:endParaRPr lang="en-US" sz="4400" dirty="0"/>
          </a:p>
          <a:p>
            <a:pPr lvl="1"/>
            <a:r>
              <a:rPr lang="en-US" dirty="0"/>
              <a:t>Christ “laid hold of” to possess as His own, to fulfill His purpose, to serve</a:t>
            </a:r>
            <a:endParaRPr lang="en-US" sz="4000" dirty="0"/>
          </a:p>
          <a:p>
            <a:pPr lvl="1"/>
            <a:r>
              <a:rPr lang="en-US" dirty="0"/>
              <a:t>Press on to greater maturity in the faith (Heb. 5:12-6:1)</a:t>
            </a:r>
            <a:endParaRPr lang="en-US" sz="4000" dirty="0"/>
          </a:p>
          <a:p>
            <a:pPr lvl="1"/>
            <a:r>
              <a:rPr lang="en-US" dirty="0"/>
              <a:t>Press on to greater service in the church (Eph. 4:12-16)</a:t>
            </a:r>
            <a:endParaRPr lang="en-US" sz="4000" dirty="0"/>
          </a:p>
          <a:p>
            <a:r>
              <a:rPr lang="en-US" dirty="0"/>
              <a:t>Press on for the </a:t>
            </a:r>
            <a:r>
              <a:rPr lang="en-US" u="sng" dirty="0"/>
              <a:t>prize</a:t>
            </a:r>
            <a:r>
              <a:rPr lang="en-US" dirty="0"/>
              <a:t> – for which God called me (3:14)</a:t>
            </a:r>
            <a:endParaRPr lang="en-US" sz="4400" dirty="0"/>
          </a:p>
          <a:p>
            <a:pPr lvl="1"/>
            <a:r>
              <a:rPr lang="en-US" dirty="0"/>
              <a:t>“Goal” = mark on which to fix the eye (cf. Col. 3:1-2)</a:t>
            </a:r>
            <a:endParaRPr lang="en-US" sz="4000" dirty="0"/>
          </a:p>
          <a:p>
            <a:pPr lvl="1"/>
            <a:r>
              <a:rPr lang="en-US" dirty="0"/>
              <a:t>The crown of life is promised to all faithful runners who finish the race </a:t>
            </a:r>
            <a:br>
              <a:rPr lang="en-US" dirty="0"/>
            </a:br>
            <a:r>
              <a:rPr lang="en-US" dirty="0"/>
              <a:t>(2 Tim. 4:7-8; 1 Cor. 9:24-27)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189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DE6DC3-3600-4B08-8A50-BFA430F41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3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6AD2FE-98C2-4DA1-936F-AEBCFCF35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495289-690C-4A30-9CB0-2379ADEFB395}"/>
              </a:ext>
            </a:extLst>
          </p:cNvPr>
          <p:cNvSpPr/>
          <p:nvPr/>
        </p:nvSpPr>
        <p:spPr>
          <a:xfrm>
            <a:off x="760288" y="2928134"/>
            <a:ext cx="123289" cy="3929865"/>
          </a:xfrm>
          <a:prstGeom prst="rect">
            <a:avLst/>
          </a:prstGeom>
          <a:solidFill>
            <a:srgbClr val="1C8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6962EF-4550-4BC2-8248-E062BB7C50B1}"/>
              </a:ext>
            </a:extLst>
          </p:cNvPr>
          <p:cNvSpPr/>
          <p:nvPr/>
        </p:nvSpPr>
        <p:spPr>
          <a:xfrm rot="16200000">
            <a:off x="8063930" y="-3357510"/>
            <a:ext cx="142981" cy="8113162"/>
          </a:xfrm>
          <a:prstGeom prst="rect">
            <a:avLst/>
          </a:prstGeom>
          <a:solidFill>
            <a:srgbClr val="003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7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8CF242-DC12-4FB8-8F1E-9D728E958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424" y="-174662"/>
            <a:ext cx="7586608" cy="75866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F818CB-C74F-4B88-8ED6-F8E0935ED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530" y="-102742"/>
            <a:ext cx="7274959" cy="72749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6B939A-1F82-45A3-9D68-81F67DF7D9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5" t="66518" r="58709" b="6513"/>
          <a:stretch/>
        </p:blipFill>
        <p:spPr>
          <a:xfrm>
            <a:off x="1582220" y="4561728"/>
            <a:ext cx="3452117" cy="18493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5784A1-49ED-40A5-B591-1083005FC4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9" t="66522" r="16903" b="6509"/>
          <a:stretch/>
        </p:blipFill>
        <p:spPr>
          <a:xfrm>
            <a:off x="7469312" y="4561727"/>
            <a:ext cx="2661007" cy="184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8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DE6DC3-3600-4B08-8A50-BFA430F41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3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382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15</cp:revision>
  <dcterms:created xsi:type="dcterms:W3CDTF">2019-01-05T15:03:05Z</dcterms:created>
  <dcterms:modified xsi:type="dcterms:W3CDTF">2019-01-06T13:45:53Z</dcterms:modified>
</cp:coreProperties>
</file>