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64" r:id="rId3"/>
    <p:sldId id="320" r:id="rId4"/>
    <p:sldId id="267" r:id="rId5"/>
    <p:sldId id="257" r:id="rId6"/>
    <p:sldId id="303" r:id="rId7"/>
    <p:sldId id="274" r:id="rId8"/>
    <p:sldId id="304" r:id="rId9"/>
    <p:sldId id="277" r:id="rId10"/>
    <p:sldId id="306" r:id="rId11"/>
    <p:sldId id="290" r:id="rId12"/>
    <p:sldId id="271" r:id="rId13"/>
    <p:sldId id="305" r:id="rId14"/>
    <p:sldId id="291" r:id="rId15"/>
    <p:sldId id="295" r:id="rId16"/>
    <p:sldId id="307" r:id="rId17"/>
    <p:sldId id="298" r:id="rId18"/>
    <p:sldId id="272" r:id="rId19"/>
    <p:sldId id="308" r:id="rId20"/>
    <p:sldId id="302" r:id="rId21"/>
    <p:sldId id="309" r:id="rId22"/>
    <p:sldId id="314"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4BDB5805-9DC9-4BAF-92F4-9CDAA38834DC}">
          <p14:sldIdLst>
            <p14:sldId id="256"/>
            <p14:sldId id="264"/>
            <p14:sldId id="320"/>
            <p14:sldId id="267"/>
          </p14:sldIdLst>
        </p14:section>
        <p14:section name="Untitled Section" id="{1138B886-A1FC-4542-8615-C6E8C852381B}">
          <p14:sldIdLst>
            <p14:sldId id="257"/>
            <p14:sldId id="303"/>
            <p14:sldId id="274"/>
            <p14:sldId id="304"/>
            <p14:sldId id="277"/>
            <p14:sldId id="306"/>
            <p14:sldId id="290"/>
            <p14:sldId id="271"/>
            <p14:sldId id="305"/>
            <p14:sldId id="291"/>
            <p14:sldId id="295"/>
            <p14:sldId id="307"/>
            <p14:sldId id="298"/>
            <p14:sldId id="272"/>
            <p14:sldId id="308"/>
            <p14:sldId id="302"/>
            <p14:sldId id="309"/>
            <p14:sldId id="314"/>
          </p14:sldIdLst>
        </p14:section>
      </p14:sectionLst>
    </p:ext>
    <p:ext uri="{EFAFB233-063F-42B5-8137-9DF3F51BA10A}">
      <p15:sldGuideLst xmlns:p15="http://schemas.microsoft.com/office/powerpoint/2012/main">
        <p15:guide id="1" orient="horz" pos="206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552" y="90"/>
      </p:cViewPr>
      <p:guideLst>
        <p:guide orient="horz" pos="206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78" name="Google Shape;7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9087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0281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4874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198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80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3091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3740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1402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037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1595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98649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9089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056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4765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7754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6617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7897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8713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06711"/>
            <a:ext cx="11430000" cy="279545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7000"/>
              <a:buFont typeface="Cambria"/>
              <a:buNone/>
            </a:pPr>
            <a:r>
              <a:rPr lang="en-US" sz="6000" b="1" dirty="0"/>
              <a:t>Do This When the </a:t>
            </a:r>
            <a:r>
              <a:rPr lang="en-US" sz="6000" b="1"/>
              <a:t>End Is </a:t>
            </a:r>
            <a:r>
              <a:rPr lang="en-US" sz="6000" b="1" dirty="0"/>
              <a:t>Near</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000" b="1" dirty="0">
                <a:solidFill>
                  <a:schemeClr val="lt1"/>
                </a:solidFill>
              </a:rPr>
              <a:t>1 Peter 4:7-11</a:t>
            </a:r>
            <a:endParaRPr dirty="0"/>
          </a:p>
        </p:txBody>
      </p:sp>
    </p:spTree>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t>  7 </a:t>
            </a:r>
            <a:r>
              <a:rPr lang="en-US" dirty="0">
                <a:solidFill>
                  <a:schemeClr val="bg1"/>
                </a:solidFill>
              </a:rPr>
              <a:t> But the end of all things is at hand; therefore be serious and watchful in your prayers. </a:t>
            </a:r>
          </a:p>
          <a:p>
            <a:pPr marL="50800" indent="0" algn="just">
              <a:buNone/>
            </a:pPr>
            <a:r>
              <a:rPr lang="en-US" dirty="0"/>
              <a:t>  8  And above all things have fervent love for one another, for "Love will cover a multitude of sins." </a:t>
            </a:r>
          </a:p>
          <a:p>
            <a:pPr marL="50800" indent="0" algn="just">
              <a:buNone/>
            </a:pPr>
            <a:r>
              <a:rPr lang="en-US" dirty="0">
                <a:solidFill>
                  <a:srgbClr val="FFFF00"/>
                </a:solidFill>
              </a:rPr>
              <a:t>  9  Be hospitable to one another without grumbling. </a:t>
            </a:r>
          </a:p>
          <a:p>
            <a:pPr marL="50800" indent="0" algn="just">
              <a:buNone/>
            </a:pPr>
            <a:r>
              <a:rPr lang="en-US" dirty="0"/>
              <a:t>  10  As each one has received a gift, minister it to one another, as good stewards of the manifold grace of God. </a:t>
            </a:r>
          </a:p>
          <a:p>
            <a:pPr marL="50800" indent="0" algn="just">
              <a:buNone/>
            </a:pPr>
            <a:r>
              <a:rPr lang="en-US" dirty="0"/>
              <a:t>  11  If anyone speaks, let him speak as the oracles of God. If anyone ministers, let him do it as with the ability which God supplies, that in all things God may be glorified through Jesus Christ, to whom belong the glory and the dominion forever 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1117927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1" indent="-457200">
              <a:buFont typeface="Arial" panose="020B0604020202020204" pitchFamily="34" charset="0"/>
              <a:buChar char="•"/>
            </a:pPr>
            <a:r>
              <a:rPr lang="en-US" dirty="0">
                <a:solidFill>
                  <a:schemeClr val="bg1"/>
                </a:solidFill>
              </a:rPr>
              <a:t>Be hospitable to one another without grudging</a:t>
            </a:r>
          </a:p>
          <a:p>
            <a:pPr lvl="2" indent="-457200">
              <a:buFont typeface="Arial" panose="020B0604020202020204" pitchFamily="34" charset="0"/>
              <a:buChar char="•"/>
            </a:pPr>
            <a:r>
              <a:rPr lang="en-US" sz="2400" dirty="0">
                <a:solidFill>
                  <a:schemeClr val="bg1"/>
                </a:solidFill>
              </a:rPr>
              <a:t>Peter had to deal with Gentile Christians and pagans</a:t>
            </a:r>
          </a:p>
          <a:p>
            <a:pPr lvl="2" indent="-457200">
              <a:buFont typeface="Arial" panose="020B0604020202020204" pitchFamily="34" charset="0"/>
              <a:buChar char="•"/>
            </a:pPr>
            <a:r>
              <a:rPr lang="en-US" sz="2400" dirty="0">
                <a:solidFill>
                  <a:schemeClr val="bg1"/>
                </a:solidFill>
              </a:rPr>
              <a:t>Acts 10—to even eat with Cornelius presented a problem</a:t>
            </a:r>
          </a:p>
          <a:p>
            <a:pPr lvl="2" indent="-457200">
              <a:buFont typeface="Arial" panose="020B0604020202020204" pitchFamily="34" charset="0"/>
              <a:buChar char="•"/>
            </a:pPr>
            <a:r>
              <a:rPr lang="en-US" sz="2400" dirty="0">
                <a:solidFill>
                  <a:schemeClr val="bg1"/>
                </a:solidFill>
              </a:rPr>
              <a:t>Galatians 2:11-14—Had to be rebuked by Paul for not accepting Gentiles</a:t>
            </a:r>
          </a:p>
          <a:p>
            <a:pPr lvl="2" indent="-457200">
              <a:buFont typeface="Arial" panose="020B0604020202020204" pitchFamily="34" charset="0"/>
              <a:buChar char="•"/>
            </a:pPr>
            <a:r>
              <a:rPr lang="en-US" sz="2400" dirty="0">
                <a:solidFill>
                  <a:schemeClr val="bg1"/>
                </a:solidFill>
              </a:rPr>
              <a:t>Little in our society creates expressions of hospitality</a:t>
            </a:r>
          </a:p>
          <a:p>
            <a:pPr lvl="2" indent="-457200">
              <a:buFont typeface="Arial" panose="020B0604020202020204" pitchFamily="34" charset="0"/>
              <a:buChar char="•"/>
            </a:pPr>
            <a:r>
              <a:rPr lang="en-US" sz="2400" dirty="0">
                <a:solidFill>
                  <a:schemeClr val="bg1"/>
                </a:solidFill>
              </a:rPr>
              <a:t>Elders must be given to hospitality—Peter, as an elder, dealt with it</a:t>
            </a:r>
          </a:p>
          <a:p>
            <a:pPr lvl="2" indent="-457200">
              <a:buFont typeface="Arial" panose="020B0604020202020204" pitchFamily="34" charset="0"/>
              <a:buChar char="•"/>
            </a:pPr>
            <a:r>
              <a:rPr lang="en-US" sz="2400" dirty="0">
                <a:solidFill>
                  <a:schemeClr val="bg1"/>
                </a:solidFill>
              </a:rPr>
              <a:t>You will not likely be hospitable, </a:t>
            </a:r>
            <a:r>
              <a:rPr lang="en-US" sz="2400" i="1" dirty="0">
                <a:solidFill>
                  <a:schemeClr val="bg1"/>
                </a:solidFill>
              </a:rPr>
              <a:t>ungrudgingly</a:t>
            </a:r>
            <a:r>
              <a:rPr lang="en-US" sz="2400" dirty="0">
                <a:solidFill>
                  <a:schemeClr val="bg1"/>
                </a:solidFill>
              </a:rPr>
              <a:t>, unless you plan for it</a:t>
            </a:r>
            <a:endParaRPr lang="fr-FR" sz="2400" dirty="0">
              <a:solidFill>
                <a:schemeClr val="bg1"/>
              </a:solidFill>
            </a:endParaRPr>
          </a:p>
        </p:txBody>
      </p:sp>
    </p:spTree>
    <p:extLst>
      <p:ext uri="{BB962C8B-B14F-4D97-AF65-F5344CB8AC3E}">
        <p14:creationId xmlns:p14="http://schemas.microsoft.com/office/powerpoint/2010/main" val="4277171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1" indent="-457200">
              <a:buFont typeface="Arial" panose="020B0604020202020204" pitchFamily="34" charset="0"/>
              <a:buChar char="•"/>
            </a:pPr>
            <a:r>
              <a:rPr lang="en-US" dirty="0">
                <a:solidFill>
                  <a:schemeClr val="bg1"/>
                </a:solidFill>
              </a:rPr>
              <a:t>Be hospitable to one another without grumbling</a:t>
            </a:r>
          </a:p>
          <a:p>
            <a:pPr lvl="1" indent="-457200">
              <a:buFont typeface="Arial" panose="020B0604020202020204" pitchFamily="34" charset="0"/>
              <a:buChar char="•"/>
            </a:pPr>
            <a:r>
              <a:rPr lang="en-US" dirty="0">
                <a:solidFill>
                  <a:schemeClr val="bg1"/>
                </a:solidFill>
              </a:rPr>
              <a:t>Use the ability God gives you in serving one another as good stewards</a:t>
            </a:r>
          </a:p>
        </p:txBody>
      </p:sp>
    </p:spTree>
    <p:extLst>
      <p:ext uri="{BB962C8B-B14F-4D97-AF65-F5344CB8AC3E}">
        <p14:creationId xmlns:p14="http://schemas.microsoft.com/office/powerpoint/2010/main" val="3180865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t>  7 </a:t>
            </a:r>
            <a:r>
              <a:rPr lang="en-US" dirty="0">
                <a:solidFill>
                  <a:schemeClr val="bg1"/>
                </a:solidFill>
              </a:rPr>
              <a:t> But the end of all things is at hand; therefore be serious and watchful in your prayers. </a:t>
            </a:r>
          </a:p>
          <a:p>
            <a:pPr marL="50800" indent="0" algn="just">
              <a:buNone/>
            </a:pPr>
            <a:r>
              <a:rPr lang="en-US" dirty="0"/>
              <a:t>  8  And above all things have fervent love for one another, for "Love will cover a multitude of sins." </a:t>
            </a:r>
          </a:p>
          <a:p>
            <a:pPr marL="50800" indent="0" algn="just">
              <a:buNone/>
            </a:pPr>
            <a:r>
              <a:rPr lang="en-US" dirty="0"/>
              <a:t>  9  Be hospitable to one another without grumbling. </a:t>
            </a:r>
          </a:p>
          <a:p>
            <a:pPr marL="50800" indent="0" algn="just">
              <a:buNone/>
            </a:pPr>
            <a:r>
              <a:rPr lang="en-US" dirty="0">
                <a:solidFill>
                  <a:srgbClr val="FFFF00"/>
                </a:solidFill>
              </a:rPr>
              <a:t>  10  As each one has received a gift, minister it to one another, as good stewards of the manifold grace of God.</a:t>
            </a:r>
            <a:r>
              <a:rPr lang="en-US" dirty="0"/>
              <a:t> </a:t>
            </a:r>
          </a:p>
          <a:p>
            <a:pPr marL="50800" indent="0" algn="just">
              <a:buNone/>
            </a:pPr>
            <a:r>
              <a:rPr lang="en-US" dirty="0"/>
              <a:t>  11  If anyone speaks, let him speak as the oracles of God. If anyone ministers, let him do it as with the ability which God supplies, that in all things God may be glorified through Jesus Christ, to whom belong the glory and the dominion forever 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3620911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1" indent="-457200">
              <a:buFont typeface="Arial" panose="020B0604020202020204" pitchFamily="34" charset="0"/>
              <a:buChar char="•"/>
            </a:pPr>
            <a:r>
              <a:rPr lang="en-US" dirty="0">
                <a:solidFill>
                  <a:schemeClr val="bg1"/>
                </a:solidFill>
              </a:rPr>
              <a:t>Be hospitable to one another without grumbling</a:t>
            </a:r>
          </a:p>
          <a:p>
            <a:pPr lvl="1" indent="-457200">
              <a:buFont typeface="Arial" panose="020B0604020202020204" pitchFamily="34" charset="0"/>
              <a:buChar char="•"/>
            </a:pPr>
            <a:r>
              <a:rPr lang="en-US" dirty="0">
                <a:solidFill>
                  <a:schemeClr val="bg1"/>
                </a:solidFill>
              </a:rPr>
              <a:t>Use the ability God gives you in serving one another as good stewards</a:t>
            </a:r>
          </a:p>
          <a:p>
            <a:pPr lvl="2" indent="-457200">
              <a:buFont typeface="Arial" panose="020B0604020202020204" pitchFamily="34" charset="0"/>
              <a:buChar char="•"/>
            </a:pPr>
            <a:r>
              <a:rPr lang="en-US" sz="2400" dirty="0">
                <a:solidFill>
                  <a:schemeClr val="bg1"/>
                </a:solidFill>
              </a:rPr>
              <a:t>Peter, a leader of the apostles, had to learn to be a team player</a:t>
            </a:r>
          </a:p>
          <a:p>
            <a:pPr lvl="2" indent="-457200">
              <a:buFont typeface="Arial" panose="020B0604020202020204" pitchFamily="34" charset="0"/>
              <a:buChar char="•"/>
            </a:pPr>
            <a:r>
              <a:rPr lang="en-US" sz="2400" dirty="0">
                <a:solidFill>
                  <a:schemeClr val="bg1"/>
                </a:solidFill>
              </a:rPr>
              <a:t>Greater abilities can so easily create pride and arrogance</a:t>
            </a:r>
          </a:p>
          <a:p>
            <a:pPr lvl="2" indent="-457200">
              <a:buFont typeface="Arial" panose="020B0604020202020204" pitchFamily="34" charset="0"/>
              <a:buChar char="•"/>
            </a:pPr>
            <a:r>
              <a:rPr lang="en-US" sz="2400" dirty="0">
                <a:solidFill>
                  <a:schemeClr val="bg1"/>
                </a:solidFill>
              </a:rPr>
              <a:t>We are stewards of what God has given to us</a:t>
            </a:r>
            <a:endParaRPr lang="fr-FR" dirty="0">
              <a:solidFill>
                <a:schemeClr val="bg1"/>
              </a:solidFill>
            </a:endParaRPr>
          </a:p>
        </p:txBody>
      </p:sp>
    </p:spTree>
    <p:extLst>
      <p:ext uri="{BB962C8B-B14F-4D97-AF65-F5344CB8AC3E}">
        <p14:creationId xmlns:p14="http://schemas.microsoft.com/office/powerpoint/2010/main" val="3823107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1" indent="-457200">
              <a:buFont typeface="Arial" panose="020B0604020202020204" pitchFamily="34" charset="0"/>
              <a:buChar char="•"/>
            </a:pPr>
            <a:r>
              <a:rPr lang="en-US" dirty="0">
                <a:solidFill>
                  <a:schemeClr val="bg1"/>
                </a:solidFill>
              </a:rPr>
              <a:t>Be hospitable to one another without grumbling</a:t>
            </a:r>
          </a:p>
          <a:p>
            <a:pPr lvl="1" indent="-457200">
              <a:buFont typeface="Arial" panose="020B0604020202020204" pitchFamily="34" charset="0"/>
              <a:buChar char="•"/>
            </a:pPr>
            <a:r>
              <a:rPr lang="en-US" dirty="0">
                <a:solidFill>
                  <a:schemeClr val="bg1"/>
                </a:solidFill>
              </a:rPr>
              <a:t>Use the ability God gives you in serving one another as good stewards</a:t>
            </a:r>
          </a:p>
          <a:p>
            <a:pPr lvl="1" indent="-457200">
              <a:buFont typeface="Arial" panose="020B0604020202020204" pitchFamily="34" charset="0"/>
              <a:buChar char="•"/>
            </a:pPr>
            <a:r>
              <a:rPr lang="en-US" dirty="0">
                <a:solidFill>
                  <a:schemeClr val="bg1"/>
                </a:solidFill>
              </a:rPr>
              <a:t>If speaking, only speak as God speaks</a:t>
            </a:r>
            <a:endParaRPr lang="fr-FR" dirty="0">
              <a:solidFill>
                <a:schemeClr val="bg1"/>
              </a:solidFill>
            </a:endParaRPr>
          </a:p>
        </p:txBody>
      </p:sp>
    </p:spTree>
    <p:extLst>
      <p:ext uri="{BB962C8B-B14F-4D97-AF65-F5344CB8AC3E}">
        <p14:creationId xmlns:p14="http://schemas.microsoft.com/office/powerpoint/2010/main" val="4167933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t>  7 </a:t>
            </a:r>
            <a:r>
              <a:rPr lang="en-US" dirty="0">
                <a:solidFill>
                  <a:schemeClr val="bg1"/>
                </a:solidFill>
              </a:rPr>
              <a:t> But the end of all things is at hand; therefore be serious and watchful in your prayers. </a:t>
            </a:r>
          </a:p>
          <a:p>
            <a:pPr marL="50800" indent="0" algn="just">
              <a:buNone/>
            </a:pPr>
            <a:r>
              <a:rPr lang="en-US" dirty="0"/>
              <a:t>  8  And above all things have fervent love for one another, for "Love will cover a multitude of sins." </a:t>
            </a:r>
          </a:p>
          <a:p>
            <a:pPr marL="50800" indent="0" algn="just">
              <a:buNone/>
            </a:pPr>
            <a:r>
              <a:rPr lang="en-US" dirty="0"/>
              <a:t>  9  Be hospitable to one another without grumbling. </a:t>
            </a:r>
          </a:p>
          <a:p>
            <a:pPr marL="50800" indent="0" algn="just">
              <a:buNone/>
            </a:pPr>
            <a:r>
              <a:rPr lang="en-US" dirty="0">
                <a:solidFill>
                  <a:schemeClr val="bg1"/>
                </a:solidFill>
              </a:rPr>
              <a:t>  10  As each one has received a gift, minister it to one another, as good stewards of the manifold grace of God. </a:t>
            </a:r>
          </a:p>
          <a:p>
            <a:pPr marL="50800" indent="0" algn="just">
              <a:buNone/>
            </a:pPr>
            <a:r>
              <a:rPr lang="en-US" dirty="0">
                <a:solidFill>
                  <a:srgbClr val="FFFF00"/>
                </a:solidFill>
              </a:rPr>
              <a:t>  11  If anyone speaks, let him speak as the oracles of God. </a:t>
            </a:r>
            <a:r>
              <a:rPr lang="en-US" dirty="0"/>
              <a:t>If anyone ministers, let him do it as with the ability which God supplies, that in all things God may be glorified through Jesus Christ, to whom belong the glory and the dominion forever 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3005793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1" indent="-457200">
              <a:buFont typeface="Arial" panose="020B0604020202020204" pitchFamily="34" charset="0"/>
              <a:buChar char="•"/>
            </a:pPr>
            <a:r>
              <a:rPr lang="en-US" dirty="0">
                <a:solidFill>
                  <a:schemeClr val="bg1"/>
                </a:solidFill>
              </a:rPr>
              <a:t>Be hospitable to one another without grumbling</a:t>
            </a:r>
          </a:p>
          <a:p>
            <a:pPr lvl="1" indent="-457200">
              <a:buFont typeface="Arial" panose="020B0604020202020204" pitchFamily="34" charset="0"/>
              <a:buChar char="•"/>
            </a:pPr>
            <a:r>
              <a:rPr lang="en-US" dirty="0">
                <a:solidFill>
                  <a:schemeClr val="bg1"/>
                </a:solidFill>
              </a:rPr>
              <a:t>Use the ability God gives you in serving one another as good stewards</a:t>
            </a:r>
          </a:p>
          <a:p>
            <a:pPr lvl="1" indent="-457200">
              <a:buFont typeface="Arial" panose="020B0604020202020204" pitchFamily="34" charset="0"/>
              <a:buChar char="•"/>
            </a:pPr>
            <a:r>
              <a:rPr lang="en-US" dirty="0">
                <a:solidFill>
                  <a:schemeClr val="bg1"/>
                </a:solidFill>
              </a:rPr>
              <a:t>If speaking, only speak as God speaks</a:t>
            </a:r>
          </a:p>
          <a:p>
            <a:pPr lvl="2" indent="-457200">
              <a:buFont typeface="Arial" panose="020B0604020202020204" pitchFamily="34" charset="0"/>
              <a:buChar char="•"/>
            </a:pPr>
            <a:r>
              <a:rPr lang="en-US" sz="2400" dirty="0">
                <a:solidFill>
                  <a:schemeClr val="bg1"/>
                </a:solidFill>
              </a:rPr>
              <a:t>Oracles were those spokesmen who delivered message from pagan gods</a:t>
            </a:r>
          </a:p>
          <a:p>
            <a:pPr lvl="2" indent="-457200">
              <a:buFont typeface="Arial" panose="020B0604020202020204" pitchFamily="34" charset="0"/>
              <a:buChar char="•"/>
            </a:pPr>
            <a:r>
              <a:rPr lang="en-US" sz="2400" dirty="0">
                <a:solidFill>
                  <a:schemeClr val="bg1"/>
                </a:solidFill>
              </a:rPr>
              <a:t>What is implied if you cannot speak His oracles</a:t>
            </a:r>
          </a:p>
          <a:p>
            <a:pPr lvl="2" indent="-457200">
              <a:buFont typeface="Arial" panose="020B0604020202020204" pitchFamily="34" charset="0"/>
              <a:buChar char="•"/>
            </a:pPr>
            <a:r>
              <a:rPr lang="en-US" sz="2400" dirty="0">
                <a:solidFill>
                  <a:schemeClr val="bg1"/>
                </a:solidFill>
              </a:rPr>
              <a:t>Failure to do this almost always creates division</a:t>
            </a:r>
            <a:endParaRPr lang="fr-FR" dirty="0">
              <a:solidFill>
                <a:schemeClr val="bg1"/>
              </a:solidFill>
            </a:endParaRPr>
          </a:p>
        </p:txBody>
      </p:sp>
    </p:spTree>
    <p:extLst>
      <p:ext uri="{BB962C8B-B14F-4D97-AF65-F5344CB8AC3E}">
        <p14:creationId xmlns:p14="http://schemas.microsoft.com/office/powerpoint/2010/main" val="2074635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1" indent="-457200">
              <a:buFont typeface="Arial" panose="020B0604020202020204" pitchFamily="34" charset="0"/>
              <a:buChar char="•"/>
            </a:pPr>
            <a:r>
              <a:rPr lang="en-US" dirty="0">
                <a:solidFill>
                  <a:schemeClr val="bg1"/>
                </a:solidFill>
              </a:rPr>
              <a:t>Be hospitable to one another without grumbling</a:t>
            </a:r>
          </a:p>
          <a:p>
            <a:pPr lvl="1" indent="-457200">
              <a:buFont typeface="Arial" panose="020B0604020202020204" pitchFamily="34" charset="0"/>
              <a:buChar char="•"/>
            </a:pPr>
            <a:r>
              <a:rPr lang="en-US" dirty="0">
                <a:solidFill>
                  <a:schemeClr val="bg1"/>
                </a:solidFill>
              </a:rPr>
              <a:t>Use the ability God gives you in serving one another as good stewards</a:t>
            </a:r>
          </a:p>
          <a:p>
            <a:pPr lvl="1" indent="-457200">
              <a:buFont typeface="Arial" panose="020B0604020202020204" pitchFamily="34" charset="0"/>
              <a:buChar char="•"/>
            </a:pPr>
            <a:r>
              <a:rPr lang="en-US" dirty="0">
                <a:solidFill>
                  <a:schemeClr val="bg1"/>
                </a:solidFill>
              </a:rPr>
              <a:t>If speaking, only speak as God speaks</a:t>
            </a:r>
          </a:p>
          <a:p>
            <a:pPr lvl="1" indent="-457200">
              <a:buFont typeface="Arial" panose="020B0604020202020204" pitchFamily="34" charset="0"/>
              <a:buChar char="•"/>
            </a:pPr>
            <a:r>
              <a:rPr lang="en-US" dirty="0">
                <a:solidFill>
                  <a:schemeClr val="bg1"/>
                </a:solidFill>
              </a:rPr>
              <a:t>If serving seek to glorify the Almighty God through Christ</a:t>
            </a:r>
          </a:p>
          <a:p>
            <a:pPr lvl="2" indent="-457200">
              <a:buFont typeface="Arial" panose="020B0604020202020204" pitchFamily="34" charset="0"/>
              <a:buChar char="•"/>
            </a:pPr>
            <a:endParaRPr lang="fr-FR" sz="2400" dirty="0">
              <a:solidFill>
                <a:schemeClr val="bg1"/>
              </a:solidFill>
            </a:endParaRPr>
          </a:p>
        </p:txBody>
      </p:sp>
    </p:spTree>
    <p:extLst>
      <p:ext uri="{BB962C8B-B14F-4D97-AF65-F5344CB8AC3E}">
        <p14:creationId xmlns:p14="http://schemas.microsoft.com/office/powerpoint/2010/main" val="1280834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t>  7 </a:t>
            </a:r>
            <a:r>
              <a:rPr lang="en-US" dirty="0">
                <a:solidFill>
                  <a:schemeClr val="bg1"/>
                </a:solidFill>
              </a:rPr>
              <a:t> But the end of all things is at hand; therefore be serious and watchful in your prayers. </a:t>
            </a:r>
          </a:p>
          <a:p>
            <a:pPr marL="50800" indent="0" algn="just">
              <a:buNone/>
            </a:pPr>
            <a:r>
              <a:rPr lang="en-US" dirty="0"/>
              <a:t>  8  And above all things have fervent love for one another, for "Love will cover a multitude of sins." </a:t>
            </a:r>
          </a:p>
          <a:p>
            <a:pPr marL="50800" indent="0" algn="just">
              <a:buNone/>
            </a:pPr>
            <a:r>
              <a:rPr lang="en-US" dirty="0"/>
              <a:t>  9  Be hospitable to one another without grumbling. </a:t>
            </a:r>
          </a:p>
          <a:p>
            <a:pPr marL="50800" indent="0" algn="just">
              <a:buNone/>
            </a:pPr>
            <a:r>
              <a:rPr lang="en-US" dirty="0">
                <a:solidFill>
                  <a:schemeClr val="bg1"/>
                </a:solidFill>
              </a:rPr>
              <a:t>  10  As each one has received a gift, minister it to one another, as good stewards of the manifold grace of God. </a:t>
            </a:r>
          </a:p>
          <a:p>
            <a:pPr marL="50800" indent="0" algn="just">
              <a:buNone/>
            </a:pPr>
            <a:r>
              <a:rPr lang="en-US" dirty="0"/>
              <a:t>  11  If anyone speaks, let him speak as the oracles of God. If anyone ministers, </a:t>
            </a:r>
            <a:r>
              <a:rPr lang="en-US" dirty="0">
                <a:solidFill>
                  <a:srgbClr val="FFFF00"/>
                </a:solidFill>
              </a:rPr>
              <a:t>let him do it as with the ability which God supplies</a:t>
            </a:r>
            <a:r>
              <a:rPr lang="en-US" dirty="0"/>
              <a:t>, that in all things </a:t>
            </a:r>
            <a:r>
              <a:rPr lang="en-US" dirty="0">
                <a:solidFill>
                  <a:srgbClr val="FFFF00"/>
                </a:solidFill>
              </a:rPr>
              <a:t>God may be glorified through Jesus Christ</a:t>
            </a:r>
            <a:r>
              <a:rPr lang="en-US" dirty="0"/>
              <a:t>, to whom belong the glory and </a:t>
            </a:r>
            <a:r>
              <a:rPr lang="en-US" dirty="0">
                <a:solidFill>
                  <a:srgbClr val="FFFF00"/>
                </a:solidFill>
              </a:rPr>
              <a:t>the dominion forever </a:t>
            </a:r>
            <a:r>
              <a:rPr lang="en-US" dirty="0"/>
              <a:t>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339747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t>  7  But the end of all things is at hand; therefore be serious and watchful in your prayers. </a:t>
            </a:r>
          </a:p>
          <a:p>
            <a:pPr marL="50800" indent="0" algn="just">
              <a:buNone/>
            </a:pPr>
            <a:r>
              <a:rPr lang="en-US" dirty="0"/>
              <a:t>  8  And above all things have fervent love for one another, for "Love will cover a multitude of sins." </a:t>
            </a:r>
          </a:p>
          <a:p>
            <a:pPr marL="50800" indent="0" algn="just">
              <a:buNone/>
            </a:pPr>
            <a:r>
              <a:rPr lang="en-US" dirty="0"/>
              <a:t>  9  Be hospitable to one another without grumbling. </a:t>
            </a:r>
          </a:p>
          <a:p>
            <a:pPr marL="50800" indent="0" algn="just">
              <a:buNone/>
            </a:pPr>
            <a:r>
              <a:rPr lang="en-US" dirty="0"/>
              <a:t>  10  As each one has received a gift, minister it to one another, as good stewards of the manifold grace of God. </a:t>
            </a:r>
          </a:p>
          <a:p>
            <a:pPr marL="50800" indent="0" algn="just">
              <a:buNone/>
            </a:pPr>
            <a:r>
              <a:rPr lang="en-US" dirty="0"/>
              <a:t>  11  If anyone speaks, let him speak as the oracles of God. If anyone ministers, let him do it as with the ability which God supplies, that in all things God may be glorified through Jesus Christ, to whom belong the glory and the dominion forever 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4156133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1" indent="-457200">
              <a:buFont typeface="Arial" panose="020B0604020202020204" pitchFamily="34" charset="0"/>
              <a:buChar char="•"/>
            </a:pPr>
            <a:r>
              <a:rPr lang="en-US" dirty="0">
                <a:solidFill>
                  <a:schemeClr val="bg1"/>
                </a:solidFill>
              </a:rPr>
              <a:t>Be hospitable to one another without grumbling</a:t>
            </a:r>
          </a:p>
          <a:p>
            <a:pPr lvl="1" indent="-457200">
              <a:buFont typeface="Arial" panose="020B0604020202020204" pitchFamily="34" charset="0"/>
              <a:buChar char="•"/>
            </a:pPr>
            <a:r>
              <a:rPr lang="en-US" dirty="0">
                <a:solidFill>
                  <a:schemeClr val="bg1"/>
                </a:solidFill>
              </a:rPr>
              <a:t>Use the ability God gives you in serving one another as good stewards</a:t>
            </a:r>
          </a:p>
          <a:p>
            <a:pPr lvl="1" indent="-457200">
              <a:buFont typeface="Arial" panose="020B0604020202020204" pitchFamily="34" charset="0"/>
              <a:buChar char="•"/>
            </a:pPr>
            <a:r>
              <a:rPr lang="en-US" dirty="0">
                <a:solidFill>
                  <a:schemeClr val="bg1"/>
                </a:solidFill>
              </a:rPr>
              <a:t>If speaking, only speak as God speaks</a:t>
            </a:r>
          </a:p>
          <a:p>
            <a:pPr lvl="1" indent="-457200">
              <a:buFont typeface="Arial" panose="020B0604020202020204" pitchFamily="34" charset="0"/>
              <a:buChar char="•"/>
            </a:pPr>
            <a:r>
              <a:rPr lang="en-US" dirty="0">
                <a:solidFill>
                  <a:schemeClr val="bg1"/>
                </a:solidFill>
              </a:rPr>
              <a:t>If serving seek to glorify the Almighty God through Christ</a:t>
            </a:r>
          </a:p>
          <a:p>
            <a:pPr lvl="2" indent="-457200">
              <a:buFont typeface="Arial" panose="020B0604020202020204" pitchFamily="34" charset="0"/>
              <a:buChar char="•"/>
            </a:pPr>
            <a:r>
              <a:rPr lang="en-US" sz="2400" dirty="0">
                <a:solidFill>
                  <a:schemeClr val="bg1"/>
                </a:solidFill>
              </a:rPr>
              <a:t>Think about the “Pharisee-ism” of Jewish leaders</a:t>
            </a:r>
          </a:p>
          <a:p>
            <a:pPr lvl="2" indent="-457200">
              <a:buFont typeface="Arial" panose="020B0604020202020204" pitchFamily="34" charset="0"/>
              <a:buChar char="•"/>
            </a:pPr>
            <a:r>
              <a:rPr lang="en-US" sz="2400" dirty="0">
                <a:solidFill>
                  <a:schemeClr val="bg1"/>
                </a:solidFill>
              </a:rPr>
              <a:t>Great difference between “letting your light shine” and “</a:t>
            </a:r>
            <a:r>
              <a:rPr lang="en-US" sz="2400" i="1" dirty="0">
                <a:solidFill>
                  <a:schemeClr val="bg1"/>
                </a:solidFill>
              </a:rPr>
              <a:t>shining”</a:t>
            </a:r>
            <a:r>
              <a:rPr lang="en-US" sz="2400" dirty="0">
                <a:solidFill>
                  <a:schemeClr val="bg1"/>
                </a:solidFill>
              </a:rPr>
              <a:t> your lights</a:t>
            </a:r>
          </a:p>
          <a:p>
            <a:pPr lvl="2" indent="-457200">
              <a:buFont typeface="Arial" panose="020B0604020202020204" pitchFamily="34" charset="0"/>
              <a:buChar char="•"/>
            </a:pPr>
            <a:r>
              <a:rPr lang="en-US" sz="2400" dirty="0">
                <a:solidFill>
                  <a:schemeClr val="bg1"/>
                </a:solidFill>
              </a:rPr>
              <a:t>Christians and the church exist to glorify the Almighty God, through Christ</a:t>
            </a:r>
          </a:p>
          <a:p>
            <a:pPr lvl="2" indent="-457200">
              <a:buFont typeface="Arial" panose="020B0604020202020204" pitchFamily="34" charset="0"/>
              <a:buChar char="•"/>
            </a:pPr>
            <a:endParaRPr lang="en-US" sz="2400" dirty="0">
              <a:solidFill>
                <a:schemeClr val="bg1"/>
              </a:solidFill>
            </a:endParaRPr>
          </a:p>
          <a:p>
            <a:pPr marL="0" indent="0" algn="ctr">
              <a:buNone/>
            </a:pPr>
            <a:r>
              <a:rPr lang="fr-FR" sz="3600" i="1" dirty="0">
                <a:solidFill>
                  <a:srgbClr val="FFFF00"/>
                </a:solidFill>
              </a:rPr>
              <a:t>Above all these things, put on love for one another</a:t>
            </a:r>
          </a:p>
        </p:txBody>
      </p:sp>
    </p:spTree>
    <p:extLst>
      <p:ext uri="{BB962C8B-B14F-4D97-AF65-F5344CB8AC3E}">
        <p14:creationId xmlns:p14="http://schemas.microsoft.com/office/powerpoint/2010/main" val="2645711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solidFill>
                  <a:schemeClr val="bg1"/>
                </a:solidFill>
              </a:rPr>
              <a:t>  7  But the end of all things is at hand; therefore be serious and watchful in your prayers. </a:t>
            </a:r>
          </a:p>
          <a:p>
            <a:pPr marL="50800" indent="0" algn="just">
              <a:buNone/>
            </a:pPr>
            <a:r>
              <a:rPr lang="en-US" dirty="0">
                <a:solidFill>
                  <a:schemeClr val="bg1"/>
                </a:solidFill>
              </a:rPr>
              <a:t>  8  </a:t>
            </a:r>
            <a:r>
              <a:rPr lang="en-US" dirty="0">
                <a:solidFill>
                  <a:srgbClr val="FFFF00"/>
                </a:solidFill>
              </a:rPr>
              <a:t>And above all things have fervent love for one another</a:t>
            </a:r>
            <a:r>
              <a:rPr lang="en-US" dirty="0">
                <a:solidFill>
                  <a:schemeClr val="bg1"/>
                </a:solidFill>
              </a:rPr>
              <a:t>, for "Love will cover a multitude of sins." </a:t>
            </a:r>
          </a:p>
          <a:p>
            <a:pPr marL="50800" indent="0" algn="just">
              <a:buNone/>
            </a:pPr>
            <a:r>
              <a:rPr lang="en-US" dirty="0">
                <a:solidFill>
                  <a:schemeClr val="bg1"/>
                </a:solidFill>
              </a:rPr>
              <a:t>  9  Be hospitable to one another without grumbling. </a:t>
            </a:r>
          </a:p>
          <a:p>
            <a:pPr marL="50800" indent="0" algn="just">
              <a:buNone/>
            </a:pPr>
            <a:r>
              <a:rPr lang="en-US" dirty="0">
                <a:solidFill>
                  <a:schemeClr val="bg1"/>
                </a:solidFill>
              </a:rPr>
              <a:t>  10  As each one has received a gift, minister it to one another, as good stewards of the manifold grace of God. </a:t>
            </a:r>
          </a:p>
          <a:p>
            <a:pPr marL="50800" indent="0" algn="just">
              <a:buNone/>
            </a:pPr>
            <a:r>
              <a:rPr lang="en-US" dirty="0">
                <a:solidFill>
                  <a:schemeClr val="bg1"/>
                </a:solidFill>
              </a:rPr>
              <a:t>  11  If anyone speaks, let him speak as the oracles of God. If anyone ministers, let him do it as with the ability which God supplies, that in all things God may be glorified through Jesus Christ, to whom belong the glory and the dominion forever 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3778626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b="1" dirty="0">
                <a:latin typeface="Cambria"/>
                <a:ea typeface="Cambria"/>
                <a:cs typeface="Cambria"/>
                <a:sym typeface="Cambria"/>
              </a:rPr>
              <a:t>The End Is Near, Do His Will</a:t>
            </a:r>
            <a:endParaRPr dirty="0"/>
          </a:p>
        </p:txBody>
      </p:sp>
      <p:sp>
        <p:nvSpPr>
          <p:cNvPr id="99" name="Google Shape;99;p16"/>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000" dirty="0">
                <a:solidFill>
                  <a:schemeClr val="bg1"/>
                </a:solidFill>
              </a:rPr>
              <a:t>  Believe							John 3:16</a:t>
            </a:r>
            <a:endParaRPr dirty="0">
              <a:solidFill>
                <a:schemeClr val="bg1"/>
              </a:solidFill>
            </a:endParaRPr>
          </a:p>
          <a:p>
            <a:pPr marL="742950" lvl="1" indent="-285750">
              <a:lnSpc>
                <a:spcPct val="150000"/>
              </a:lnSpc>
              <a:spcBef>
                <a:spcPts val="200"/>
              </a:spcBef>
              <a:buSzPts val="3000"/>
            </a:pPr>
            <a:r>
              <a:rPr lang="en-US" sz="3000" dirty="0">
                <a:solidFill>
                  <a:schemeClr val="bg1"/>
                </a:solidFill>
              </a:rPr>
              <a:t>  Repent 							Acts 17:30</a:t>
            </a:r>
            <a:endParaRPr dirty="0">
              <a:solidFill>
                <a:schemeClr val="bg1"/>
              </a:solidFill>
            </a:endParaRPr>
          </a:p>
          <a:p>
            <a:pPr marL="742950" lvl="1" indent="-285750">
              <a:lnSpc>
                <a:spcPct val="150000"/>
              </a:lnSpc>
              <a:spcBef>
                <a:spcPts val="200"/>
              </a:spcBef>
              <a:buSzPts val="3000"/>
            </a:pPr>
            <a:r>
              <a:rPr lang="en-US" sz="3000" dirty="0">
                <a:solidFill>
                  <a:schemeClr val="bg1"/>
                </a:solidFill>
              </a:rPr>
              <a:t>  Confess Faith in Him					Rom. 10:10</a:t>
            </a:r>
            <a:endParaRPr dirty="0">
              <a:solidFill>
                <a:schemeClr val="bg1"/>
              </a:solidFill>
            </a:endParaRPr>
          </a:p>
          <a:p>
            <a:pPr marL="742950" lvl="1" indent="-285750">
              <a:lnSpc>
                <a:spcPct val="150000"/>
              </a:lnSpc>
              <a:spcBef>
                <a:spcPts val="200"/>
              </a:spcBef>
              <a:buSzPts val="3000"/>
            </a:pPr>
            <a:r>
              <a:rPr lang="en-US" sz="3000" dirty="0">
                <a:solidFill>
                  <a:schemeClr val="bg1"/>
                </a:solidFill>
              </a:rPr>
              <a:t>  Be Baptized Into Him					Gal. 3:27</a:t>
            </a:r>
            <a:endParaRPr dirty="0">
              <a:solidFill>
                <a:schemeClr val="bg1"/>
              </a:solidFill>
            </a:endParaRPr>
          </a:p>
          <a:p>
            <a:pPr marL="0" indent="0" algn="ctr">
              <a:lnSpc>
                <a:spcPct val="150000"/>
              </a:lnSpc>
              <a:spcBef>
                <a:spcPts val="200"/>
              </a:spcBef>
              <a:buSzPts val="3000"/>
              <a:buNone/>
            </a:pPr>
            <a:r>
              <a:rPr lang="en-US" sz="3000" b="1" dirty="0">
                <a:solidFill>
                  <a:schemeClr val="bg1"/>
                </a:solidFill>
              </a:rPr>
              <a:t>Added to His Church, His Body, His Kingdom</a:t>
            </a:r>
            <a:endParaRPr dirty="0">
              <a:solidFill>
                <a:schemeClr val="bg1"/>
              </a:solidFill>
            </a:endParaRPr>
          </a:p>
          <a:p>
            <a:pPr marL="742950" lvl="1" indent="-285750">
              <a:lnSpc>
                <a:spcPct val="150000"/>
              </a:lnSpc>
              <a:spcBef>
                <a:spcPts val="200"/>
              </a:spcBef>
              <a:buSzPts val="3000"/>
            </a:pPr>
            <a:r>
              <a:rPr lang="en-US" sz="3000" dirty="0">
                <a:solidFill>
                  <a:schemeClr val="bg1"/>
                </a:solidFill>
              </a:rPr>
              <a:t>  Be Faithful							Rev. 2:10</a:t>
            </a:r>
            <a:endParaRPr dirty="0">
              <a:solidFill>
                <a:schemeClr val="bg1"/>
              </a:solidFill>
            </a:endParaRPr>
          </a:p>
        </p:txBody>
      </p:sp>
    </p:spTree>
    <p:extLst>
      <p:ext uri="{BB962C8B-B14F-4D97-AF65-F5344CB8AC3E}">
        <p14:creationId xmlns:p14="http://schemas.microsoft.com/office/powerpoint/2010/main" val="581363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3062176" y="299702"/>
            <a:ext cx="8760611" cy="1480767"/>
          </a:xfrm>
        </p:spPr>
        <p:txBody>
          <a:bodyPr/>
          <a:lstStyle/>
          <a:p>
            <a:pPr lvl="0" algn="ctr"/>
            <a:r>
              <a:rPr lang="en-US" dirty="0">
                <a:sym typeface="Cambria"/>
              </a:rPr>
              <a:t>Introduction</a:t>
            </a:r>
            <a:endParaRPr lang="en-US" dirty="0"/>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fr-FR" sz="3200" dirty="0">
                <a:solidFill>
                  <a:schemeClr val="bg1"/>
                </a:solidFill>
              </a:rPr>
              <a:t>The end is near for all of us</a:t>
            </a:r>
          </a:p>
          <a:p>
            <a:pPr lvl="2" indent="-457200">
              <a:buFont typeface="Arial" panose="020B0604020202020204" pitchFamily="34" charset="0"/>
              <a:buChar char="•"/>
            </a:pPr>
            <a:r>
              <a:rPr lang="fr-FR" sz="2800" dirty="0">
                <a:solidFill>
                  <a:schemeClr val="bg1"/>
                </a:solidFill>
              </a:rPr>
              <a:t>The end of this year is at hand</a:t>
            </a:r>
          </a:p>
          <a:p>
            <a:pPr lvl="2" indent="-457200">
              <a:buFont typeface="Arial" panose="020B0604020202020204" pitchFamily="34" charset="0"/>
              <a:buChar char="•"/>
            </a:pPr>
            <a:r>
              <a:rPr lang="fr-FR" sz="2800" dirty="0">
                <a:solidFill>
                  <a:schemeClr val="bg1"/>
                </a:solidFill>
              </a:rPr>
              <a:t>The end of our lives is near, closer than it ever has been</a:t>
            </a:r>
          </a:p>
          <a:p>
            <a:pPr lvl="2" indent="-457200">
              <a:buFont typeface="Arial" panose="020B0604020202020204" pitchFamily="34" charset="0"/>
              <a:buChar char="•"/>
            </a:pPr>
            <a:r>
              <a:rPr lang="fr-FR" sz="2800" dirty="0">
                <a:solidFill>
                  <a:schemeClr val="bg1"/>
                </a:solidFill>
              </a:rPr>
              <a:t>What should we do, what should we be thinking</a:t>
            </a:r>
          </a:p>
          <a:p>
            <a:pPr lvl="1" indent="-457200">
              <a:buFont typeface="Arial" panose="020B0604020202020204" pitchFamily="34" charset="0"/>
              <a:buChar char="•"/>
            </a:pPr>
            <a:r>
              <a:rPr lang="fr-FR" sz="3200" dirty="0">
                <a:solidFill>
                  <a:schemeClr val="bg1"/>
                </a:solidFill>
              </a:rPr>
              <a:t>Peter discusses this in 1 Peter 4</a:t>
            </a:r>
          </a:p>
          <a:p>
            <a:pPr lvl="2" indent="-457200">
              <a:buFont typeface="Arial" panose="020B0604020202020204" pitchFamily="34" charset="0"/>
              <a:buChar char="•"/>
            </a:pPr>
            <a:r>
              <a:rPr lang="fr-FR" sz="2800" dirty="0">
                <a:solidFill>
                  <a:schemeClr val="bg1"/>
                </a:solidFill>
              </a:rPr>
              <a:t>He and the early Christians could see the end approaching</a:t>
            </a:r>
          </a:p>
          <a:p>
            <a:pPr lvl="2" indent="-457200">
              <a:buFont typeface="Arial" panose="020B0604020202020204" pitchFamily="34" charset="0"/>
              <a:buChar char="•"/>
            </a:pPr>
            <a:r>
              <a:rPr lang="fr-FR" sz="2800" dirty="0">
                <a:solidFill>
                  <a:schemeClr val="bg1"/>
                </a:solidFill>
              </a:rPr>
              <a:t>The principles he gives can help us as we come to this year’s end</a:t>
            </a:r>
          </a:p>
          <a:p>
            <a:pPr lvl="2" indent="-457200">
              <a:buFont typeface="Arial" panose="020B0604020202020204" pitchFamily="34" charset="0"/>
              <a:buChar char="•"/>
            </a:pPr>
            <a:endParaRPr lang="fr-FR" sz="2400" dirty="0">
              <a:solidFill>
                <a:schemeClr val="bg1"/>
              </a:solidFill>
            </a:endParaRPr>
          </a:p>
          <a:p>
            <a:pPr lvl="2" indent="-457200">
              <a:buFont typeface="Arial" panose="020B0604020202020204" pitchFamily="34" charset="0"/>
              <a:buChar char="•"/>
            </a:pPr>
            <a:endParaRPr lang="fr-FR" sz="2800" dirty="0">
              <a:solidFill>
                <a:schemeClr val="bg1"/>
              </a:solidFill>
            </a:endParaRPr>
          </a:p>
          <a:p>
            <a:pPr lvl="2" indent="-457200">
              <a:buFont typeface="Arial" panose="020B0604020202020204" pitchFamily="34" charset="0"/>
              <a:buChar char="•"/>
            </a:pPr>
            <a:endParaRPr lang="fr-FR" dirty="0">
              <a:solidFill>
                <a:schemeClr val="bg1"/>
              </a:solidFill>
            </a:endParaRPr>
          </a:p>
        </p:txBody>
      </p:sp>
    </p:spTree>
    <p:extLst>
      <p:ext uri="{BB962C8B-B14F-4D97-AF65-F5344CB8AC3E}">
        <p14:creationId xmlns:p14="http://schemas.microsoft.com/office/powerpoint/2010/main" val="746053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t>  7  But the </a:t>
            </a:r>
            <a:r>
              <a:rPr lang="en-US" dirty="0">
                <a:solidFill>
                  <a:srgbClr val="FFFF00"/>
                </a:solidFill>
              </a:rPr>
              <a:t>end of all things </a:t>
            </a:r>
            <a:r>
              <a:rPr lang="en-US" dirty="0">
                <a:solidFill>
                  <a:schemeClr val="bg1"/>
                </a:solidFill>
              </a:rPr>
              <a:t>is at hand</a:t>
            </a:r>
            <a:r>
              <a:rPr lang="en-US" dirty="0"/>
              <a:t>; </a:t>
            </a:r>
            <a:r>
              <a:rPr lang="en-US" dirty="0">
                <a:solidFill>
                  <a:srgbClr val="FFFF00"/>
                </a:solidFill>
              </a:rPr>
              <a:t>therefore</a:t>
            </a:r>
            <a:r>
              <a:rPr lang="en-US" dirty="0"/>
              <a:t> be serious and watchful in your prayers. </a:t>
            </a:r>
          </a:p>
          <a:p>
            <a:pPr marL="50800" indent="0" algn="just">
              <a:buNone/>
            </a:pPr>
            <a:r>
              <a:rPr lang="en-US" dirty="0"/>
              <a:t>  8  And above all things have fervent love for one another, for "Love will cover a multitude of sins." </a:t>
            </a:r>
          </a:p>
          <a:p>
            <a:pPr marL="50800" indent="0" algn="just">
              <a:buNone/>
            </a:pPr>
            <a:r>
              <a:rPr lang="en-US" dirty="0"/>
              <a:t>  9  Be hospitable to one another without grumbling. </a:t>
            </a:r>
          </a:p>
          <a:p>
            <a:pPr marL="50800" indent="0" algn="just">
              <a:buNone/>
            </a:pPr>
            <a:r>
              <a:rPr lang="en-US" dirty="0"/>
              <a:t>  10  As each one has received a gift, minister it to one another, as good stewards of the manifold grace of God. </a:t>
            </a:r>
          </a:p>
          <a:p>
            <a:pPr marL="50800" indent="0" algn="just">
              <a:buNone/>
            </a:pPr>
            <a:r>
              <a:rPr lang="en-US" dirty="0"/>
              <a:t>  11  If anyone speaks, let him speak as the oracles of God. If anyone ministers, let him do it as with the ability which God supplies, that in all things God may be glorified through Jesus Christ, to whom belong the glory and the dominion forever 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1270628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endParaRPr lang="fr-FR" sz="24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t>  7 </a:t>
            </a:r>
            <a:r>
              <a:rPr lang="en-US" dirty="0">
                <a:solidFill>
                  <a:schemeClr val="bg1"/>
                </a:solidFill>
              </a:rPr>
              <a:t> But the end of all things is at hand; therefore </a:t>
            </a:r>
            <a:r>
              <a:rPr lang="en-US" dirty="0">
                <a:solidFill>
                  <a:srgbClr val="FFFF00"/>
                </a:solidFill>
              </a:rPr>
              <a:t>be serious and watchful in your prayers. </a:t>
            </a:r>
          </a:p>
          <a:p>
            <a:pPr marL="50800" indent="0" algn="just">
              <a:buNone/>
            </a:pPr>
            <a:r>
              <a:rPr lang="en-US" dirty="0"/>
              <a:t>  8  And above all things have fervent love for one another, for "Love will cover a multitude of sins." </a:t>
            </a:r>
          </a:p>
          <a:p>
            <a:pPr marL="50800" indent="0" algn="just">
              <a:buNone/>
            </a:pPr>
            <a:r>
              <a:rPr lang="en-US" dirty="0"/>
              <a:t>  9  Be hospitable to one another without grumbling. </a:t>
            </a:r>
          </a:p>
          <a:p>
            <a:pPr marL="50800" indent="0" algn="just">
              <a:buNone/>
            </a:pPr>
            <a:r>
              <a:rPr lang="en-US" dirty="0"/>
              <a:t>  10  As each one has received a gift, minister it to one another, as good stewards of the manifold grace of God. </a:t>
            </a:r>
          </a:p>
          <a:p>
            <a:pPr marL="50800" indent="0" algn="just">
              <a:buNone/>
            </a:pPr>
            <a:r>
              <a:rPr lang="en-US" dirty="0"/>
              <a:t>  11  If anyone speaks, let him speak as the oracles of God. If anyone ministers, let him do it as with the ability which God supplies, that in all things God may be glorified through Jesus Christ, to whom belong the glory and the dominion forever 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203724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2" indent="-457200">
              <a:buFont typeface="Arial" panose="020B0604020202020204" pitchFamily="34" charset="0"/>
              <a:buChar char="•"/>
            </a:pPr>
            <a:r>
              <a:rPr lang="en-US" sz="2400" dirty="0">
                <a:solidFill>
                  <a:schemeClr val="bg1"/>
                </a:solidFill>
              </a:rPr>
              <a:t>Peter had heard these words before—Luke 22:40, but did not listen</a:t>
            </a:r>
          </a:p>
          <a:p>
            <a:pPr lvl="2" indent="-457200">
              <a:buFont typeface="Arial" panose="020B0604020202020204" pitchFamily="34" charset="0"/>
              <a:buChar char="•"/>
            </a:pPr>
            <a:r>
              <a:rPr lang="en-US" sz="2400" dirty="0">
                <a:solidFill>
                  <a:schemeClr val="bg1"/>
                </a:solidFill>
              </a:rPr>
              <a:t>Little in our society  creates sober thinking</a:t>
            </a:r>
          </a:p>
          <a:p>
            <a:pPr lvl="2" indent="-457200">
              <a:buFont typeface="Arial" panose="020B0604020202020204" pitchFamily="34" charset="0"/>
              <a:buChar char="•"/>
            </a:pPr>
            <a:r>
              <a:rPr lang="en-US" sz="2400" dirty="0">
                <a:solidFill>
                  <a:schemeClr val="bg1"/>
                </a:solidFill>
              </a:rPr>
              <a:t>Above all, have fervent love (</a:t>
            </a:r>
            <a:r>
              <a:rPr lang="en-US" sz="2400" i="1" dirty="0">
                <a:solidFill>
                  <a:schemeClr val="bg1"/>
                </a:solidFill>
              </a:rPr>
              <a:t>agape</a:t>
            </a:r>
            <a:r>
              <a:rPr lang="en-US" sz="2400" dirty="0">
                <a:solidFill>
                  <a:schemeClr val="bg1"/>
                </a:solidFill>
              </a:rPr>
              <a:t>) for one another</a:t>
            </a:r>
            <a:endParaRPr lang="fr-FR" sz="2400" dirty="0">
              <a:solidFill>
                <a:schemeClr val="bg1"/>
              </a:solidFill>
            </a:endParaRPr>
          </a:p>
        </p:txBody>
      </p:sp>
    </p:spTree>
    <p:extLst>
      <p:ext uri="{BB962C8B-B14F-4D97-AF65-F5344CB8AC3E}">
        <p14:creationId xmlns:p14="http://schemas.microsoft.com/office/powerpoint/2010/main" val="3558223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378541"/>
            <a:ext cx="8843614" cy="112871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000" b="1" dirty="0">
                <a:latin typeface="Cambria"/>
                <a:ea typeface="Cambria"/>
                <a:cs typeface="Cambria"/>
                <a:sym typeface="Cambria"/>
              </a:rPr>
              <a:t>1 Peter 4:7-11</a:t>
            </a:r>
            <a:endParaRPr sz="4000" dirty="0"/>
          </a:p>
        </p:txBody>
      </p:sp>
      <p:sp>
        <p:nvSpPr>
          <p:cNvPr id="99" name="Google Shape;99;p16"/>
          <p:cNvSpPr txBox="1">
            <a:spLocks noGrp="1"/>
          </p:cNvSpPr>
          <p:nvPr>
            <p:ph type="body" idx="1"/>
          </p:nvPr>
        </p:nvSpPr>
        <p:spPr>
          <a:xfrm>
            <a:off x="502418" y="1607736"/>
            <a:ext cx="11320369" cy="4871723"/>
          </a:xfrm>
          <a:prstGeom prst="rect">
            <a:avLst/>
          </a:prstGeom>
          <a:noFill/>
          <a:ln>
            <a:noFill/>
          </a:ln>
        </p:spPr>
        <p:txBody>
          <a:bodyPr spcFirstLastPara="1" wrap="square" lIns="91425" tIns="45700" rIns="91425" bIns="45700" anchor="t" anchorCtr="0">
            <a:noAutofit/>
          </a:bodyPr>
          <a:lstStyle/>
          <a:p>
            <a:pPr marL="50800" indent="0" algn="just">
              <a:buNone/>
            </a:pPr>
            <a:r>
              <a:rPr lang="en-US" dirty="0"/>
              <a:t>  7 </a:t>
            </a:r>
            <a:r>
              <a:rPr lang="en-US" dirty="0">
                <a:solidFill>
                  <a:schemeClr val="bg1"/>
                </a:solidFill>
              </a:rPr>
              <a:t> But the end of all things is at hand; therefore be serious and watchful in your prayers. </a:t>
            </a:r>
          </a:p>
          <a:p>
            <a:pPr marL="50800" indent="0" algn="just">
              <a:buNone/>
            </a:pPr>
            <a:r>
              <a:rPr lang="en-US" dirty="0"/>
              <a:t>  8  And above all things have fervent love for one another, for "Love will cover a multitude of sins." </a:t>
            </a:r>
          </a:p>
          <a:p>
            <a:pPr marL="50800" indent="0" algn="just">
              <a:buNone/>
            </a:pPr>
            <a:r>
              <a:rPr lang="en-US" dirty="0"/>
              <a:t>  9  Be hospitable to one another without grumbling. </a:t>
            </a:r>
          </a:p>
          <a:p>
            <a:pPr marL="50800" indent="0" algn="just">
              <a:buNone/>
            </a:pPr>
            <a:r>
              <a:rPr lang="en-US" dirty="0"/>
              <a:t>  10  As each one has received a gift, minister it to one another, as good stewards of the manifold grace of God. </a:t>
            </a:r>
          </a:p>
          <a:p>
            <a:pPr marL="50800" indent="0" algn="just">
              <a:buNone/>
            </a:pPr>
            <a:r>
              <a:rPr lang="en-US" dirty="0"/>
              <a:t>  11  If anyone speaks, let him speak as the oracles of God. If anyone ministers, let him do it as with the ability which God supplies, that in all things God may be glorified through Jesus Christ, to whom belong the glory and the dominion forever and ever.   Amen. </a:t>
            </a:r>
          </a:p>
          <a:p>
            <a:pPr marL="0" indent="0" algn="just">
              <a:lnSpc>
                <a:spcPct val="150000"/>
              </a:lnSpc>
              <a:spcBef>
                <a:spcPts val="0"/>
              </a:spcBef>
              <a:buSzPts val="3000"/>
              <a:buNone/>
            </a:pPr>
            <a:endParaRPr dirty="0"/>
          </a:p>
        </p:txBody>
      </p:sp>
    </p:spTree>
    <p:extLst>
      <p:ext uri="{BB962C8B-B14F-4D97-AF65-F5344CB8AC3E}">
        <p14:creationId xmlns:p14="http://schemas.microsoft.com/office/powerpoint/2010/main" val="1196697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t>Do This When the End Is Near</a:t>
            </a:r>
          </a:p>
        </p:txBody>
      </p:sp>
      <p:sp>
        <p:nvSpPr>
          <p:cNvPr id="87" name="Google Shape;87;p14"/>
          <p:cNvSpPr txBox="1">
            <a:spLocks noGrp="1"/>
          </p:cNvSpPr>
          <p:nvPr>
            <p:ph type="body" idx="1"/>
          </p:nvPr>
        </p:nvSpPr>
        <p:spPr>
          <a:xfrm>
            <a:off x="190920" y="1780469"/>
            <a:ext cx="11631868" cy="5077531"/>
          </a:xfrm>
        </p:spPr>
        <p:txBody>
          <a:bodyPr/>
          <a:lstStyle/>
          <a:p>
            <a:pPr lvl="1" indent="-457200">
              <a:buFont typeface="Arial" panose="020B0604020202020204" pitchFamily="34" charset="0"/>
              <a:buChar char="•"/>
            </a:pPr>
            <a:r>
              <a:rPr lang="en-US" dirty="0">
                <a:solidFill>
                  <a:schemeClr val="bg1"/>
                </a:solidFill>
              </a:rPr>
              <a:t>Be sober and watchful in prayers</a:t>
            </a:r>
          </a:p>
          <a:p>
            <a:pPr lvl="1" indent="-457200">
              <a:buFont typeface="Arial" panose="020B0604020202020204" pitchFamily="34" charset="0"/>
              <a:buChar char="•"/>
            </a:pPr>
            <a:r>
              <a:rPr lang="en-US" dirty="0">
                <a:solidFill>
                  <a:schemeClr val="bg1"/>
                </a:solidFill>
              </a:rPr>
              <a:t>Be hospitable to one another without grudging</a:t>
            </a:r>
            <a:endParaRPr lang="fr-FR" sz="2400" dirty="0">
              <a:solidFill>
                <a:schemeClr val="bg1"/>
              </a:solidFill>
            </a:endParaRPr>
          </a:p>
        </p:txBody>
      </p:sp>
    </p:spTree>
    <p:extLst>
      <p:ext uri="{BB962C8B-B14F-4D97-AF65-F5344CB8AC3E}">
        <p14:creationId xmlns:p14="http://schemas.microsoft.com/office/powerpoint/2010/main" val="166195565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667</Words>
  <Application>Microsoft Office PowerPoint</Application>
  <PresentationFormat>Widescreen</PresentationFormat>
  <Paragraphs>132</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Cambria</vt:lpstr>
      <vt:lpstr>Office Theme</vt:lpstr>
      <vt:lpstr>Do This When the End Is Near</vt:lpstr>
      <vt:lpstr>1 Peter 4:7-11</vt:lpstr>
      <vt:lpstr>Introduction</vt:lpstr>
      <vt:lpstr>1 Peter 4:7-11</vt:lpstr>
      <vt:lpstr>Do This When the End Is Near</vt:lpstr>
      <vt:lpstr>1 Peter 4:7-11</vt:lpstr>
      <vt:lpstr>Do This When the End Is Near</vt:lpstr>
      <vt:lpstr>1 Peter 4:7-11</vt:lpstr>
      <vt:lpstr>Do This When the End Is Near</vt:lpstr>
      <vt:lpstr>1 Peter 4:7-11</vt:lpstr>
      <vt:lpstr>Do This When the End Is Near</vt:lpstr>
      <vt:lpstr>Do This When the End Is Near</vt:lpstr>
      <vt:lpstr>1 Peter 4:7-11</vt:lpstr>
      <vt:lpstr>Do This When the End Is Near</vt:lpstr>
      <vt:lpstr>Do This When the End Is Near</vt:lpstr>
      <vt:lpstr>1 Peter 4:7-11</vt:lpstr>
      <vt:lpstr>Do This When the End Is Near</vt:lpstr>
      <vt:lpstr>Do This When the End Is Near</vt:lpstr>
      <vt:lpstr>1 Peter 4:7-11</vt:lpstr>
      <vt:lpstr>Do This When the End Is Near</vt:lpstr>
      <vt:lpstr>1 Peter 4:7-11</vt:lpstr>
      <vt:lpstr>The End Is Near, Do His Will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23</cp:revision>
  <dcterms:modified xsi:type="dcterms:W3CDTF">2018-12-31T16:30:39Z</dcterms:modified>
</cp:coreProperties>
</file>