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69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1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679E-FF85-456F-81DE-1DE258FC782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50EC-074B-4413-A740-6690E217C69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097EA9-2C86-4A64-9633-E0E49D89F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5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B3C63C-DACF-47DA-BD53-B68B239B7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33" y="1488331"/>
            <a:ext cx="9007267" cy="519694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5127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latin typeface="+mn-lt"/>
              </a:defRPr>
            </a:lvl2pPr>
            <a:lvl3pPr>
              <a:defRPr b="1">
                <a:solidFill>
                  <a:schemeClr val="bg1"/>
                </a:solidFill>
                <a:latin typeface="+mn-lt"/>
              </a:defRPr>
            </a:lvl3pPr>
            <a:lvl4pPr>
              <a:defRPr b="1">
                <a:solidFill>
                  <a:schemeClr val="bg1"/>
                </a:solidFill>
                <a:latin typeface="+mn-lt"/>
              </a:defRPr>
            </a:lvl4pPr>
            <a:lvl5pPr>
              <a:defRPr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435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679E-FF85-456F-81DE-1DE258FC782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50EC-074B-4413-A740-6690E217C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90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679E-FF85-456F-81DE-1DE258FC782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50EC-074B-4413-A740-6690E217C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88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679E-FF85-456F-81DE-1DE258FC782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50EC-074B-4413-A740-6690E217C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08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679E-FF85-456F-81DE-1DE258FC782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50EC-074B-4413-A740-6690E217C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09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679E-FF85-456F-81DE-1DE258FC782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50EC-074B-4413-A740-6690E217C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98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679E-FF85-456F-81DE-1DE258FC782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50EC-074B-4413-A740-6690E217C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78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679E-FF85-456F-81DE-1DE258FC782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50EC-074B-4413-A740-6690E217C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08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679E-FF85-456F-81DE-1DE258FC782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50EC-074B-4413-A740-6690E217C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58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679E-FF85-456F-81DE-1DE258FC782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50EC-074B-4413-A740-6690E217C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9D3728-F97F-45C4-A95D-774D93690A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33" y="1488331"/>
            <a:ext cx="9007267" cy="424125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5127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latin typeface="+mn-lt"/>
              </a:defRPr>
            </a:lvl2pPr>
            <a:lvl3pPr>
              <a:defRPr b="1">
                <a:solidFill>
                  <a:schemeClr val="bg1"/>
                </a:solidFill>
                <a:latin typeface="+mn-lt"/>
              </a:defRPr>
            </a:lvl3pPr>
            <a:lvl4pPr>
              <a:defRPr b="1">
                <a:solidFill>
                  <a:schemeClr val="bg1"/>
                </a:solidFill>
                <a:latin typeface="+mn-lt"/>
              </a:defRPr>
            </a:lvl4pPr>
            <a:lvl5pPr>
              <a:defRPr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549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B2452F-95C9-4D60-9DA2-909A3815E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33" y="1488331"/>
            <a:ext cx="9007267" cy="424125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5127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latin typeface="+mn-lt"/>
              </a:defRPr>
            </a:lvl2pPr>
            <a:lvl3pPr>
              <a:defRPr b="1">
                <a:solidFill>
                  <a:schemeClr val="bg1"/>
                </a:solidFill>
                <a:latin typeface="+mn-lt"/>
              </a:defRPr>
            </a:lvl3pPr>
            <a:lvl4pPr>
              <a:defRPr b="1">
                <a:solidFill>
                  <a:schemeClr val="bg1"/>
                </a:solidFill>
                <a:latin typeface="+mn-lt"/>
              </a:defRPr>
            </a:lvl4pPr>
            <a:lvl5pPr>
              <a:defRPr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139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7C795F-EA65-4970-AE27-78B37EB6C7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33" y="1488331"/>
            <a:ext cx="9007267" cy="424125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5127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latin typeface="+mn-lt"/>
              </a:defRPr>
            </a:lvl2pPr>
            <a:lvl3pPr>
              <a:defRPr b="1">
                <a:solidFill>
                  <a:schemeClr val="bg1"/>
                </a:solidFill>
                <a:latin typeface="+mn-lt"/>
              </a:defRPr>
            </a:lvl3pPr>
            <a:lvl4pPr>
              <a:defRPr b="1">
                <a:solidFill>
                  <a:schemeClr val="bg1"/>
                </a:solidFill>
                <a:latin typeface="+mn-lt"/>
              </a:defRPr>
            </a:lvl4pPr>
            <a:lvl5pPr>
              <a:defRPr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218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2A71D7-1068-40A9-B075-B6FDBE570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33" y="1488331"/>
            <a:ext cx="9007267" cy="424125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5127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latin typeface="+mn-lt"/>
              </a:defRPr>
            </a:lvl2pPr>
            <a:lvl3pPr>
              <a:defRPr b="1">
                <a:solidFill>
                  <a:schemeClr val="bg1"/>
                </a:solidFill>
                <a:latin typeface="+mn-lt"/>
              </a:defRPr>
            </a:lvl3pPr>
            <a:lvl4pPr>
              <a:defRPr b="1">
                <a:solidFill>
                  <a:schemeClr val="bg1"/>
                </a:solidFill>
                <a:latin typeface="+mn-lt"/>
              </a:defRPr>
            </a:lvl4pPr>
            <a:lvl5pPr>
              <a:defRPr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9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BC5B5C-3A84-4D63-843A-AAB5F5AFA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33" y="1488331"/>
            <a:ext cx="9007267" cy="424125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5127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latin typeface="+mn-lt"/>
              </a:defRPr>
            </a:lvl2pPr>
            <a:lvl3pPr>
              <a:defRPr b="1">
                <a:solidFill>
                  <a:schemeClr val="bg1"/>
                </a:solidFill>
                <a:latin typeface="+mn-lt"/>
              </a:defRPr>
            </a:lvl3pPr>
            <a:lvl4pPr>
              <a:defRPr b="1">
                <a:solidFill>
                  <a:schemeClr val="bg1"/>
                </a:solidFill>
                <a:latin typeface="+mn-lt"/>
              </a:defRPr>
            </a:lvl4pPr>
            <a:lvl5pPr>
              <a:defRPr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128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2AAF61-FEB0-4CAE-B6C8-B4CD1A2376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33" y="1488331"/>
            <a:ext cx="9007267" cy="424125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5127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latin typeface="+mn-lt"/>
              </a:defRPr>
            </a:lvl2pPr>
            <a:lvl3pPr>
              <a:defRPr b="1">
                <a:solidFill>
                  <a:schemeClr val="bg1"/>
                </a:solidFill>
                <a:latin typeface="+mn-lt"/>
              </a:defRPr>
            </a:lvl3pPr>
            <a:lvl4pPr>
              <a:defRPr b="1">
                <a:solidFill>
                  <a:schemeClr val="bg1"/>
                </a:solidFill>
                <a:latin typeface="+mn-lt"/>
              </a:defRPr>
            </a:lvl4pPr>
            <a:lvl5pPr>
              <a:defRPr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DD6370-4849-4627-9EAC-9168EEB37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33" y="1488331"/>
            <a:ext cx="9007267" cy="424125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5127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latin typeface="+mn-lt"/>
              </a:defRPr>
            </a:lvl2pPr>
            <a:lvl3pPr>
              <a:defRPr b="1">
                <a:solidFill>
                  <a:schemeClr val="bg1"/>
                </a:solidFill>
                <a:latin typeface="+mn-lt"/>
              </a:defRPr>
            </a:lvl3pPr>
            <a:lvl4pPr>
              <a:defRPr b="1">
                <a:solidFill>
                  <a:schemeClr val="bg1"/>
                </a:solidFill>
                <a:latin typeface="+mn-lt"/>
              </a:defRPr>
            </a:lvl4pPr>
            <a:lvl5pPr>
              <a:defRPr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5906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E41592-84FE-4287-89D7-E53E12B4A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0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C679E-FF85-456F-81DE-1DE258FC782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950EC-074B-4413-A740-6690E217C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0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8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954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7EC3FD-DC94-4D1A-B212-567EE557C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Constant bitterness, conflict and tension does NOT produce happiness in a home</a:t>
            </a:r>
          </a:p>
          <a:p>
            <a:r>
              <a:rPr lang="en-US" dirty="0"/>
              <a:t>Discontinuing bickering, biting and devouring each other brings happiness to every home (Gal. 5:15; Eph. 4:31)</a:t>
            </a:r>
          </a:p>
          <a:p>
            <a:r>
              <a:rPr lang="en-US" dirty="0"/>
              <a:t>Pursuing peace and harmony in our words, tone, attitude and actions brings happiness to every home (Prov. 15:1; Rom. 14:19; 1 Pet. 3:10-11)</a:t>
            </a:r>
          </a:p>
        </p:txBody>
      </p:sp>
    </p:spTree>
    <p:extLst>
      <p:ext uri="{BB962C8B-B14F-4D97-AF65-F5344CB8AC3E}">
        <p14:creationId xmlns:p14="http://schemas.microsoft.com/office/powerpoint/2010/main" val="6264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1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FB4194-38B0-44A4-B676-22381018C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1549291"/>
            <a:ext cx="8595360" cy="5196949"/>
          </a:xfrm>
        </p:spPr>
        <p:txBody>
          <a:bodyPr>
            <a:normAutofit/>
          </a:bodyPr>
          <a:lstStyle/>
          <a:p>
            <a:r>
              <a:rPr lang="en-US" sz="3200" dirty="0"/>
              <a:t>Believe Jesus is God’s Son – John 20:30-31</a:t>
            </a:r>
          </a:p>
          <a:p>
            <a:r>
              <a:rPr lang="en-US" sz="3200" dirty="0"/>
              <a:t>Repent of your sins and turn to God – Acts 2:38</a:t>
            </a:r>
          </a:p>
          <a:p>
            <a:r>
              <a:rPr lang="en-US" sz="3200" dirty="0"/>
              <a:t>Confess your faith in Jesus Christ – Romans 10:9</a:t>
            </a:r>
          </a:p>
          <a:p>
            <a:r>
              <a:rPr lang="en-US" sz="3200" dirty="0"/>
              <a:t>Be immersed into Christ – Mark 16:16</a:t>
            </a:r>
          </a:p>
          <a:p>
            <a:pPr lvl="1"/>
            <a:r>
              <a:rPr lang="en-US" sz="2800" dirty="0">
                <a:solidFill>
                  <a:srgbClr val="FEFBCA"/>
                </a:solidFill>
              </a:rPr>
              <a:t>God will forgive all of your sins – Acts 22:16</a:t>
            </a:r>
          </a:p>
          <a:p>
            <a:pPr lvl="1"/>
            <a:r>
              <a:rPr lang="en-US" sz="2800" dirty="0">
                <a:solidFill>
                  <a:srgbClr val="FEFBCA"/>
                </a:solidFill>
              </a:rPr>
              <a:t>God will add you to His church – Acts 2:47</a:t>
            </a:r>
          </a:p>
          <a:p>
            <a:pPr lvl="1"/>
            <a:r>
              <a:rPr lang="en-US" sz="2800" dirty="0">
                <a:solidFill>
                  <a:srgbClr val="FEFBCA"/>
                </a:solidFill>
              </a:rPr>
              <a:t>God will enroll you in heaven – Hebrews 12:23</a:t>
            </a:r>
          </a:p>
          <a:p>
            <a:r>
              <a:rPr lang="en-US" sz="3200" dirty="0"/>
              <a:t>Serve Him faithfully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423599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D56C29A-87A6-4FA7-9C3E-2C57A6690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DB9A8A-78FF-4CD1-B1B0-0A1B945B1EE3}"/>
              </a:ext>
            </a:extLst>
          </p:cNvPr>
          <p:cNvSpPr/>
          <p:nvPr/>
        </p:nvSpPr>
        <p:spPr>
          <a:xfrm>
            <a:off x="-433137" y="-312821"/>
            <a:ext cx="9914021" cy="76393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chocolate chip cookies">
            <a:extLst>
              <a:ext uri="{FF2B5EF4-FFF2-40B4-BE49-F238E27FC236}">
                <a16:creationId xmlns:a16="http://schemas.microsoft.com/office/drawing/2014/main" id="{E982FC71-339A-475B-BD76-F8F6F87BA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6" y="584960"/>
            <a:ext cx="8633124" cy="485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4512B29-763F-430B-A17F-462CC2277583}"/>
              </a:ext>
            </a:extLst>
          </p:cNvPr>
          <p:cNvGrpSpPr/>
          <p:nvPr/>
        </p:nvGrpSpPr>
        <p:grpSpPr>
          <a:xfrm>
            <a:off x="-1117" y="33699"/>
            <a:ext cx="9137292" cy="6790602"/>
            <a:chOff x="1" y="67398"/>
            <a:chExt cx="9137292" cy="67906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0BB30FA-EB80-47C9-8B8A-98A605FA0AB1}"/>
                </a:ext>
              </a:extLst>
            </p:cNvPr>
            <p:cNvSpPr/>
            <p:nvPr/>
          </p:nvSpPr>
          <p:spPr>
            <a:xfrm>
              <a:off x="1" y="67398"/>
              <a:ext cx="9137292" cy="67906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Image result for netflix">
              <a:extLst>
                <a:ext uri="{FF2B5EF4-FFF2-40B4-BE49-F238E27FC236}">
                  <a16:creationId xmlns:a16="http://schemas.microsoft.com/office/drawing/2014/main" id="{4F48A8CE-345A-4D67-A53A-3F263CB4A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09" y="1456251"/>
              <a:ext cx="8635345" cy="4012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2398ABC-52F4-406A-8237-3F6BD9486C96}"/>
              </a:ext>
            </a:extLst>
          </p:cNvPr>
          <p:cNvGrpSpPr/>
          <p:nvPr/>
        </p:nvGrpSpPr>
        <p:grpSpPr>
          <a:xfrm>
            <a:off x="5591" y="39339"/>
            <a:ext cx="9137292" cy="6984399"/>
            <a:chOff x="2318721" y="-445173"/>
            <a:chExt cx="9137292" cy="69843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C2F12F5-A647-4299-AA4E-66A3F2B1CC8A}"/>
                </a:ext>
              </a:extLst>
            </p:cNvPr>
            <p:cNvSpPr/>
            <p:nvPr/>
          </p:nvSpPr>
          <p:spPr>
            <a:xfrm>
              <a:off x="2318721" y="-445173"/>
              <a:ext cx="9137292" cy="67906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Image result for playstation">
              <a:extLst>
                <a:ext uri="{FF2B5EF4-FFF2-40B4-BE49-F238E27FC236}">
                  <a16:creationId xmlns:a16="http://schemas.microsoft.com/office/drawing/2014/main" id="{35DB8018-F791-4C06-919D-C1ECB96E5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880" y="3305137"/>
              <a:ext cx="4851133" cy="323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xbox">
              <a:extLst>
                <a:ext uri="{FF2B5EF4-FFF2-40B4-BE49-F238E27FC236}">
                  <a16:creationId xmlns:a16="http://schemas.microsoft.com/office/drawing/2014/main" id="{E1385384-C70E-471B-951B-EB376C9DD0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345" y="-128274"/>
              <a:ext cx="5619750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Image result for remote control">
            <a:extLst>
              <a:ext uri="{FF2B5EF4-FFF2-40B4-BE49-F238E27FC236}">
                <a16:creationId xmlns:a16="http://schemas.microsoft.com/office/drawing/2014/main" id="{45E08D3C-AE4F-4EDA-9F39-333046CBB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" y="35623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swimming pool">
            <a:extLst>
              <a:ext uri="{FF2B5EF4-FFF2-40B4-BE49-F238E27FC236}">
                <a16:creationId xmlns:a16="http://schemas.microsoft.com/office/drawing/2014/main" id="{A23DCFD6-FD8E-4175-95F2-17604669D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disney world">
            <a:extLst>
              <a:ext uri="{FF2B5EF4-FFF2-40B4-BE49-F238E27FC236}">
                <a16:creationId xmlns:a16="http://schemas.microsoft.com/office/drawing/2014/main" id="{77D104C4-E194-43D5-B2BE-27399ABBA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62" y="-3236"/>
            <a:ext cx="9144000" cy="60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sleep">
            <a:extLst>
              <a:ext uri="{FF2B5EF4-FFF2-40B4-BE49-F238E27FC236}">
                <a16:creationId xmlns:a16="http://schemas.microsoft.com/office/drawing/2014/main" id="{5726458E-F4CD-4391-87B5-4E5065DE0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3" b="12354"/>
          <a:stretch/>
        </p:blipFill>
        <p:spPr bwMode="auto">
          <a:xfrm>
            <a:off x="11118" y="22689"/>
            <a:ext cx="9050240" cy="730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861D5B-E139-4C1D-8643-E7B9C8944B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977" y="467457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8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20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7EC3FD-DC94-4D1A-B212-567EE557C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Arrogance, selfishness and conceit does NOT produce happiness in a home</a:t>
            </a:r>
          </a:p>
          <a:p>
            <a:r>
              <a:rPr lang="en-US" dirty="0"/>
              <a:t>Putting God first brings happiness to every home</a:t>
            </a:r>
            <a:br>
              <a:rPr lang="en-US" dirty="0"/>
            </a:br>
            <a:r>
              <a:rPr lang="en-US" dirty="0"/>
              <a:t>(Matt. 6:33; Col. 1:18)</a:t>
            </a:r>
          </a:p>
          <a:p>
            <a:r>
              <a:rPr lang="en-US" dirty="0"/>
              <a:t>Putting others above self brings happiness to every home (Phil. 2:3-4; Matt. 23:11)</a:t>
            </a:r>
          </a:p>
        </p:txBody>
      </p:sp>
    </p:spTree>
    <p:extLst>
      <p:ext uri="{BB962C8B-B14F-4D97-AF65-F5344CB8AC3E}">
        <p14:creationId xmlns:p14="http://schemas.microsoft.com/office/powerpoint/2010/main" val="257195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7EC3FD-DC94-4D1A-B212-567EE557C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33" y="1488331"/>
            <a:ext cx="8713969" cy="4241259"/>
          </a:xfrm>
        </p:spPr>
        <p:txBody>
          <a:bodyPr>
            <a:normAutofit/>
          </a:bodyPr>
          <a:lstStyle/>
          <a:p>
            <a:r>
              <a:rPr lang="en-US" dirty="0"/>
              <a:t>Glorifying, joking about or minimizing sin does NOT produce happiness in a home	</a:t>
            </a:r>
          </a:p>
          <a:p>
            <a:r>
              <a:rPr lang="en-US" dirty="0"/>
              <a:t>Taking sin seriously brings happiness to every home (Jas. 4:8-10)</a:t>
            </a:r>
          </a:p>
          <a:p>
            <a:r>
              <a:rPr lang="en-US" dirty="0"/>
              <a:t>Treating sin as God treats sin brings happiness to every home (Ezek. 18:30-32)</a:t>
            </a:r>
          </a:p>
        </p:txBody>
      </p:sp>
    </p:spTree>
    <p:extLst>
      <p:ext uri="{BB962C8B-B14F-4D97-AF65-F5344CB8AC3E}">
        <p14:creationId xmlns:p14="http://schemas.microsoft.com/office/powerpoint/2010/main" val="7794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7EC3FD-DC94-4D1A-B212-567EE557C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uncontrolled, wild temper does NOT produce happiness in a home</a:t>
            </a:r>
          </a:p>
          <a:p>
            <a:r>
              <a:rPr lang="en-US" dirty="0"/>
              <a:t>Submitting to Divine control brings happiness to every home (Jas. 4:7; 1 Cor. 6:19-20)</a:t>
            </a:r>
          </a:p>
          <a:p>
            <a:r>
              <a:rPr lang="en-US" dirty="0"/>
              <a:t>Taming and channeling our strength/energy toward God and serving others brings happiness to every home</a:t>
            </a:r>
            <a:br>
              <a:rPr lang="en-US" dirty="0"/>
            </a:br>
            <a:r>
              <a:rPr lang="en-US" dirty="0"/>
              <a:t>(Rom. 6:12-13; Eph. 4:2, 26-27)</a:t>
            </a:r>
          </a:p>
        </p:txBody>
      </p:sp>
    </p:spTree>
    <p:extLst>
      <p:ext uri="{BB962C8B-B14F-4D97-AF65-F5344CB8AC3E}">
        <p14:creationId xmlns:p14="http://schemas.microsoft.com/office/powerpoint/2010/main" val="25281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7EC3FD-DC94-4D1A-B212-567EE557C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Craving to fulfill our own desires does NOT produce happiness in a home</a:t>
            </a:r>
          </a:p>
          <a:p>
            <a:r>
              <a:rPr lang="en-US" dirty="0"/>
              <a:t>Wanting desperately to do whatever God wants of us bring happiness to every home (Matt. 3:15; Psa. 63:1; </a:t>
            </a:r>
            <a:br>
              <a:rPr lang="en-US" dirty="0"/>
            </a:br>
            <a:r>
              <a:rPr lang="en-US" dirty="0"/>
              <a:t>1 Pet. 2:2; Heb. 1:9)</a:t>
            </a:r>
          </a:p>
          <a:p>
            <a:r>
              <a:rPr lang="en-US" dirty="0"/>
              <a:t>Seeking after a deeper, more meaningful relationship with God brings happiness to every home (Phil. 3:4-14)</a:t>
            </a:r>
          </a:p>
        </p:txBody>
      </p:sp>
    </p:spTree>
    <p:extLst>
      <p:ext uri="{BB962C8B-B14F-4D97-AF65-F5344CB8AC3E}">
        <p14:creationId xmlns:p14="http://schemas.microsoft.com/office/powerpoint/2010/main" val="376192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7EC3FD-DC94-4D1A-B212-567EE557C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33" y="1488331"/>
            <a:ext cx="8865027" cy="4241259"/>
          </a:xfrm>
        </p:spPr>
        <p:txBody>
          <a:bodyPr>
            <a:normAutofit/>
          </a:bodyPr>
          <a:lstStyle/>
          <a:p>
            <a:r>
              <a:rPr lang="en-US" dirty="0"/>
              <a:t>Thinking the worst in others or holding a grudge does NOT produce happiness in a home</a:t>
            </a:r>
          </a:p>
          <a:p>
            <a:r>
              <a:rPr lang="en-US" dirty="0"/>
              <a:t>Feeling the pain of others and deliberately responding to serve their needs brings happiness to every home (Luke 10:29-37; Eph. 4:31-32)</a:t>
            </a:r>
          </a:p>
          <a:p>
            <a:r>
              <a:rPr lang="en-US" dirty="0"/>
              <a:t>Mercifully forgiving others who wrong us brings happiness to every home (Luke 6:36; Col. 3:12-14; Matt. 18:21-35)</a:t>
            </a:r>
          </a:p>
        </p:txBody>
      </p:sp>
    </p:spTree>
    <p:extLst>
      <p:ext uri="{BB962C8B-B14F-4D97-AF65-F5344CB8AC3E}">
        <p14:creationId xmlns:p14="http://schemas.microsoft.com/office/powerpoint/2010/main" val="41093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7EC3FD-DC94-4D1A-B212-567EE557C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Living like everyone else amidst the filth of the world does NOT produce happiness in a home</a:t>
            </a:r>
          </a:p>
          <a:p>
            <a:r>
              <a:rPr lang="en-US" dirty="0"/>
              <a:t>Refusing to conform ourselves into the mold of this world brings happiness to every home (Rom. 12:2; 2 Cor. 6:17)</a:t>
            </a:r>
          </a:p>
          <a:p>
            <a:r>
              <a:rPr lang="en-US" dirty="0"/>
              <a:t>Being motivated by a pure heart, unashamed of God’s standards brings happiness to every home (Col. 3:22-23; Eph. 5:10-11; Mark 8:38)</a:t>
            </a:r>
          </a:p>
        </p:txBody>
      </p:sp>
    </p:spTree>
    <p:extLst>
      <p:ext uri="{BB962C8B-B14F-4D97-AF65-F5344CB8AC3E}">
        <p14:creationId xmlns:p14="http://schemas.microsoft.com/office/powerpoint/2010/main" val="18988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940</TotalTime>
  <Words>390</Words>
  <Application>Microsoft Office PowerPoint</Application>
  <PresentationFormat>On-screen Show (4:3)</PresentationFormat>
  <Paragraphs>29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23</cp:revision>
  <dcterms:created xsi:type="dcterms:W3CDTF">2018-10-01T00:46:46Z</dcterms:created>
  <dcterms:modified xsi:type="dcterms:W3CDTF">2018-10-14T12:54:57Z</dcterms:modified>
</cp:coreProperties>
</file>