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58" r:id="rId5"/>
    <p:sldId id="264" r:id="rId6"/>
    <p:sldId id="262" r:id="rId7"/>
    <p:sldId id="265" r:id="rId8"/>
    <p:sldId id="259" r:id="rId9"/>
    <p:sldId id="266" r:id="rId10"/>
    <p:sldId id="260" r:id="rId11"/>
    <p:sldId id="267" r:id="rId12"/>
    <p:sldId id="261" r:id="rId13"/>
    <p:sldId id="268" r:id="rId14"/>
    <p:sldId id="269" r:id="rId15"/>
  </p:sldIdLst>
  <p:sldSz cx="9144000" cy="6858000" type="screen4x3"/>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9" d="100"/>
          <a:sy n="109" d="100"/>
        </p:scale>
        <p:origin x="98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5596C6-E4DE-4D5E-A2F1-E758C89277CE}"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F4444-46C5-43C8-A4F5-746FE04FB39F}" type="slidenum">
              <a:rPr lang="en-US" smtClean="0"/>
              <a:t>‹#›</a:t>
            </a:fld>
            <a:endParaRPr lang="en-US"/>
          </a:p>
        </p:txBody>
      </p:sp>
    </p:spTree>
    <p:extLst>
      <p:ext uri="{BB962C8B-B14F-4D97-AF65-F5344CB8AC3E}">
        <p14:creationId xmlns:p14="http://schemas.microsoft.com/office/powerpoint/2010/main" val="5443985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5596C6-E4DE-4D5E-A2F1-E758C89277CE}"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F4444-46C5-43C8-A4F5-746FE04FB39F}" type="slidenum">
              <a:rPr lang="en-US" smtClean="0"/>
              <a:t>‹#›</a:t>
            </a:fld>
            <a:endParaRPr lang="en-US"/>
          </a:p>
        </p:txBody>
      </p:sp>
    </p:spTree>
    <p:extLst>
      <p:ext uri="{BB962C8B-B14F-4D97-AF65-F5344CB8AC3E}">
        <p14:creationId xmlns:p14="http://schemas.microsoft.com/office/powerpoint/2010/main" val="17186047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5596C6-E4DE-4D5E-A2F1-E758C89277CE}"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F4444-46C5-43C8-A4F5-746FE04FB39F}" type="slidenum">
              <a:rPr lang="en-US" smtClean="0"/>
              <a:t>‹#›</a:t>
            </a:fld>
            <a:endParaRPr lang="en-US"/>
          </a:p>
        </p:txBody>
      </p:sp>
    </p:spTree>
    <p:extLst>
      <p:ext uri="{BB962C8B-B14F-4D97-AF65-F5344CB8AC3E}">
        <p14:creationId xmlns:p14="http://schemas.microsoft.com/office/powerpoint/2010/main" val="17477762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5596C6-E4DE-4D5E-A2F1-E758C89277CE}"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F4444-46C5-43C8-A4F5-746FE04FB39F}" type="slidenum">
              <a:rPr lang="en-US" smtClean="0"/>
              <a:t>‹#›</a:t>
            </a:fld>
            <a:endParaRPr lang="en-US"/>
          </a:p>
        </p:txBody>
      </p:sp>
    </p:spTree>
    <p:extLst>
      <p:ext uri="{BB962C8B-B14F-4D97-AF65-F5344CB8AC3E}">
        <p14:creationId xmlns:p14="http://schemas.microsoft.com/office/powerpoint/2010/main" val="15418393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5596C6-E4DE-4D5E-A2F1-E758C89277CE}" type="datetimeFigureOut">
              <a:rPr lang="en-US" smtClean="0"/>
              <a:t>10/7/2018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F4444-46C5-43C8-A4F5-746FE04FB39F}" type="slidenum">
              <a:rPr lang="en-US" smtClean="0"/>
              <a:t>‹#›</a:t>
            </a:fld>
            <a:endParaRPr lang="en-US"/>
          </a:p>
        </p:txBody>
      </p:sp>
    </p:spTree>
    <p:extLst>
      <p:ext uri="{BB962C8B-B14F-4D97-AF65-F5344CB8AC3E}">
        <p14:creationId xmlns:p14="http://schemas.microsoft.com/office/powerpoint/2010/main" val="12930327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5596C6-E4DE-4D5E-A2F1-E758C89277CE}" type="datetimeFigureOut">
              <a:rPr lang="en-US" smtClean="0"/>
              <a:t>10/7/2018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9F4444-46C5-43C8-A4F5-746FE04FB39F}" type="slidenum">
              <a:rPr lang="en-US" smtClean="0"/>
              <a:t>‹#›</a:t>
            </a:fld>
            <a:endParaRPr lang="en-US"/>
          </a:p>
        </p:txBody>
      </p:sp>
    </p:spTree>
    <p:extLst>
      <p:ext uri="{BB962C8B-B14F-4D97-AF65-F5344CB8AC3E}">
        <p14:creationId xmlns:p14="http://schemas.microsoft.com/office/powerpoint/2010/main" val="3451800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5596C6-E4DE-4D5E-A2F1-E758C89277CE}" type="datetimeFigureOut">
              <a:rPr lang="en-US" smtClean="0"/>
              <a:t>10/7/2018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9F4444-46C5-43C8-A4F5-746FE04FB39F}" type="slidenum">
              <a:rPr lang="en-US" smtClean="0"/>
              <a:t>‹#›</a:t>
            </a:fld>
            <a:endParaRPr lang="en-US"/>
          </a:p>
        </p:txBody>
      </p:sp>
    </p:spTree>
    <p:extLst>
      <p:ext uri="{BB962C8B-B14F-4D97-AF65-F5344CB8AC3E}">
        <p14:creationId xmlns:p14="http://schemas.microsoft.com/office/powerpoint/2010/main" val="18353508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5596C6-E4DE-4D5E-A2F1-E758C89277CE}" type="datetimeFigureOut">
              <a:rPr lang="en-US" smtClean="0"/>
              <a:t>10/7/2018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9F4444-46C5-43C8-A4F5-746FE04FB39F}" type="slidenum">
              <a:rPr lang="en-US" smtClean="0"/>
              <a:t>‹#›</a:t>
            </a:fld>
            <a:endParaRPr lang="en-US"/>
          </a:p>
        </p:txBody>
      </p:sp>
    </p:spTree>
    <p:extLst>
      <p:ext uri="{BB962C8B-B14F-4D97-AF65-F5344CB8AC3E}">
        <p14:creationId xmlns:p14="http://schemas.microsoft.com/office/powerpoint/2010/main" val="22143767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5596C6-E4DE-4D5E-A2F1-E758C89277CE}" type="datetimeFigureOut">
              <a:rPr lang="en-US" smtClean="0"/>
              <a:t>10/7/2018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9F4444-46C5-43C8-A4F5-746FE04FB39F}" type="slidenum">
              <a:rPr lang="en-US" smtClean="0"/>
              <a:t>‹#›</a:t>
            </a:fld>
            <a:endParaRPr lang="en-US"/>
          </a:p>
        </p:txBody>
      </p:sp>
    </p:spTree>
    <p:extLst>
      <p:ext uri="{BB962C8B-B14F-4D97-AF65-F5344CB8AC3E}">
        <p14:creationId xmlns:p14="http://schemas.microsoft.com/office/powerpoint/2010/main" val="38795332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65596C6-E4DE-4D5E-A2F1-E758C89277CE}" type="datetimeFigureOut">
              <a:rPr lang="en-US" smtClean="0"/>
              <a:t>10/7/2018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9F4444-46C5-43C8-A4F5-746FE04FB39F}" type="slidenum">
              <a:rPr lang="en-US" smtClean="0"/>
              <a:t>‹#›</a:t>
            </a:fld>
            <a:endParaRPr lang="en-US"/>
          </a:p>
        </p:txBody>
      </p:sp>
    </p:spTree>
    <p:extLst>
      <p:ext uri="{BB962C8B-B14F-4D97-AF65-F5344CB8AC3E}">
        <p14:creationId xmlns:p14="http://schemas.microsoft.com/office/powerpoint/2010/main" val="5989417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65596C6-E4DE-4D5E-A2F1-E758C89277CE}" type="datetimeFigureOut">
              <a:rPr lang="en-US" smtClean="0"/>
              <a:t>10/7/2018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9F4444-46C5-43C8-A4F5-746FE04FB39F}" type="slidenum">
              <a:rPr lang="en-US" smtClean="0"/>
              <a:t>‹#›</a:t>
            </a:fld>
            <a:endParaRPr lang="en-US"/>
          </a:p>
        </p:txBody>
      </p:sp>
    </p:spTree>
    <p:extLst>
      <p:ext uri="{BB962C8B-B14F-4D97-AF65-F5344CB8AC3E}">
        <p14:creationId xmlns:p14="http://schemas.microsoft.com/office/powerpoint/2010/main" val="15971683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5596C6-E4DE-4D5E-A2F1-E758C89277CE}" type="datetimeFigureOut">
              <a:rPr lang="en-US" smtClean="0"/>
              <a:t>10/7/2018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9F4444-46C5-43C8-A4F5-746FE04FB39F}" type="slidenum">
              <a:rPr lang="en-US" smtClean="0"/>
              <a:t>‹#›</a:t>
            </a:fld>
            <a:endParaRPr lang="en-US"/>
          </a:p>
        </p:txBody>
      </p:sp>
    </p:spTree>
    <p:extLst>
      <p:ext uri="{BB962C8B-B14F-4D97-AF65-F5344CB8AC3E}">
        <p14:creationId xmlns:p14="http://schemas.microsoft.com/office/powerpoint/2010/main" val="17161981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90C0C-909B-4CCA-8E5A-5A96594A873D}"/>
              </a:ext>
            </a:extLst>
          </p:cNvPr>
          <p:cNvSpPr>
            <a:spLocks noGrp="1"/>
          </p:cNvSpPr>
          <p:nvPr>
            <p:ph type="ctrTitle"/>
          </p:nvPr>
        </p:nvSpPr>
        <p:spPr>
          <a:xfrm>
            <a:off x="167053" y="1122363"/>
            <a:ext cx="8827477" cy="2387600"/>
          </a:xfrm>
        </p:spPr>
        <p:txBody>
          <a:bodyPr/>
          <a:lstStyle/>
          <a:p>
            <a:r>
              <a:rPr lang="en-US" b="1" dirty="0">
                <a:latin typeface="Segoe UI Black" panose="020B0A02040204020203" pitchFamily="34" charset="0"/>
                <a:ea typeface="Segoe UI Black" panose="020B0A02040204020203" pitchFamily="34" charset="0"/>
              </a:rPr>
              <a:t>Parables of the Kingdom</a:t>
            </a:r>
          </a:p>
        </p:txBody>
      </p:sp>
      <p:sp>
        <p:nvSpPr>
          <p:cNvPr id="3" name="Subtitle 2">
            <a:extLst>
              <a:ext uri="{FF2B5EF4-FFF2-40B4-BE49-F238E27FC236}">
                <a16:creationId xmlns:a16="http://schemas.microsoft.com/office/drawing/2014/main" id="{64A17A4D-940D-4389-822F-EB73E379221C}"/>
              </a:ext>
            </a:extLst>
          </p:cNvPr>
          <p:cNvSpPr>
            <a:spLocks noGrp="1"/>
          </p:cNvSpPr>
          <p:nvPr>
            <p:ph type="subTitle" idx="1"/>
          </p:nvPr>
        </p:nvSpPr>
        <p:spPr>
          <a:xfrm>
            <a:off x="1143000" y="3602038"/>
            <a:ext cx="6858000" cy="706193"/>
          </a:xfrm>
        </p:spPr>
        <p:txBody>
          <a:bodyPr>
            <a:normAutofit/>
          </a:bodyPr>
          <a:lstStyle/>
          <a:p>
            <a:r>
              <a:rPr lang="en-US" sz="4000" dirty="0">
                <a:latin typeface="Segoe UI Semibold" panose="020B0702040204020203" pitchFamily="34" charset="0"/>
                <a:cs typeface="Segoe UI Semibold" panose="020B0702040204020203" pitchFamily="34" charset="0"/>
              </a:rPr>
              <a:t>Matthew 13</a:t>
            </a:r>
          </a:p>
        </p:txBody>
      </p:sp>
    </p:spTree>
    <p:extLst>
      <p:ext uri="{BB962C8B-B14F-4D97-AF65-F5344CB8AC3E}">
        <p14:creationId xmlns:p14="http://schemas.microsoft.com/office/powerpoint/2010/main" val="21555858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FE4A42-98BD-4CE0-83CD-3BFA8001BE89}"/>
              </a:ext>
            </a:extLst>
          </p:cNvPr>
          <p:cNvSpPr>
            <a:spLocks noGrp="1"/>
          </p:cNvSpPr>
          <p:nvPr>
            <p:ph idx="1"/>
          </p:nvPr>
        </p:nvSpPr>
        <p:spPr>
          <a:xfrm>
            <a:off x="237392" y="1107830"/>
            <a:ext cx="8669216" cy="5750170"/>
          </a:xfrm>
        </p:spPr>
        <p:txBody>
          <a:bodyPr>
            <a:normAutofit/>
          </a:bodyPr>
          <a:lstStyle/>
          <a:p>
            <a:pPr marL="0" indent="0">
              <a:buNone/>
            </a:pPr>
            <a:r>
              <a:rPr lang="en-US" dirty="0"/>
              <a:t>“Again, the kingdom of heaven is like a merchant seeking fine pearls, and upon finding one pearl of great value, he went and sold all that he had and bought it.”</a:t>
            </a:r>
          </a:p>
          <a:p>
            <a:pPr marL="0" indent="0">
              <a:buNone/>
            </a:pPr>
            <a:r>
              <a:rPr lang="en-US" dirty="0"/>
              <a:t>(Matthew 13:45-46)</a:t>
            </a:r>
          </a:p>
        </p:txBody>
      </p:sp>
      <p:sp>
        <p:nvSpPr>
          <p:cNvPr id="4" name="TextBox 3">
            <a:extLst>
              <a:ext uri="{FF2B5EF4-FFF2-40B4-BE49-F238E27FC236}">
                <a16:creationId xmlns:a16="http://schemas.microsoft.com/office/drawing/2014/main" id="{B3AE688C-3F59-4840-8DD6-905896C69280}"/>
              </a:ext>
            </a:extLst>
          </p:cNvPr>
          <p:cNvSpPr txBox="1"/>
          <p:nvPr/>
        </p:nvSpPr>
        <p:spPr>
          <a:xfrm>
            <a:off x="237392" y="307732"/>
            <a:ext cx="5635870" cy="584775"/>
          </a:xfrm>
          <a:prstGeom prst="rect">
            <a:avLst/>
          </a:prstGeom>
          <a:noFill/>
        </p:spPr>
        <p:txBody>
          <a:bodyPr wrap="square" rtlCol="0">
            <a:spAutoFit/>
          </a:bodyPr>
          <a:lstStyle/>
          <a:p>
            <a:r>
              <a:rPr lang="en-US" sz="3200" b="1" dirty="0">
                <a:latin typeface="Segoe UI Black" panose="020B0A02040204020203" pitchFamily="34" charset="0"/>
                <a:ea typeface="Segoe UI Black" panose="020B0A02040204020203" pitchFamily="34" charset="0"/>
              </a:rPr>
              <a:t>Parable of the Costly Pearl</a:t>
            </a:r>
          </a:p>
        </p:txBody>
      </p:sp>
    </p:spTree>
    <p:extLst>
      <p:ext uri="{BB962C8B-B14F-4D97-AF65-F5344CB8AC3E}">
        <p14:creationId xmlns:p14="http://schemas.microsoft.com/office/powerpoint/2010/main" val="25375087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FE4A42-98BD-4CE0-83CD-3BFA8001BE89}"/>
              </a:ext>
            </a:extLst>
          </p:cNvPr>
          <p:cNvSpPr>
            <a:spLocks noGrp="1"/>
          </p:cNvSpPr>
          <p:nvPr>
            <p:ph idx="1"/>
          </p:nvPr>
        </p:nvSpPr>
        <p:spPr>
          <a:xfrm>
            <a:off x="237392" y="1107830"/>
            <a:ext cx="8669216" cy="5750170"/>
          </a:xfrm>
        </p:spPr>
        <p:txBody>
          <a:bodyPr>
            <a:normAutofit/>
          </a:bodyPr>
          <a:lstStyle/>
          <a:p>
            <a:r>
              <a:rPr lang="en-US" dirty="0"/>
              <a:t>Again speaking to the individual but from another perspective. </a:t>
            </a:r>
          </a:p>
          <a:p>
            <a:r>
              <a:rPr lang="en-US" dirty="0"/>
              <a:t>Previously we saw man finding the kingdom, now we see the kingdom finding man.</a:t>
            </a:r>
          </a:p>
          <a:p>
            <a:r>
              <a:rPr lang="en-US" dirty="0"/>
              <a:t>This does not speak to any sort of prejudgment on our part. As though we determine the value of the pearl. </a:t>
            </a:r>
          </a:p>
          <a:p>
            <a:r>
              <a:rPr lang="en-US" dirty="0"/>
              <a:t>Christ determined the value when He, “emptied Himself, taking the form of a bond-servant, and being made in the likeness of men. Being found in appearance as a man, He humbled Himself by becoming obedient to the point of death, even death on a cross” (Php. 2:7-8)</a:t>
            </a:r>
          </a:p>
        </p:txBody>
      </p:sp>
      <p:sp>
        <p:nvSpPr>
          <p:cNvPr id="4" name="TextBox 3">
            <a:extLst>
              <a:ext uri="{FF2B5EF4-FFF2-40B4-BE49-F238E27FC236}">
                <a16:creationId xmlns:a16="http://schemas.microsoft.com/office/drawing/2014/main" id="{B3AE688C-3F59-4840-8DD6-905896C69280}"/>
              </a:ext>
            </a:extLst>
          </p:cNvPr>
          <p:cNvSpPr txBox="1"/>
          <p:nvPr/>
        </p:nvSpPr>
        <p:spPr>
          <a:xfrm>
            <a:off x="237391" y="290146"/>
            <a:ext cx="8669215" cy="584775"/>
          </a:xfrm>
          <a:prstGeom prst="rect">
            <a:avLst/>
          </a:prstGeom>
          <a:noFill/>
        </p:spPr>
        <p:txBody>
          <a:bodyPr wrap="square" rtlCol="0">
            <a:spAutoFit/>
          </a:bodyPr>
          <a:lstStyle/>
          <a:p>
            <a:r>
              <a:rPr lang="en-US" sz="3200" b="1" dirty="0">
                <a:latin typeface="Segoe UI Black" panose="020B0A02040204020203" pitchFamily="34" charset="0"/>
                <a:ea typeface="Segoe UI Black" panose="020B0A02040204020203" pitchFamily="34" charset="0"/>
              </a:rPr>
              <a:t>Parable of the Costly Pearl </a:t>
            </a:r>
            <a:r>
              <a:rPr lang="en-US" sz="3200" b="1" i="1" dirty="0">
                <a:ln>
                  <a:solidFill>
                    <a:schemeClr val="tx1"/>
                  </a:solidFill>
                </a:ln>
                <a:solidFill>
                  <a:schemeClr val="bg1"/>
                </a:solidFill>
                <a:effectLst>
                  <a:outerShdw blurRad="38100" dist="38100" dir="2700000" algn="tl">
                    <a:srgbClr val="000000">
                      <a:alpha val="43137"/>
                    </a:srgbClr>
                  </a:outerShdw>
                </a:effectLst>
                <a:latin typeface="Segoe UI Black" panose="020B0A02040204020203" pitchFamily="34" charset="0"/>
                <a:ea typeface="Segoe UI Black" panose="020B0A02040204020203" pitchFamily="34" charset="0"/>
              </a:rPr>
              <a:t>Explained</a:t>
            </a:r>
            <a:endParaRPr lang="en-US" sz="3200" b="1" i="1" dirty="0">
              <a:latin typeface="Segoe UI Black" panose="020B0A02040204020203" pitchFamily="34" charset="0"/>
              <a:ea typeface="Segoe UI Black" panose="020B0A02040204020203" pitchFamily="34" charset="0"/>
            </a:endParaRPr>
          </a:p>
        </p:txBody>
      </p:sp>
    </p:spTree>
    <p:extLst>
      <p:ext uri="{BB962C8B-B14F-4D97-AF65-F5344CB8AC3E}">
        <p14:creationId xmlns:p14="http://schemas.microsoft.com/office/powerpoint/2010/main" val="14188357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FE4A42-98BD-4CE0-83CD-3BFA8001BE89}"/>
              </a:ext>
            </a:extLst>
          </p:cNvPr>
          <p:cNvSpPr>
            <a:spLocks noGrp="1"/>
          </p:cNvSpPr>
          <p:nvPr>
            <p:ph idx="1"/>
          </p:nvPr>
        </p:nvSpPr>
        <p:spPr>
          <a:xfrm>
            <a:off x="193431" y="1072662"/>
            <a:ext cx="8678007" cy="5591906"/>
          </a:xfrm>
        </p:spPr>
        <p:txBody>
          <a:bodyPr>
            <a:normAutofit/>
          </a:bodyPr>
          <a:lstStyle/>
          <a:p>
            <a:pPr marL="0" indent="0">
              <a:buNone/>
            </a:pPr>
            <a:r>
              <a:rPr lang="en-US" dirty="0"/>
              <a:t>“Again, the kingdom of heaven is like a dragnet cast into the sea, and gathering fish of every kind; and when it was filled, they drew it up on the beach; and they sat down and gathered the good fish into containers, but the bad they threw away. So it will be at the end of the age; the angels will come forth and take out the wicked from among the righteous, and will throw them into the furnace of fire; in that place there will be weeping and gnashing of teeth.”</a:t>
            </a:r>
          </a:p>
          <a:p>
            <a:pPr marL="0" indent="0">
              <a:buNone/>
            </a:pPr>
            <a:r>
              <a:rPr lang="en-US" dirty="0"/>
              <a:t>(Matthew 13:47-50)</a:t>
            </a:r>
          </a:p>
        </p:txBody>
      </p:sp>
      <p:sp>
        <p:nvSpPr>
          <p:cNvPr id="4" name="TextBox 3">
            <a:extLst>
              <a:ext uri="{FF2B5EF4-FFF2-40B4-BE49-F238E27FC236}">
                <a16:creationId xmlns:a16="http://schemas.microsoft.com/office/drawing/2014/main" id="{2A2B3AB5-0FB1-495B-8440-7A551CB7A3FD}"/>
              </a:ext>
            </a:extLst>
          </p:cNvPr>
          <p:cNvSpPr txBox="1"/>
          <p:nvPr/>
        </p:nvSpPr>
        <p:spPr>
          <a:xfrm>
            <a:off x="193431" y="360485"/>
            <a:ext cx="5635870" cy="584775"/>
          </a:xfrm>
          <a:prstGeom prst="rect">
            <a:avLst/>
          </a:prstGeom>
          <a:noFill/>
        </p:spPr>
        <p:txBody>
          <a:bodyPr wrap="square" rtlCol="0">
            <a:spAutoFit/>
          </a:bodyPr>
          <a:lstStyle/>
          <a:p>
            <a:r>
              <a:rPr lang="en-US" sz="3200" b="1" dirty="0">
                <a:latin typeface="Segoe UI Black" panose="020B0A02040204020203" pitchFamily="34" charset="0"/>
                <a:ea typeface="Segoe UI Black" panose="020B0A02040204020203" pitchFamily="34" charset="0"/>
              </a:rPr>
              <a:t>Parable of the Dragnet</a:t>
            </a:r>
          </a:p>
        </p:txBody>
      </p:sp>
    </p:spTree>
    <p:extLst>
      <p:ext uri="{BB962C8B-B14F-4D97-AF65-F5344CB8AC3E}">
        <p14:creationId xmlns:p14="http://schemas.microsoft.com/office/powerpoint/2010/main" val="26674997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FE4A42-98BD-4CE0-83CD-3BFA8001BE89}"/>
              </a:ext>
            </a:extLst>
          </p:cNvPr>
          <p:cNvSpPr>
            <a:spLocks noGrp="1"/>
          </p:cNvSpPr>
          <p:nvPr>
            <p:ph idx="1"/>
          </p:nvPr>
        </p:nvSpPr>
        <p:spPr>
          <a:xfrm>
            <a:off x="184638" y="1063870"/>
            <a:ext cx="8678007" cy="5794130"/>
          </a:xfrm>
        </p:spPr>
        <p:txBody>
          <a:bodyPr>
            <a:normAutofit lnSpcReduction="10000"/>
          </a:bodyPr>
          <a:lstStyle/>
          <a:p>
            <a:r>
              <a:rPr lang="en-US" dirty="0"/>
              <a:t>Christ explains that this parable has its view on eternal judgement.</a:t>
            </a:r>
          </a:p>
          <a:p>
            <a:r>
              <a:rPr lang="en-US" dirty="0"/>
              <a:t>The net is the kingdom and encompasses all. In the kingdom there will be both righteous and wicked fish. </a:t>
            </a:r>
          </a:p>
          <a:p>
            <a:r>
              <a:rPr lang="en-US" dirty="0"/>
              <a:t>Unlike the tares, the bad fish are not sown. The implication is that they chose freely to be wicked. </a:t>
            </a:r>
          </a:p>
          <a:p>
            <a:r>
              <a:rPr lang="en-US" dirty="0"/>
              <a:t>Jesus is plainly saying that it’s possible to be in the net/kingdom and be wicked. </a:t>
            </a:r>
          </a:p>
          <a:p>
            <a:r>
              <a:rPr lang="en-US" dirty="0"/>
              <a:t>“Now in a large house there are not only gold and silver vessels, but also vessels of wood and of earthenware, and some to honor and some to dishonor. Therefore, if anyone cleanses himself from these things, he will be a vessel for honor, sanctified, useful to the Master, prepared for every good work.” (2 Tim. 2:20-21)</a:t>
            </a:r>
          </a:p>
          <a:p>
            <a:pPr marL="0" indent="0">
              <a:buNone/>
            </a:pPr>
            <a:endParaRPr lang="en-US" dirty="0"/>
          </a:p>
        </p:txBody>
      </p:sp>
      <p:sp>
        <p:nvSpPr>
          <p:cNvPr id="4" name="TextBox 3">
            <a:extLst>
              <a:ext uri="{FF2B5EF4-FFF2-40B4-BE49-F238E27FC236}">
                <a16:creationId xmlns:a16="http://schemas.microsoft.com/office/drawing/2014/main" id="{2A2B3AB5-0FB1-495B-8440-7A551CB7A3FD}"/>
              </a:ext>
            </a:extLst>
          </p:cNvPr>
          <p:cNvSpPr txBox="1"/>
          <p:nvPr/>
        </p:nvSpPr>
        <p:spPr>
          <a:xfrm>
            <a:off x="184638" y="307731"/>
            <a:ext cx="8678006" cy="584775"/>
          </a:xfrm>
          <a:prstGeom prst="rect">
            <a:avLst/>
          </a:prstGeom>
          <a:noFill/>
        </p:spPr>
        <p:txBody>
          <a:bodyPr wrap="square" rtlCol="0">
            <a:spAutoFit/>
          </a:bodyPr>
          <a:lstStyle/>
          <a:p>
            <a:r>
              <a:rPr lang="en-US" sz="3200" b="1" dirty="0">
                <a:latin typeface="Segoe UI Black" panose="020B0A02040204020203" pitchFamily="34" charset="0"/>
                <a:ea typeface="Segoe UI Black" panose="020B0A02040204020203" pitchFamily="34" charset="0"/>
              </a:rPr>
              <a:t>Parable of the Dragnet </a:t>
            </a:r>
            <a:r>
              <a:rPr lang="en-US" sz="3200" b="1" i="1" dirty="0">
                <a:ln>
                  <a:solidFill>
                    <a:schemeClr val="tx1"/>
                  </a:solidFill>
                </a:ln>
                <a:solidFill>
                  <a:schemeClr val="bg1"/>
                </a:solidFill>
                <a:effectLst>
                  <a:outerShdw blurRad="38100" dist="38100" dir="2700000" algn="tl">
                    <a:srgbClr val="000000">
                      <a:alpha val="43137"/>
                    </a:srgbClr>
                  </a:outerShdw>
                </a:effectLst>
                <a:latin typeface="Segoe UI Black" panose="020B0A02040204020203" pitchFamily="34" charset="0"/>
                <a:ea typeface="Segoe UI Black" panose="020B0A02040204020203" pitchFamily="34" charset="0"/>
              </a:rPr>
              <a:t>Explained</a:t>
            </a:r>
            <a:endParaRPr lang="en-US" sz="3200" b="1" i="1" dirty="0">
              <a:latin typeface="Segoe UI Black" panose="020B0A02040204020203" pitchFamily="34" charset="0"/>
              <a:ea typeface="Segoe UI Black" panose="020B0A02040204020203" pitchFamily="34" charset="0"/>
            </a:endParaRPr>
          </a:p>
        </p:txBody>
      </p:sp>
    </p:spTree>
    <p:extLst>
      <p:ext uri="{BB962C8B-B14F-4D97-AF65-F5344CB8AC3E}">
        <p14:creationId xmlns:p14="http://schemas.microsoft.com/office/powerpoint/2010/main" val="169218328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0"/>
            <a:lum/>
          </a:blip>
          <a:srcRect/>
          <a:stretch>
            <a:fillRect l="-17000" r="-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FE4A42-98BD-4CE0-83CD-3BFA8001BE89}"/>
              </a:ext>
            </a:extLst>
          </p:cNvPr>
          <p:cNvSpPr>
            <a:spLocks noGrp="1"/>
          </p:cNvSpPr>
          <p:nvPr>
            <p:ph idx="1"/>
          </p:nvPr>
        </p:nvSpPr>
        <p:spPr>
          <a:xfrm>
            <a:off x="232996" y="1063870"/>
            <a:ext cx="8678007" cy="5794130"/>
          </a:xfrm>
        </p:spPr>
        <p:txBody>
          <a:bodyPr>
            <a:normAutofit/>
          </a:bodyPr>
          <a:lstStyle/>
          <a:p>
            <a:r>
              <a:rPr lang="en-US" b="1" dirty="0"/>
              <a:t>Tares</a:t>
            </a:r>
            <a:r>
              <a:rPr lang="en-US" dirty="0"/>
              <a:t>,</a:t>
            </a:r>
            <a:r>
              <a:rPr lang="en-US" b="1" dirty="0"/>
              <a:t> </a:t>
            </a:r>
            <a:r>
              <a:rPr lang="en-US" dirty="0"/>
              <a:t>obstacles sown by the devil in the kingdom, God will sort them out.</a:t>
            </a:r>
          </a:p>
          <a:p>
            <a:r>
              <a:rPr lang="en-US" b="1" dirty="0"/>
              <a:t>Mustard seed and leaven </a:t>
            </a:r>
            <a:r>
              <a:rPr lang="en-US" dirty="0"/>
              <a:t>speak to the victorious might of the church.</a:t>
            </a:r>
          </a:p>
          <a:p>
            <a:r>
              <a:rPr lang="en-US" b="1" dirty="0"/>
              <a:t>Hidden treasure</a:t>
            </a:r>
            <a:r>
              <a:rPr lang="en-US" dirty="0"/>
              <a:t>, the value of the kingdom to the individual.</a:t>
            </a:r>
          </a:p>
          <a:p>
            <a:r>
              <a:rPr lang="en-US" b="1" dirty="0"/>
              <a:t>Costly pearl</a:t>
            </a:r>
            <a:r>
              <a:rPr lang="en-US" dirty="0"/>
              <a:t>, the value of the individual in the kingdom.</a:t>
            </a:r>
          </a:p>
          <a:p>
            <a:r>
              <a:rPr lang="en-US" b="1" dirty="0"/>
              <a:t>Dragnet</a:t>
            </a:r>
            <a:r>
              <a:rPr lang="en-US" dirty="0"/>
              <a:t>, there will be a sorting out of good and evil in the kingdom. </a:t>
            </a:r>
          </a:p>
        </p:txBody>
      </p:sp>
      <p:sp>
        <p:nvSpPr>
          <p:cNvPr id="4" name="TextBox 3">
            <a:extLst>
              <a:ext uri="{FF2B5EF4-FFF2-40B4-BE49-F238E27FC236}">
                <a16:creationId xmlns:a16="http://schemas.microsoft.com/office/drawing/2014/main" id="{2A2B3AB5-0FB1-495B-8440-7A551CB7A3FD}"/>
              </a:ext>
            </a:extLst>
          </p:cNvPr>
          <p:cNvSpPr txBox="1"/>
          <p:nvPr/>
        </p:nvSpPr>
        <p:spPr>
          <a:xfrm>
            <a:off x="224203" y="246185"/>
            <a:ext cx="8686800" cy="646331"/>
          </a:xfrm>
          <a:prstGeom prst="rect">
            <a:avLst/>
          </a:prstGeom>
          <a:noFill/>
        </p:spPr>
        <p:txBody>
          <a:bodyPr wrap="square" rtlCol="0">
            <a:spAutoFit/>
          </a:bodyPr>
          <a:lstStyle/>
          <a:p>
            <a:r>
              <a:rPr lang="en-US" sz="3600" b="1" dirty="0">
                <a:latin typeface="Segoe UI Black" panose="020B0A02040204020203" pitchFamily="34" charset="0"/>
                <a:ea typeface="Segoe UI Black" panose="020B0A02040204020203" pitchFamily="34" charset="0"/>
              </a:rPr>
              <a:t>Our Take Away</a:t>
            </a:r>
            <a:endParaRPr lang="en-US" sz="3600" b="1" i="1" dirty="0">
              <a:latin typeface="Segoe UI Black" panose="020B0A02040204020203" pitchFamily="34" charset="0"/>
              <a:ea typeface="Segoe UI Black" panose="020B0A02040204020203" pitchFamily="34" charset="0"/>
            </a:endParaRPr>
          </a:p>
        </p:txBody>
      </p:sp>
    </p:spTree>
    <p:extLst>
      <p:ext uri="{BB962C8B-B14F-4D97-AF65-F5344CB8AC3E}">
        <p14:creationId xmlns:p14="http://schemas.microsoft.com/office/powerpoint/2010/main" val="11257488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FE4A42-98BD-4CE0-83CD-3BFA8001BE89}"/>
              </a:ext>
            </a:extLst>
          </p:cNvPr>
          <p:cNvSpPr>
            <a:spLocks noGrp="1"/>
          </p:cNvSpPr>
          <p:nvPr>
            <p:ph idx="1"/>
          </p:nvPr>
        </p:nvSpPr>
        <p:spPr>
          <a:xfrm>
            <a:off x="184638" y="1081454"/>
            <a:ext cx="8765931" cy="5776546"/>
          </a:xfrm>
        </p:spPr>
        <p:txBody>
          <a:bodyPr>
            <a:normAutofit fontScale="92500"/>
          </a:bodyPr>
          <a:lstStyle/>
          <a:p>
            <a:pPr marL="0" indent="0">
              <a:buNone/>
            </a:pPr>
            <a:r>
              <a:rPr lang="en-US" dirty="0"/>
              <a:t>Jesus presented another parable to them, saying, “The kingdom of heaven may be compared to a man who sowed good seed in his field. But while his men were sleeping, his enemy came and sowed tares among the wheat, and went away. But when the wheat sprouted and bore grain, then the tares became evident also. The slaves of the landowner came and said to him, 'Sir, did you not sow good seed in your field? How then does it have tares?' And he said to them, 'An enemy has done this!' The slaves said to him, 'Do you want us, then, to go and gather them up?' But he said, 'No; for while you are gathering up the tares, you may uproot the wheat with them. 'Allow both to grow together until the harvest; and in the time of the harvest I will say to the reapers, First gather up the tares and bind them in bundles to burn them up; but gather the wheat into my barn.”</a:t>
            </a:r>
          </a:p>
          <a:p>
            <a:pPr marL="0" indent="0">
              <a:buNone/>
            </a:pPr>
            <a:r>
              <a:rPr lang="en-US" dirty="0"/>
              <a:t>(Matthew 13:24-30)</a:t>
            </a:r>
          </a:p>
        </p:txBody>
      </p:sp>
      <p:sp>
        <p:nvSpPr>
          <p:cNvPr id="4" name="TextBox 3">
            <a:extLst>
              <a:ext uri="{FF2B5EF4-FFF2-40B4-BE49-F238E27FC236}">
                <a16:creationId xmlns:a16="http://schemas.microsoft.com/office/drawing/2014/main" id="{98121017-3B37-4DB6-8D00-EF20C64FA1AE}"/>
              </a:ext>
            </a:extLst>
          </p:cNvPr>
          <p:cNvSpPr txBox="1"/>
          <p:nvPr/>
        </p:nvSpPr>
        <p:spPr>
          <a:xfrm>
            <a:off x="184638" y="263770"/>
            <a:ext cx="6673362" cy="584775"/>
          </a:xfrm>
          <a:prstGeom prst="rect">
            <a:avLst/>
          </a:prstGeom>
          <a:noFill/>
        </p:spPr>
        <p:txBody>
          <a:bodyPr wrap="square" rtlCol="0">
            <a:spAutoFit/>
          </a:bodyPr>
          <a:lstStyle/>
          <a:p>
            <a:r>
              <a:rPr lang="en-US" sz="3200" b="1" dirty="0">
                <a:latin typeface="Segoe UI Black" panose="020B0A02040204020203" pitchFamily="34" charset="0"/>
                <a:ea typeface="Segoe UI Black" panose="020B0A02040204020203" pitchFamily="34" charset="0"/>
              </a:rPr>
              <a:t>Parable of the Tares and Wheat </a:t>
            </a:r>
          </a:p>
        </p:txBody>
      </p:sp>
    </p:spTree>
    <p:extLst>
      <p:ext uri="{BB962C8B-B14F-4D97-AF65-F5344CB8AC3E}">
        <p14:creationId xmlns:p14="http://schemas.microsoft.com/office/powerpoint/2010/main" val="37666199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FE4A42-98BD-4CE0-83CD-3BFA8001BE89}"/>
              </a:ext>
            </a:extLst>
          </p:cNvPr>
          <p:cNvSpPr>
            <a:spLocks noGrp="1"/>
          </p:cNvSpPr>
          <p:nvPr>
            <p:ph idx="1"/>
          </p:nvPr>
        </p:nvSpPr>
        <p:spPr>
          <a:xfrm>
            <a:off x="189034" y="1081454"/>
            <a:ext cx="8765931" cy="5776546"/>
          </a:xfrm>
        </p:spPr>
        <p:txBody>
          <a:bodyPr>
            <a:normAutofit/>
          </a:bodyPr>
          <a:lstStyle/>
          <a:p>
            <a:r>
              <a:rPr lang="en-US" dirty="0"/>
              <a:t>The sower of good seed is the Son of Man. (13:37)</a:t>
            </a:r>
          </a:p>
          <a:p>
            <a:r>
              <a:rPr lang="en-US" dirty="0"/>
              <a:t>The field is the world. (13:38)</a:t>
            </a:r>
          </a:p>
          <a:p>
            <a:r>
              <a:rPr lang="en-US" dirty="0"/>
              <a:t>The good seed are the people of the kingdom. (13:38)</a:t>
            </a:r>
          </a:p>
          <a:p>
            <a:r>
              <a:rPr lang="en-US" dirty="0"/>
              <a:t>The bad seed are the people of the evil one. (13:38)</a:t>
            </a:r>
          </a:p>
          <a:p>
            <a:r>
              <a:rPr lang="en-US" dirty="0"/>
              <a:t>The enemy is the devil. (13:39)</a:t>
            </a:r>
          </a:p>
          <a:p>
            <a:r>
              <a:rPr lang="en-US" dirty="0"/>
              <a:t>The harvest is the end of the age. (13:39)</a:t>
            </a:r>
          </a:p>
          <a:p>
            <a:r>
              <a:rPr lang="en-US" dirty="0"/>
              <a:t>The reapers are the angels. (13:39)</a:t>
            </a:r>
          </a:p>
          <a:p>
            <a:pPr marL="0" indent="0">
              <a:buNone/>
            </a:pPr>
            <a:endParaRPr lang="en-US" dirty="0"/>
          </a:p>
          <a:p>
            <a:pPr marL="0" indent="0">
              <a:buNone/>
            </a:pPr>
            <a:endParaRPr lang="en-US" dirty="0"/>
          </a:p>
        </p:txBody>
      </p:sp>
      <p:sp>
        <p:nvSpPr>
          <p:cNvPr id="4" name="TextBox 3">
            <a:extLst>
              <a:ext uri="{FF2B5EF4-FFF2-40B4-BE49-F238E27FC236}">
                <a16:creationId xmlns:a16="http://schemas.microsoft.com/office/drawing/2014/main" id="{98121017-3B37-4DB6-8D00-EF20C64FA1AE}"/>
              </a:ext>
            </a:extLst>
          </p:cNvPr>
          <p:cNvSpPr txBox="1"/>
          <p:nvPr/>
        </p:nvSpPr>
        <p:spPr>
          <a:xfrm>
            <a:off x="189034" y="281354"/>
            <a:ext cx="8765931" cy="584775"/>
          </a:xfrm>
          <a:prstGeom prst="rect">
            <a:avLst/>
          </a:prstGeom>
          <a:noFill/>
        </p:spPr>
        <p:txBody>
          <a:bodyPr wrap="square" rtlCol="0">
            <a:spAutoFit/>
          </a:bodyPr>
          <a:lstStyle/>
          <a:p>
            <a:r>
              <a:rPr lang="en-US" sz="3200" b="1" dirty="0">
                <a:latin typeface="Segoe UI Black" panose="020B0A02040204020203" pitchFamily="34" charset="0"/>
                <a:ea typeface="Segoe UI Black" panose="020B0A02040204020203" pitchFamily="34" charset="0"/>
              </a:rPr>
              <a:t>Parable of the Tares and Wheat </a:t>
            </a:r>
            <a:r>
              <a:rPr lang="en-US" sz="3200" b="1" i="1" dirty="0">
                <a:ln>
                  <a:solidFill>
                    <a:schemeClr val="tx1"/>
                  </a:solidFill>
                </a:ln>
                <a:solidFill>
                  <a:schemeClr val="bg1"/>
                </a:solidFill>
                <a:effectLst>
                  <a:outerShdw blurRad="38100" dist="38100" dir="2700000" algn="tl">
                    <a:srgbClr val="000000">
                      <a:alpha val="43137"/>
                    </a:srgbClr>
                  </a:outerShdw>
                </a:effectLst>
                <a:latin typeface="Segoe UI Black" panose="020B0A02040204020203" pitchFamily="34" charset="0"/>
                <a:ea typeface="Segoe UI Black" panose="020B0A02040204020203" pitchFamily="34" charset="0"/>
              </a:rPr>
              <a:t>Explained</a:t>
            </a:r>
            <a:r>
              <a:rPr lang="en-US" sz="3200" b="1" dirty="0">
                <a:latin typeface="Segoe UI Black" panose="020B0A02040204020203" pitchFamily="34" charset="0"/>
                <a:ea typeface="Segoe UI Black" panose="020B0A02040204020203" pitchFamily="34" charset="0"/>
              </a:rPr>
              <a:t> </a:t>
            </a:r>
          </a:p>
        </p:txBody>
      </p:sp>
    </p:spTree>
    <p:extLst>
      <p:ext uri="{BB962C8B-B14F-4D97-AF65-F5344CB8AC3E}">
        <p14:creationId xmlns:p14="http://schemas.microsoft.com/office/powerpoint/2010/main" val="11457461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FE4A42-98BD-4CE0-83CD-3BFA8001BE89}"/>
              </a:ext>
            </a:extLst>
          </p:cNvPr>
          <p:cNvSpPr>
            <a:spLocks noGrp="1"/>
          </p:cNvSpPr>
          <p:nvPr>
            <p:ph idx="1"/>
          </p:nvPr>
        </p:nvSpPr>
        <p:spPr>
          <a:xfrm>
            <a:off x="184638" y="1090247"/>
            <a:ext cx="8765931" cy="5767753"/>
          </a:xfrm>
        </p:spPr>
        <p:txBody>
          <a:bodyPr>
            <a:normAutofit/>
          </a:bodyPr>
          <a:lstStyle/>
          <a:p>
            <a:pPr marL="0" indent="0">
              <a:buNone/>
            </a:pPr>
            <a:r>
              <a:rPr lang="en-US" dirty="0"/>
              <a:t>He presented another parable to them, saying, “The kingdom of heaven is like a mustard seed, which a man took and sowed in his field; and this is smaller than all other seeds, but when it is full grown, it is larger than the garden plants and becomes a tree, so that the birds of the air come and nest in its branches.”</a:t>
            </a:r>
          </a:p>
          <a:p>
            <a:pPr marL="0" indent="0">
              <a:buNone/>
            </a:pPr>
            <a:r>
              <a:rPr lang="en-US" dirty="0"/>
              <a:t>(Matthew 13:31-32)</a:t>
            </a:r>
          </a:p>
        </p:txBody>
      </p:sp>
      <p:sp>
        <p:nvSpPr>
          <p:cNvPr id="4" name="TextBox 3">
            <a:extLst>
              <a:ext uri="{FF2B5EF4-FFF2-40B4-BE49-F238E27FC236}">
                <a16:creationId xmlns:a16="http://schemas.microsoft.com/office/drawing/2014/main" id="{C499CE26-77E4-440B-893A-DD31E71BC6DF}"/>
              </a:ext>
            </a:extLst>
          </p:cNvPr>
          <p:cNvSpPr txBox="1"/>
          <p:nvPr/>
        </p:nvSpPr>
        <p:spPr>
          <a:xfrm>
            <a:off x="184637" y="290146"/>
            <a:ext cx="8765931" cy="584775"/>
          </a:xfrm>
          <a:prstGeom prst="rect">
            <a:avLst/>
          </a:prstGeom>
          <a:noFill/>
        </p:spPr>
        <p:txBody>
          <a:bodyPr wrap="square" rtlCol="0">
            <a:spAutoFit/>
          </a:bodyPr>
          <a:lstStyle/>
          <a:p>
            <a:r>
              <a:rPr lang="en-US" sz="3200" b="1" dirty="0">
                <a:latin typeface="Segoe UI Black" panose="020B0A02040204020203" pitchFamily="34" charset="0"/>
                <a:ea typeface="Segoe UI Black" panose="020B0A02040204020203" pitchFamily="34" charset="0"/>
              </a:rPr>
              <a:t>Parable of the Mustard Seed</a:t>
            </a:r>
          </a:p>
        </p:txBody>
      </p:sp>
    </p:spTree>
    <p:extLst>
      <p:ext uri="{BB962C8B-B14F-4D97-AF65-F5344CB8AC3E}">
        <p14:creationId xmlns:p14="http://schemas.microsoft.com/office/powerpoint/2010/main" val="261889113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FE4A42-98BD-4CE0-83CD-3BFA8001BE89}"/>
              </a:ext>
            </a:extLst>
          </p:cNvPr>
          <p:cNvSpPr>
            <a:spLocks noGrp="1"/>
          </p:cNvSpPr>
          <p:nvPr>
            <p:ph idx="1"/>
          </p:nvPr>
        </p:nvSpPr>
        <p:spPr>
          <a:xfrm>
            <a:off x="184638" y="1090247"/>
            <a:ext cx="8765931" cy="5767753"/>
          </a:xfrm>
        </p:spPr>
        <p:txBody>
          <a:bodyPr>
            <a:normAutofit/>
          </a:bodyPr>
          <a:lstStyle/>
          <a:p>
            <a:r>
              <a:rPr lang="en-US" dirty="0"/>
              <a:t>Perhaps to encourage His disciples, and future readers, we have this parable.</a:t>
            </a:r>
          </a:p>
          <a:p>
            <a:r>
              <a:rPr lang="en-US" dirty="0"/>
              <a:t>Until now only a quarter of the crop will be productive (parable of the Sower).</a:t>
            </a:r>
          </a:p>
          <a:p>
            <a:r>
              <a:rPr lang="en-US" dirty="0"/>
              <a:t>Of those, some will be tares (parable of the tares)</a:t>
            </a:r>
          </a:p>
          <a:p>
            <a:r>
              <a:rPr lang="en-US" dirty="0"/>
              <a:t>It could be a discouraging thought to the disciples of a martyred Savior and despised beginning.</a:t>
            </a:r>
          </a:p>
          <a:p>
            <a:r>
              <a:rPr lang="en-US" dirty="0"/>
              <a:t>Jesus addresses the humble origin with an example in nature that grows from within as Christ is the seed.</a:t>
            </a:r>
          </a:p>
          <a:p>
            <a:r>
              <a:rPr lang="en-US" dirty="0"/>
              <a:t>“On the high mountain of Israel I will plant it, that it may bring forth boughs and bear fruit and become a stately cedar. And birds of every kind will nest under it; they will nest in the shade of its branches” (</a:t>
            </a:r>
            <a:r>
              <a:rPr lang="en-US" dirty="0" err="1"/>
              <a:t>Eze</a:t>
            </a:r>
            <a:r>
              <a:rPr lang="en-US" dirty="0"/>
              <a:t>. 17:23)</a:t>
            </a:r>
          </a:p>
        </p:txBody>
      </p:sp>
      <p:sp>
        <p:nvSpPr>
          <p:cNvPr id="4" name="TextBox 3">
            <a:extLst>
              <a:ext uri="{FF2B5EF4-FFF2-40B4-BE49-F238E27FC236}">
                <a16:creationId xmlns:a16="http://schemas.microsoft.com/office/drawing/2014/main" id="{C499CE26-77E4-440B-893A-DD31E71BC6DF}"/>
              </a:ext>
            </a:extLst>
          </p:cNvPr>
          <p:cNvSpPr txBox="1"/>
          <p:nvPr/>
        </p:nvSpPr>
        <p:spPr>
          <a:xfrm>
            <a:off x="184638" y="263770"/>
            <a:ext cx="8765930" cy="584775"/>
          </a:xfrm>
          <a:prstGeom prst="rect">
            <a:avLst/>
          </a:prstGeom>
          <a:noFill/>
        </p:spPr>
        <p:txBody>
          <a:bodyPr wrap="square" rtlCol="0">
            <a:spAutoFit/>
          </a:bodyPr>
          <a:lstStyle/>
          <a:p>
            <a:r>
              <a:rPr lang="en-US" sz="3200" b="1" dirty="0">
                <a:latin typeface="Segoe UI Black" panose="020B0A02040204020203" pitchFamily="34" charset="0"/>
                <a:ea typeface="Segoe UI Black" panose="020B0A02040204020203" pitchFamily="34" charset="0"/>
              </a:rPr>
              <a:t>Parable of the Mustard Seed </a:t>
            </a:r>
            <a:r>
              <a:rPr lang="en-US" sz="3200" b="1" i="1" dirty="0">
                <a:ln>
                  <a:solidFill>
                    <a:schemeClr val="tx1"/>
                  </a:solidFill>
                </a:ln>
                <a:solidFill>
                  <a:schemeClr val="bg1"/>
                </a:solidFill>
                <a:effectLst>
                  <a:outerShdw blurRad="38100" dist="38100" dir="2700000" algn="tl">
                    <a:srgbClr val="000000">
                      <a:alpha val="43137"/>
                    </a:srgbClr>
                  </a:outerShdw>
                </a:effectLst>
                <a:latin typeface="Segoe UI Black" panose="020B0A02040204020203" pitchFamily="34" charset="0"/>
                <a:ea typeface="Segoe UI Black" panose="020B0A02040204020203" pitchFamily="34" charset="0"/>
              </a:rPr>
              <a:t>Explained</a:t>
            </a:r>
            <a:endParaRPr lang="en-US" sz="3200" b="1" i="1" dirty="0">
              <a:latin typeface="Segoe UI Black" panose="020B0A02040204020203" pitchFamily="34" charset="0"/>
              <a:ea typeface="Segoe UI Black" panose="020B0A02040204020203" pitchFamily="34" charset="0"/>
            </a:endParaRPr>
          </a:p>
        </p:txBody>
      </p:sp>
    </p:spTree>
    <p:extLst>
      <p:ext uri="{BB962C8B-B14F-4D97-AF65-F5344CB8AC3E}">
        <p14:creationId xmlns:p14="http://schemas.microsoft.com/office/powerpoint/2010/main" val="264817263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FE4A42-98BD-4CE0-83CD-3BFA8001BE89}"/>
              </a:ext>
            </a:extLst>
          </p:cNvPr>
          <p:cNvSpPr>
            <a:spLocks noGrp="1"/>
          </p:cNvSpPr>
          <p:nvPr>
            <p:ph idx="1"/>
          </p:nvPr>
        </p:nvSpPr>
        <p:spPr>
          <a:xfrm>
            <a:off x="184638" y="1099039"/>
            <a:ext cx="8765931" cy="5758961"/>
          </a:xfrm>
        </p:spPr>
        <p:txBody>
          <a:bodyPr>
            <a:normAutofit/>
          </a:bodyPr>
          <a:lstStyle/>
          <a:p>
            <a:pPr marL="0" indent="0">
              <a:buNone/>
            </a:pPr>
            <a:r>
              <a:rPr lang="en-US" dirty="0"/>
              <a:t>He spoke another parable to them, “The kingdom of heaven is like leaven, which a woman took and hid in three pecks of flour until it was all leavened.”</a:t>
            </a:r>
          </a:p>
          <a:p>
            <a:pPr marL="0" indent="0">
              <a:buNone/>
            </a:pPr>
            <a:r>
              <a:rPr lang="en-US" dirty="0"/>
              <a:t>(Matthew 13:33)</a:t>
            </a:r>
          </a:p>
        </p:txBody>
      </p:sp>
      <p:sp>
        <p:nvSpPr>
          <p:cNvPr id="4" name="TextBox 3">
            <a:extLst>
              <a:ext uri="{FF2B5EF4-FFF2-40B4-BE49-F238E27FC236}">
                <a16:creationId xmlns:a16="http://schemas.microsoft.com/office/drawing/2014/main" id="{63769D4D-F62F-4E7D-87CA-8194A3A371C7}"/>
              </a:ext>
            </a:extLst>
          </p:cNvPr>
          <p:cNvSpPr txBox="1"/>
          <p:nvPr/>
        </p:nvSpPr>
        <p:spPr>
          <a:xfrm>
            <a:off x="184638" y="290146"/>
            <a:ext cx="5635870" cy="584775"/>
          </a:xfrm>
          <a:prstGeom prst="rect">
            <a:avLst/>
          </a:prstGeom>
          <a:noFill/>
        </p:spPr>
        <p:txBody>
          <a:bodyPr wrap="square" rtlCol="0">
            <a:spAutoFit/>
          </a:bodyPr>
          <a:lstStyle/>
          <a:p>
            <a:r>
              <a:rPr lang="en-US" sz="3200" b="1" dirty="0">
                <a:latin typeface="Segoe UI Black" panose="020B0A02040204020203" pitchFamily="34" charset="0"/>
                <a:ea typeface="Segoe UI Black" panose="020B0A02040204020203" pitchFamily="34" charset="0"/>
              </a:rPr>
              <a:t>Parable of the Leaven</a:t>
            </a:r>
          </a:p>
        </p:txBody>
      </p:sp>
    </p:spTree>
    <p:extLst>
      <p:ext uri="{BB962C8B-B14F-4D97-AF65-F5344CB8AC3E}">
        <p14:creationId xmlns:p14="http://schemas.microsoft.com/office/powerpoint/2010/main" val="106540139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FE4A42-98BD-4CE0-83CD-3BFA8001BE89}"/>
              </a:ext>
            </a:extLst>
          </p:cNvPr>
          <p:cNvSpPr>
            <a:spLocks noGrp="1"/>
          </p:cNvSpPr>
          <p:nvPr>
            <p:ph idx="1"/>
          </p:nvPr>
        </p:nvSpPr>
        <p:spPr>
          <a:xfrm>
            <a:off x="189034" y="1099039"/>
            <a:ext cx="8765931" cy="5758962"/>
          </a:xfrm>
        </p:spPr>
        <p:txBody>
          <a:bodyPr>
            <a:normAutofit/>
          </a:bodyPr>
          <a:lstStyle/>
          <a:p>
            <a:r>
              <a:rPr lang="en-US" dirty="0"/>
              <a:t>This parable also addresses a humble origin of the kingdom. However, it deals with the aspect of its influence on the world around it.</a:t>
            </a:r>
          </a:p>
          <a:p>
            <a:r>
              <a:rPr lang="en-US" dirty="0"/>
              <a:t>In other passages leaven has been described as a corrupting influence (1 Cor 5:7: Luke 12:1). Not so in this case. </a:t>
            </a:r>
          </a:p>
          <a:p>
            <a:r>
              <a:rPr lang="en-US" dirty="0"/>
              <a:t>The woman took the leaven and put it into the 3 pecks (6 dry gallons) of flour. Much like what Jesus said the Pilot, “My kingdom is not of this world…” John 18:36. </a:t>
            </a:r>
          </a:p>
          <a:p>
            <a:r>
              <a:rPr lang="en-US" dirty="0"/>
              <a:t>This is a parable of final triumph of the kingdom. To those and us who need the assurance of final victory. </a:t>
            </a:r>
          </a:p>
        </p:txBody>
      </p:sp>
      <p:sp>
        <p:nvSpPr>
          <p:cNvPr id="4" name="TextBox 3">
            <a:extLst>
              <a:ext uri="{FF2B5EF4-FFF2-40B4-BE49-F238E27FC236}">
                <a16:creationId xmlns:a16="http://schemas.microsoft.com/office/drawing/2014/main" id="{63769D4D-F62F-4E7D-87CA-8194A3A371C7}"/>
              </a:ext>
            </a:extLst>
          </p:cNvPr>
          <p:cNvSpPr txBox="1"/>
          <p:nvPr/>
        </p:nvSpPr>
        <p:spPr>
          <a:xfrm>
            <a:off x="189033" y="281354"/>
            <a:ext cx="8765931" cy="584775"/>
          </a:xfrm>
          <a:prstGeom prst="rect">
            <a:avLst/>
          </a:prstGeom>
          <a:noFill/>
        </p:spPr>
        <p:txBody>
          <a:bodyPr wrap="square" rtlCol="0">
            <a:spAutoFit/>
          </a:bodyPr>
          <a:lstStyle/>
          <a:p>
            <a:r>
              <a:rPr lang="en-US" sz="3200" b="1" dirty="0">
                <a:latin typeface="Segoe UI Black" panose="020B0A02040204020203" pitchFamily="34" charset="0"/>
                <a:ea typeface="Segoe UI Black" panose="020B0A02040204020203" pitchFamily="34" charset="0"/>
              </a:rPr>
              <a:t>Parable of the Leaven </a:t>
            </a:r>
            <a:r>
              <a:rPr lang="en-US" sz="3200" b="1" i="1" dirty="0">
                <a:ln>
                  <a:solidFill>
                    <a:schemeClr val="tx1"/>
                  </a:solidFill>
                </a:ln>
                <a:solidFill>
                  <a:schemeClr val="bg1"/>
                </a:solidFill>
                <a:effectLst>
                  <a:outerShdw blurRad="38100" dist="38100" dir="2700000" algn="tl">
                    <a:srgbClr val="000000">
                      <a:alpha val="43137"/>
                    </a:srgbClr>
                  </a:outerShdw>
                </a:effectLst>
                <a:latin typeface="Segoe UI Black" panose="020B0A02040204020203" pitchFamily="34" charset="0"/>
                <a:ea typeface="Segoe UI Black" panose="020B0A02040204020203" pitchFamily="34" charset="0"/>
              </a:rPr>
              <a:t>Explained</a:t>
            </a:r>
            <a:endParaRPr lang="en-US" sz="3200" b="1" i="1" dirty="0">
              <a:latin typeface="Segoe UI Black" panose="020B0A02040204020203" pitchFamily="34" charset="0"/>
              <a:ea typeface="Segoe UI Black" panose="020B0A02040204020203" pitchFamily="34" charset="0"/>
            </a:endParaRPr>
          </a:p>
        </p:txBody>
      </p:sp>
    </p:spTree>
    <p:extLst>
      <p:ext uri="{BB962C8B-B14F-4D97-AF65-F5344CB8AC3E}">
        <p14:creationId xmlns:p14="http://schemas.microsoft.com/office/powerpoint/2010/main" val="11804242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FE4A42-98BD-4CE0-83CD-3BFA8001BE89}"/>
              </a:ext>
            </a:extLst>
          </p:cNvPr>
          <p:cNvSpPr>
            <a:spLocks noGrp="1"/>
          </p:cNvSpPr>
          <p:nvPr>
            <p:ph idx="1"/>
          </p:nvPr>
        </p:nvSpPr>
        <p:spPr>
          <a:xfrm>
            <a:off x="211015" y="1072662"/>
            <a:ext cx="8660423" cy="5600699"/>
          </a:xfrm>
        </p:spPr>
        <p:txBody>
          <a:bodyPr>
            <a:normAutofit/>
          </a:bodyPr>
          <a:lstStyle/>
          <a:p>
            <a:pPr marL="0" indent="0">
              <a:buNone/>
            </a:pPr>
            <a:r>
              <a:rPr lang="en-US" dirty="0"/>
              <a:t>“The kingdom of heaven is like a treasure hidden in the field, which a man found and hid again; and from joy over it he goes and sells all that he has and buys that field.”</a:t>
            </a:r>
          </a:p>
          <a:p>
            <a:pPr marL="0" indent="0">
              <a:buNone/>
            </a:pPr>
            <a:r>
              <a:rPr lang="en-US" dirty="0"/>
              <a:t>(Matthew 13:44)</a:t>
            </a:r>
          </a:p>
        </p:txBody>
      </p:sp>
      <p:sp>
        <p:nvSpPr>
          <p:cNvPr id="4" name="TextBox 3">
            <a:extLst>
              <a:ext uri="{FF2B5EF4-FFF2-40B4-BE49-F238E27FC236}">
                <a16:creationId xmlns:a16="http://schemas.microsoft.com/office/drawing/2014/main" id="{0B2EA182-9491-4445-AEFA-6462B13CC3E5}"/>
              </a:ext>
            </a:extLst>
          </p:cNvPr>
          <p:cNvSpPr txBox="1"/>
          <p:nvPr/>
        </p:nvSpPr>
        <p:spPr>
          <a:xfrm>
            <a:off x="211014" y="281355"/>
            <a:ext cx="7332785" cy="584775"/>
          </a:xfrm>
          <a:prstGeom prst="rect">
            <a:avLst/>
          </a:prstGeom>
          <a:noFill/>
        </p:spPr>
        <p:txBody>
          <a:bodyPr wrap="square" rtlCol="0">
            <a:spAutoFit/>
          </a:bodyPr>
          <a:lstStyle/>
          <a:p>
            <a:r>
              <a:rPr lang="en-US" sz="3200" b="1" dirty="0">
                <a:latin typeface="Segoe UI Black" panose="020B0A02040204020203" pitchFamily="34" charset="0"/>
                <a:ea typeface="Segoe UI Black" panose="020B0A02040204020203" pitchFamily="34" charset="0"/>
              </a:rPr>
              <a:t>Parable of the Hidden Treasure</a:t>
            </a:r>
          </a:p>
        </p:txBody>
      </p:sp>
    </p:spTree>
    <p:extLst>
      <p:ext uri="{BB962C8B-B14F-4D97-AF65-F5344CB8AC3E}">
        <p14:creationId xmlns:p14="http://schemas.microsoft.com/office/powerpoint/2010/main" val="1079573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FE4A42-98BD-4CE0-83CD-3BFA8001BE89}"/>
              </a:ext>
            </a:extLst>
          </p:cNvPr>
          <p:cNvSpPr>
            <a:spLocks noGrp="1"/>
          </p:cNvSpPr>
          <p:nvPr>
            <p:ph idx="1"/>
          </p:nvPr>
        </p:nvSpPr>
        <p:spPr>
          <a:xfrm>
            <a:off x="241788" y="1090247"/>
            <a:ext cx="8660423" cy="5767753"/>
          </a:xfrm>
        </p:spPr>
        <p:txBody>
          <a:bodyPr>
            <a:normAutofit/>
          </a:bodyPr>
          <a:lstStyle/>
          <a:p>
            <a:r>
              <a:rPr lang="en-US" dirty="0"/>
              <a:t>This parable speaks the individual value of the kingdom.</a:t>
            </a:r>
          </a:p>
          <a:p>
            <a:r>
              <a:rPr lang="en-US" dirty="0"/>
              <a:t>Many a convert has, upon learning of the kingdom, been overjoyed. (John 4:28-29)</a:t>
            </a:r>
          </a:p>
          <a:p>
            <a:r>
              <a:rPr lang="en-US" dirty="0"/>
              <a:t>It should be to us a reminder of our joy. Has there been anything that we have allowed to rob us of our joy in the kingdom of God?</a:t>
            </a:r>
          </a:p>
        </p:txBody>
      </p:sp>
      <p:sp>
        <p:nvSpPr>
          <p:cNvPr id="4" name="TextBox 3">
            <a:extLst>
              <a:ext uri="{FF2B5EF4-FFF2-40B4-BE49-F238E27FC236}">
                <a16:creationId xmlns:a16="http://schemas.microsoft.com/office/drawing/2014/main" id="{0B2EA182-9491-4445-AEFA-6462B13CC3E5}"/>
              </a:ext>
            </a:extLst>
          </p:cNvPr>
          <p:cNvSpPr txBox="1"/>
          <p:nvPr/>
        </p:nvSpPr>
        <p:spPr>
          <a:xfrm>
            <a:off x="241788" y="290146"/>
            <a:ext cx="8660423" cy="584775"/>
          </a:xfrm>
          <a:prstGeom prst="rect">
            <a:avLst/>
          </a:prstGeom>
          <a:noFill/>
        </p:spPr>
        <p:txBody>
          <a:bodyPr wrap="square" rtlCol="0">
            <a:spAutoFit/>
          </a:bodyPr>
          <a:lstStyle/>
          <a:p>
            <a:r>
              <a:rPr lang="en-US" sz="3200" b="1" dirty="0">
                <a:latin typeface="Segoe UI Black" panose="020B0A02040204020203" pitchFamily="34" charset="0"/>
                <a:ea typeface="Segoe UI Black" panose="020B0A02040204020203" pitchFamily="34" charset="0"/>
              </a:rPr>
              <a:t>Parable of the Hidden Treasure</a:t>
            </a:r>
            <a:r>
              <a:rPr lang="en-US" sz="3200" b="1" i="1" dirty="0">
                <a:latin typeface="Segoe UI Black" panose="020B0A02040204020203" pitchFamily="34" charset="0"/>
                <a:ea typeface="Segoe UI Black" panose="020B0A02040204020203" pitchFamily="34" charset="0"/>
              </a:rPr>
              <a:t> </a:t>
            </a:r>
            <a:r>
              <a:rPr lang="en-US" sz="3200" b="1" i="1" dirty="0">
                <a:ln>
                  <a:solidFill>
                    <a:schemeClr val="tx1"/>
                  </a:solidFill>
                </a:ln>
                <a:solidFill>
                  <a:schemeClr val="bg1"/>
                </a:solidFill>
                <a:effectLst>
                  <a:outerShdw blurRad="38100" dist="38100" dir="2700000" algn="tl">
                    <a:srgbClr val="000000">
                      <a:alpha val="43137"/>
                    </a:srgbClr>
                  </a:outerShdw>
                </a:effectLst>
                <a:latin typeface="Segoe UI Black" panose="020B0A02040204020203" pitchFamily="34" charset="0"/>
                <a:ea typeface="Segoe UI Black" panose="020B0A02040204020203" pitchFamily="34" charset="0"/>
              </a:rPr>
              <a:t>Explained</a:t>
            </a:r>
            <a:r>
              <a:rPr lang="en-US" sz="3200" b="1" i="1" dirty="0">
                <a:latin typeface="Segoe UI Black" panose="020B0A02040204020203" pitchFamily="34" charset="0"/>
                <a:ea typeface="Segoe UI Black" panose="020B0A02040204020203" pitchFamily="34" charset="0"/>
              </a:rPr>
              <a:t> </a:t>
            </a:r>
          </a:p>
        </p:txBody>
      </p:sp>
    </p:spTree>
    <p:extLst>
      <p:ext uri="{BB962C8B-B14F-4D97-AF65-F5344CB8AC3E}">
        <p14:creationId xmlns:p14="http://schemas.microsoft.com/office/powerpoint/2010/main" val="239635779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254</TotalTime>
  <Words>1286</Words>
  <Application>Microsoft Office PowerPoint</Application>
  <PresentationFormat>On-screen Show (4:3)</PresentationFormat>
  <Paragraphs>61</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Segoe UI Black</vt:lpstr>
      <vt:lpstr>Segoe UI Semibold</vt:lpstr>
      <vt:lpstr>Office Theme</vt:lpstr>
      <vt:lpstr>Parables of the Kingdom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Josh Blackmer</cp:lastModifiedBy>
  <cp:revision>24</cp:revision>
  <cp:lastPrinted>2018-10-07T21:15:41Z</cp:lastPrinted>
  <dcterms:created xsi:type="dcterms:W3CDTF">2018-10-07T16:50:59Z</dcterms:created>
  <dcterms:modified xsi:type="dcterms:W3CDTF">2018-10-07T21:15:55Z</dcterms:modified>
</cp:coreProperties>
</file>