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71" r:id="rId12"/>
    <p:sldId id="272" r:id="rId13"/>
    <p:sldId id="268" r:id="rId14"/>
    <p:sldId id="273" r:id="rId15"/>
    <p:sldId id="274" r:id="rId16"/>
    <p:sldId id="275" r:id="rId17"/>
    <p:sldId id="276" r:id="rId18"/>
    <p:sldId id="278" r:id="rId19"/>
    <p:sldId id="281" r:id="rId20"/>
    <p:sldId id="280" r:id="rId21"/>
    <p:sldId id="279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6C9"/>
    <a:srgbClr val="002F6B"/>
    <a:srgbClr val="4472C4"/>
    <a:srgbClr val="FBFFC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4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2A641-A529-4F91-ADF9-ECA612D71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8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08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0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7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4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19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0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6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C0D2E-8BB0-4FA4-BD5E-323F79712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28" y="1632245"/>
            <a:ext cx="8622707" cy="598205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24" y="2367185"/>
            <a:ext cx="8882819" cy="449081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33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714C5E-87FF-41C8-AE5C-5CFE15FEE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24" y="1742537"/>
            <a:ext cx="8882819" cy="5115464"/>
          </a:xfrm>
        </p:spPr>
        <p:txBody>
          <a:bodyPr/>
          <a:lstStyle>
            <a:lvl1pPr marL="396875" indent="-396875">
              <a:buFont typeface="+mj-lt"/>
              <a:buAutoNum type="arabicPeriod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88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54DCF9-62CC-4E50-BBB2-BA6C2B2A0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24" y="1742537"/>
            <a:ext cx="8882819" cy="5115464"/>
          </a:xfrm>
        </p:spPr>
        <p:txBody>
          <a:bodyPr/>
          <a:lstStyle>
            <a:lvl1pPr marL="396875" indent="-396875">
              <a:buFont typeface="+mj-lt"/>
              <a:buAutoNum type="arabicPeriod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81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326D95-CC38-47C3-93A5-475763FA9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24" y="1991169"/>
            <a:ext cx="8882819" cy="4866831"/>
          </a:xfrm>
        </p:spPr>
        <p:txBody>
          <a:bodyPr/>
          <a:lstStyle>
            <a:lvl1pPr marL="341313" indent="-341313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06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8ADEA-92D3-4336-97AE-E2002D4E8BF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6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038176-7C6C-43C4-AF27-7A511C310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28" y="1632245"/>
            <a:ext cx="8622707" cy="1654419"/>
          </a:xfrm>
        </p:spPr>
        <p:txBody>
          <a:bodyPr>
            <a:noAutofit/>
          </a:bodyPr>
          <a:lstStyle>
            <a:lvl1pPr algn="ctr">
              <a:defRPr sz="5400" b="1" i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36" y="3429000"/>
            <a:ext cx="8622707" cy="3429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11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1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3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9F6A-825F-4B56-BC2A-DFF2C9097601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5" r:id="rId4"/>
    <p:sldLayoutId id="2147483677" r:id="rId5"/>
    <p:sldLayoutId id="2147483674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8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7076-DCC3-4E40-A8EB-A7A91BBAD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83" y="0"/>
            <a:ext cx="6857433" cy="3523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DA56D-9921-411F-9871-EDC19AE29526}"/>
              </a:ext>
            </a:extLst>
          </p:cNvPr>
          <p:cNvSpPr txBox="1"/>
          <p:nvPr/>
        </p:nvSpPr>
        <p:spPr>
          <a:xfrm>
            <a:off x="759124" y="3494027"/>
            <a:ext cx="80419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1.  Foundational Questions Must Be Answered</a:t>
            </a:r>
          </a:p>
        </p:txBody>
      </p:sp>
    </p:spTree>
    <p:extLst>
      <p:ext uri="{BB962C8B-B14F-4D97-AF65-F5344CB8AC3E}">
        <p14:creationId xmlns:p14="http://schemas.microsoft.com/office/powerpoint/2010/main" val="9258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7076-DCC3-4E40-A8EB-A7A91BBAD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83" y="0"/>
            <a:ext cx="6857433" cy="3523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DA56D-9921-411F-9871-EDC19AE29526}"/>
              </a:ext>
            </a:extLst>
          </p:cNvPr>
          <p:cNvSpPr txBox="1"/>
          <p:nvPr/>
        </p:nvSpPr>
        <p:spPr>
          <a:xfrm>
            <a:off x="759124" y="3494027"/>
            <a:ext cx="80419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2.  The God of the Bible Exists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3.  The Bible Really Is from God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4.  The Bible Can Be Understood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5.  Jesus Really Is the Son of God</a:t>
            </a:r>
          </a:p>
        </p:txBody>
      </p:sp>
    </p:spTree>
    <p:extLst>
      <p:ext uri="{BB962C8B-B14F-4D97-AF65-F5344CB8AC3E}">
        <p14:creationId xmlns:p14="http://schemas.microsoft.com/office/powerpoint/2010/main" val="2127983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7076-DCC3-4E40-A8EB-A7A91BBAD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83" y="0"/>
            <a:ext cx="6857433" cy="3523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DA56D-9921-411F-9871-EDC19AE29526}"/>
              </a:ext>
            </a:extLst>
          </p:cNvPr>
          <p:cNvSpPr txBox="1"/>
          <p:nvPr/>
        </p:nvSpPr>
        <p:spPr>
          <a:xfrm>
            <a:off x="759124" y="3494027"/>
            <a:ext cx="80419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6.  God’s Love Is Wonderfully Revealed in the Bible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7.  Jesus Christ Has All Authority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8.  The Bible Is God’s All-Authoritative Truth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9.  The Bible Must Be Respected and Obeyed</a:t>
            </a:r>
          </a:p>
        </p:txBody>
      </p:sp>
    </p:spTree>
    <p:extLst>
      <p:ext uri="{BB962C8B-B14F-4D97-AF65-F5344CB8AC3E}">
        <p14:creationId xmlns:p14="http://schemas.microsoft.com/office/powerpoint/2010/main" val="1273963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7076-DCC3-4E40-A8EB-A7A91BBAD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83" y="0"/>
            <a:ext cx="6857433" cy="3523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DA56D-9921-411F-9871-EDC19AE29526}"/>
              </a:ext>
            </a:extLst>
          </p:cNvPr>
          <p:cNvSpPr txBox="1"/>
          <p:nvPr/>
        </p:nvSpPr>
        <p:spPr>
          <a:xfrm>
            <a:off x="759124" y="3494027"/>
            <a:ext cx="80419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10.  The Lord Established Only One Church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11.  The Church Is Composed of Those Who Are Saved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12.  The Lord’s Church Holds to the Scriptural Pattern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13.  The Lord’s Church Is Scripturally Organized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14.  The Lord’s Church Wears a Scriptural Name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15.  The Lord’s Church Worships As Authorized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16.  The Lord’s Church Worships in Scriptural Avenues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17.  The Lord’s Church Still Exists Today</a:t>
            </a:r>
          </a:p>
        </p:txBody>
      </p:sp>
    </p:spTree>
    <p:extLst>
      <p:ext uri="{BB962C8B-B14F-4D97-AF65-F5344CB8AC3E}">
        <p14:creationId xmlns:p14="http://schemas.microsoft.com/office/powerpoint/2010/main" val="1482232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7076-DCC3-4E40-A8EB-A7A91BBAD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83" y="0"/>
            <a:ext cx="6857433" cy="3523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DA56D-9921-411F-9871-EDC19AE29526}"/>
              </a:ext>
            </a:extLst>
          </p:cNvPr>
          <p:cNvSpPr txBox="1"/>
          <p:nvPr/>
        </p:nvSpPr>
        <p:spPr>
          <a:xfrm>
            <a:off x="759124" y="3494027"/>
            <a:ext cx="80419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18.  Sin Separates Man from God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19.  God Wants All People to Be Saved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20.  One Must Be Saved As Authorized in Scripture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21.  One Must Believe Jesus Is God’s Son to Be Saved 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22.  One Must Repent of His Sins to Be Saved 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23.  One Must Confess His Faith in Jesus to Be Saved 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24.  One Must Be Immersed into Christ to Be Saved 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25.  One Must Be “In Christ” to Be Saved </a:t>
            </a:r>
          </a:p>
        </p:txBody>
      </p:sp>
    </p:spTree>
    <p:extLst>
      <p:ext uri="{BB962C8B-B14F-4D97-AF65-F5344CB8AC3E}">
        <p14:creationId xmlns:p14="http://schemas.microsoft.com/office/powerpoint/2010/main" val="1993594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7076-DCC3-4E40-A8EB-A7A91BBAD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83" y="0"/>
            <a:ext cx="6857433" cy="3523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DA56D-9921-411F-9871-EDC19AE29526}"/>
              </a:ext>
            </a:extLst>
          </p:cNvPr>
          <p:cNvSpPr txBox="1"/>
          <p:nvPr/>
        </p:nvSpPr>
        <p:spPr>
          <a:xfrm>
            <a:off x="759124" y="3494027"/>
            <a:ext cx="80419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26.  A Christian Must Live a Faithful Life to God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27.  One Day Jesus Will Return from Heaven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28.  How Do YOU Answer the Foundational Questions?</a:t>
            </a:r>
          </a:p>
        </p:txBody>
      </p:sp>
    </p:spTree>
    <p:extLst>
      <p:ext uri="{BB962C8B-B14F-4D97-AF65-F5344CB8AC3E}">
        <p14:creationId xmlns:p14="http://schemas.microsoft.com/office/powerpoint/2010/main" val="3081889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B23A66-01A4-4A63-9E68-FE58913B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681" y="76200"/>
            <a:ext cx="2561384" cy="5966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41943-76AA-428A-A61B-031D5D94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62" y="76200"/>
            <a:ext cx="2550723" cy="5966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C6A368-1A6F-4C78-B38D-41C572D9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9" y="152400"/>
            <a:ext cx="3525293" cy="5515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7972F-CA2C-46D3-8D69-CBFEDED98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968" y="1462178"/>
            <a:ext cx="2568851" cy="5966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5650F-7B2C-4174-904A-C7D96D2D6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439" y="2855343"/>
            <a:ext cx="2572070" cy="5966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8EA27-22C6-4C37-9FC0-E6848115C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716" y="1462178"/>
            <a:ext cx="2545352" cy="5966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EA5257-55E5-45CF-BCD7-89E460007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406" y="2855343"/>
            <a:ext cx="2582783" cy="59666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97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8268F-768C-4F2F-A163-4FD3E4FA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8" y="141015"/>
            <a:ext cx="4245813" cy="6561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0CD0A6-5010-4859-8048-28F32812E1DD}"/>
              </a:ext>
            </a:extLst>
          </p:cNvPr>
          <p:cNvSpPr txBox="1"/>
          <p:nvPr/>
        </p:nvSpPr>
        <p:spPr>
          <a:xfrm>
            <a:off x="4654997" y="1128099"/>
            <a:ext cx="43096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Office Printed Version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(available in lobby,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starting next week)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Professionally Published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(available on Amazon,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starting next week)</a:t>
            </a:r>
          </a:p>
        </p:txBody>
      </p:sp>
    </p:spTree>
    <p:extLst>
      <p:ext uri="{BB962C8B-B14F-4D97-AF65-F5344CB8AC3E}">
        <p14:creationId xmlns:p14="http://schemas.microsoft.com/office/powerpoint/2010/main" val="40911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CE04BF8-1C7A-4378-A96B-04EB48E99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8" y="1924023"/>
            <a:ext cx="7021901" cy="351095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3714A0F-30EA-4D76-AA21-244BD2FEC7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440" y="440365"/>
            <a:ext cx="7869116" cy="94615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n w="12700">
                  <a:noFill/>
                </a:ln>
                <a:solidFill>
                  <a:schemeClr val="bg1"/>
                </a:solidFill>
                <a:effectLst/>
                <a:latin typeface="+mn-lt"/>
              </a:rPr>
              <a:t>Share Facebook Posts</a:t>
            </a:r>
          </a:p>
        </p:txBody>
      </p:sp>
    </p:spTree>
    <p:extLst>
      <p:ext uri="{BB962C8B-B14F-4D97-AF65-F5344CB8AC3E}">
        <p14:creationId xmlns:p14="http://schemas.microsoft.com/office/powerpoint/2010/main" val="18252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orage.googleapis.com/openscreenshot/X/F/v/rJ79apvFX.png">
            <a:extLst>
              <a:ext uri="{FF2B5EF4-FFF2-40B4-BE49-F238E27FC236}">
                <a16:creationId xmlns:a16="http://schemas.microsoft.com/office/drawing/2014/main" id="{8A481E5A-CE27-46C6-8D37-89F37D13B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1" r="25095" b="48061"/>
          <a:stretch/>
        </p:blipFill>
        <p:spPr bwMode="auto">
          <a:xfrm>
            <a:off x="353681" y="1635280"/>
            <a:ext cx="8436634" cy="522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E04BF8-1C7A-4378-A96B-04EB48E99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4" y="3541721"/>
            <a:ext cx="4088920" cy="2044460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1D83B794-0910-42D1-877A-B7E427FBE095}"/>
              </a:ext>
            </a:extLst>
          </p:cNvPr>
          <p:cNvSpPr txBox="1">
            <a:spLocks/>
          </p:cNvSpPr>
          <p:nvPr/>
        </p:nvSpPr>
        <p:spPr>
          <a:xfrm>
            <a:off x="637440" y="440365"/>
            <a:ext cx="7869116" cy="9461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Share Facebook Posts</a:t>
            </a:r>
          </a:p>
        </p:txBody>
      </p:sp>
    </p:spTree>
    <p:extLst>
      <p:ext uri="{BB962C8B-B14F-4D97-AF65-F5344CB8AC3E}">
        <p14:creationId xmlns:p14="http://schemas.microsoft.com/office/powerpoint/2010/main" val="40750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7208F-BBD8-4189-AA61-BAEDAA25E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/>
              <a:t>You Get to Obey a Command of God</a:t>
            </a:r>
            <a:br>
              <a:rPr lang="en-US" sz="3000" dirty="0"/>
            </a:br>
            <a:r>
              <a:rPr lang="en-US" dirty="0">
                <a:solidFill>
                  <a:srgbClr val="FBFFCD"/>
                </a:solidFill>
              </a:rPr>
              <a:t>(Matt. 28:18-20; Mark 16:15)</a:t>
            </a:r>
          </a:p>
          <a:p>
            <a:r>
              <a:rPr lang="en-US" sz="3000" dirty="0"/>
              <a:t>You Get to Talk About Jesus </a:t>
            </a:r>
            <a:br>
              <a:rPr lang="en-US" sz="3000" dirty="0"/>
            </a:br>
            <a:r>
              <a:rPr lang="en-US" dirty="0">
                <a:solidFill>
                  <a:srgbClr val="FBFFCD"/>
                </a:solidFill>
              </a:rPr>
              <a:t>(Acts 8:35; 1 Cor. 2:2; 15:3-4)</a:t>
            </a:r>
          </a:p>
          <a:p>
            <a:r>
              <a:rPr lang="en-US" sz="3000" dirty="0"/>
              <a:t>You Get to Share the Greatest News on Earth </a:t>
            </a:r>
            <a:br>
              <a:rPr lang="en-US" sz="3000" dirty="0"/>
            </a:br>
            <a:r>
              <a:rPr lang="en-US" dirty="0">
                <a:solidFill>
                  <a:srgbClr val="FBFFCD"/>
                </a:solidFill>
              </a:rPr>
              <a:t>(John 3:16; 1 Tim. 1:15)</a:t>
            </a:r>
          </a:p>
          <a:p>
            <a:r>
              <a:rPr lang="en-US" sz="3000" dirty="0"/>
              <a:t>You Get to Follow in the Footsteps of Christian Heroes </a:t>
            </a:r>
            <a:br>
              <a:rPr lang="en-US" sz="3000" dirty="0"/>
            </a:br>
            <a:r>
              <a:rPr lang="en-US" dirty="0">
                <a:solidFill>
                  <a:srgbClr val="FBFFCD"/>
                </a:solidFill>
              </a:rPr>
              <a:t>(Acts 9:20; 8:4; 18:24-28)</a:t>
            </a:r>
          </a:p>
          <a:p>
            <a:r>
              <a:rPr lang="en-US" sz="3000" dirty="0"/>
              <a:t>You Get to Grow in the Faith Yourself </a:t>
            </a:r>
            <a:br>
              <a:rPr lang="en-US" sz="3000" dirty="0"/>
            </a:br>
            <a:r>
              <a:rPr lang="en-US" dirty="0">
                <a:solidFill>
                  <a:srgbClr val="FBFFCD"/>
                </a:solidFill>
              </a:rPr>
              <a:t>(Rom. 10:17; Heb. 5:11-14; 1 Pet. 2:2; Matt. 28:20)</a:t>
            </a:r>
          </a:p>
          <a:p>
            <a:r>
              <a:rPr lang="en-US" sz="3000" dirty="0"/>
              <a:t>You Get to Witness the Power of the Gospel at Work </a:t>
            </a:r>
            <a:br>
              <a:rPr lang="en-US" dirty="0"/>
            </a:br>
            <a:r>
              <a:rPr lang="en-US" dirty="0">
                <a:solidFill>
                  <a:srgbClr val="FBFFCD"/>
                </a:solidFill>
              </a:rPr>
              <a:t>(Rom. 1:16; Acts 26:18; 16:14; 2 Cor. 4:4)</a:t>
            </a:r>
          </a:p>
          <a:p>
            <a:r>
              <a:rPr lang="en-US" sz="3000" dirty="0"/>
              <a:t>You Get to Help Someone to Be Saved</a:t>
            </a:r>
            <a:br>
              <a:rPr lang="en-US" dirty="0"/>
            </a:br>
            <a:r>
              <a:rPr lang="en-US" dirty="0">
                <a:solidFill>
                  <a:srgbClr val="FBFFCD"/>
                </a:solidFill>
              </a:rPr>
              <a:t>(Mark 16:15-16; Acts 8:35-39)</a:t>
            </a:r>
          </a:p>
        </p:txBody>
      </p:sp>
    </p:spTree>
    <p:extLst>
      <p:ext uri="{BB962C8B-B14F-4D97-AF65-F5344CB8AC3E}">
        <p14:creationId xmlns:p14="http://schemas.microsoft.com/office/powerpoint/2010/main" val="357146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torage.googleapis.com/openscreenshot/X/F/v/rJ79apvFX.png">
            <a:extLst>
              <a:ext uri="{FF2B5EF4-FFF2-40B4-BE49-F238E27FC236}">
                <a16:creationId xmlns:a16="http://schemas.microsoft.com/office/drawing/2014/main" id="{3F7A78EE-F689-4CA4-A28A-3353C1E10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1" r="25095" b="48061"/>
          <a:stretch/>
        </p:blipFill>
        <p:spPr bwMode="auto">
          <a:xfrm>
            <a:off x="353681" y="1635280"/>
            <a:ext cx="8436634" cy="522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4F3BD2-8383-4EBB-9588-573D370FB574}"/>
              </a:ext>
            </a:extLst>
          </p:cNvPr>
          <p:cNvSpPr/>
          <p:nvPr/>
        </p:nvSpPr>
        <p:spPr>
          <a:xfrm>
            <a:off x="5392337" y="2805081"/>
            <a:ext cx="1069675" cy="556404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2813168D-B9A1-400F-8A99-4474238AC98D}"/>
              </a:ext>
            </a:extLst>
          </p:cNvPr>
          <p:cNvSpPr txBox="1">
            <a:spLocks/>
          </p:cNvSpPr>
          <p:nvPr/>
        </p:nvSpPr>
        <p:spPr>
          <a:xfrm>
            <a:off x="353681" y="440365"/>
            <a:ext cx="8436633" cy="9461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Send/Share Website Links</a:t>
            </a:r>
          </a:p>
        </p:txBody>
      </p:sp>
    </p:spTree>
    <p:extLst>
      <p:ext uri="{BB962C8B-B14F-4D97-AF65-F5344CB8AC3E}">
        <p14:creationId xmlns:p14="http://schemas.microsoft.com/office/powerpoint/2010/main" val="40665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C75C1F-800C-4D55-BE96-B2DD03208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06" y="580564"/>
            <a:ext cx="6437587" cy="3621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8B713-936A-4398-AB85-55A9312EE69D}"/>
              </a:ext>
            </a:extLst>
          </p:cNvPr>
          <p:cNvSpPr txBox="1"/>
          <p:nvPr/>
        </p:nvSpPr>
        <p:spPr>
          <a:xfrm>
            <a:off x="1353206" y="4396603"/>
            <a:ext cx="64375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</a:rPr>
              <a:t>3-minute videos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(added to our YouTube channel over the next several months)</a:t>
            </a:r>
          </a:p>
        </p:txBody>
      </p:sp>
    </p:spTree>
    <p:extLst>
      <p:ext uri="{BB962C8B-B14F-4D97-AF65-F5344CB8AC3E}">
        <p14:creationId xmlns:p14="http://schemas.microsoft.com/office/powerpoint/2010/main" val="1481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9ABF25-4841-4740-8A5A-19392FD24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Believe Jesus is God’s Son – John 20:30-31</a:t>
            </a:r>
          </a:p>
          <a:p>
            <a:r>
              <a:rPr lang="en-US" sz="3200" dirty="0"/>
              <a:t>Repent of your sins and turn to God – Acts 2:38</a:t>
            </a:r>
          </a:p>
          <a:p>
            <a:r>
              <a:rPr lang="en-US" sz="3200" dirty="0"/>
              <a:t>Confess your faith in Jesus Christ – Romans 10:9</a:t>
            </a:r>
          </a:p>
          <a:p>
            <a:r>
              <a:rPr lang="en-US" sz="3200" dirty="0"/>
              <a:t>Be immersed into Christ – Mark 16:16</a:t>
            </a:r>
          </a:p>
          <a:p>
            <a:pPr lvl="1"/>
            <a:r>
              <a:rPr lang="en-US" sz="2800" dirty="0"/>
              <a:t>God will forgive all of your sins – Acts 22:16</a:t>
            </a:r>
          </a:p>
          <a:p>
            <a:pPr lvl="1"/>
            <a:r>
              <a:rPr lang="en-US" sz="2800" dirty="0"/>
              <a:t>God will add you to His church – Acts 2:47</a:t>
            </a:r>
          </a:p>
          <a:p>
            <a:pPr lvl="1"/>
            <a:r>
              <a:rPr lang="en-US" sz="2800" dirty="0"/>
              <a:t>God will enroll you in heaven – Hebrews 12:23</a:t>
            </a:r>
          </a:p>
          <a:p>
            <a:r>
              <a:rPr lang="en-US" sz="3200" dirty="0"/>
              <a:t>Live faithfully to the Lord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33391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4DD01-9DC4-4BC8-A1AF-4B950BFA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24" y="1828799"/>
            <a:ext cx="8882819" cy="5029201"/>
          </a:xfrm>
        </p:spPr>
        <p:txBody>
          <a:bodyPr>
            <a:normAutofit/>
          </a:bodyPr>
          <a:lstStyle/>
          <a:p>
            <a:pPr marL="801688" indent="-801688">
              <a:lnSpc>
                <a:spcPct val="100000"/>
              </a:lnSpc>
              <a:spcAft>
                <a:spcPts val="4000"/>
              </a:spcAft>
            </a:pPr>
            <a:r>
              <a:rPr lang="en-US" sz="6000" dirty="0" err="1"/>
              <a:t>EVERYone</a:t>
            </a:r>
            <a:r>
              <a:rPr lang="en-US" sz="6000" dirty="0"/>
              <a:t> MUST do it!</a:t>
            </a:r>
          </a:p>
          <a:p>
            <a:pPr marL="801688" indent="-801688">
              <a:lnSpc>
                <a:spcPct val="100000"/>
              </a:lnSpc>
              <a:spcAft>
                <a:spcPts val="4000"/>
              </a:spcAft>
            </a:pPr>
            <a:r>
              <a:rPr lang="en-US" sz="6000" dirty="0" err="1"/>
              <a:t>ANYone</a:t>
            </a:r>
            <a:r>
              <a:rPr lang="en-US" sz="6000" dirty="0"/>
              <a:t> CAN do it!</a:t>
            </a:r>
          </a:p>
        </p:txBody>
      </p:sp>
    </p:spTree>
    <p:extLst>
      <p:ext uri="{BB962C8B-B14F-4D97-AF65-F5344CB8AC3E}">
        <p14:creationId xmlns:p14="http://schemas.microsoft.com/office/powerpoint/2010/main" val="16585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81D16-4D32-4A35-A771-0A55348E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“Visualized Bible Study” by </a:t>
            </a:r>
            <a:r>
              <a:rPr lang="en-US" dirty="0" err="1"/>
              <a:t>Jule</a:t>
            </a:r>
            <a:r>
              <a:rPr lang="en-US" dirty="0"/>
              <a:t> Miller</a:t>
            </a:r>
          </a:p>
        </p:txBody>
      </p:sp>
      <p:pic>
        <p:nvPicPr>
          <p:cNvPr id="5" name="Picture 3" descr="Jule Miller">
            <a:extLst>
              <a:ext uri="{FF2B5EF4-FFF2-40B4-BE49-F238E27FC236}">
                <a16:creationId xmlns:a16="http://schemas.microsoft.com/office/drawing/2014/main" id="{74BDED85-A621-4637-8522-A17DB619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8" y="2349732"/>
            <a:ext cx="3133727" cy="445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gladtidingspublishing.com/store/skin/ideal_responsive/images/custom/welcome_picture.jpg">
            <a:extLst>
              <a:ext uri="{FF2B5EF4-FFF2-40B4-BE49-F238E27FC236}">
                <a16:creationId xmlns:a16="http://schemas.microsoft.com/office/drawing/2014/main" id="{22030C19-1F56-4085-B840-F6BFC7A1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3704298" y="2355056"/>
            <a:ext cx="5084370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mainstreet-churchofchrist.com/images/julemiller.png">
            <a:extLst>
              <a:ext uri="{FF2B5EF4-FFF2-40B4-BE49-F238E27FC236}">
                <a16:creationId xmlns:a16="http://schemas.microsoft.com/office/drawing/2014/main" id="{21FA4FE3-C307-4A9E-AA16-7577C8C3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06" y="4670821"/>
            <a:ext cx="511492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81D16-4D32-4A35-A771-0A55348E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“Circles of Truth” by Bill Hatcher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EECC3B7-CFF3-4012-AD5E-6B2469655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5664832" y="3060250"/>
            <a:ext cx="2741612" cy="182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ircles of Truth">
            <a:extLst>
              <a:ext uri="{FF2B5EF4-FFF2-40B4-BE49-F238E27FC236}">
                <a16:creationId xmlns:a16="http://schemas.microsoft.com/office/drawing/2014/main" id="{0B5C19B7-C848-4B1F-9C7B-5135646A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4" y="2442712"/>
            <a:ext cx="22161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9A19189-DE7B-427B-9408-D7417D6BB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2" t="26042" r="14182" b="12500"/>
          <a:stretch>
            <a:fillRect/>
          </a:stretch>
        </p:blipFill>
        <p:spPr bwMode="auto">
          <a:xfrm>
            <a:off x="2386644" y="3052312"/>
            <a:ext cx="2741613" cy="1817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7898582-B2DB-4540-B30E-8C23FBE5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2615244" y="3433312"/>
            <a:ext cx="2741613" cy="182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8110C05-05A1-4790-9D20-DC783F0B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2843844" y="3814312"/>
            <a:ext cx="2741613" cy="182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387ABD3-F3F6-418B-8420-C550D399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3072444" y="4271512"/>
            <a:ext cx="2741613" cy="182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CAFCC62-EC87-4899-831D-0DFE3F94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5891844" y="3441250"/>
            <a:ext cx="2741613" cy="182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6841C35-C6BB-4369-B678-819AC4B5C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6120444" y="3822250"/>
            <a:ext cx="2741613" cy="182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6A81DE97-FF28-478F-9D6D-ABDB834C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6350632" y="4195312"/>
            <a:ext cx="2741612" cy="182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674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81D16-4D32-4A35-A771-0A55348E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“Back to the Bible” (3-lesson series)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7E25BB-4C95-46BE-8C06-2E4F59AB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1" t="9373" r="9627" b="5249"/>
          <a:stretch>
            <a:fillRect/>
          </a:stretch>
        </p:blipFill>
        <p:spPr bwMode="auto">
          <a:xfrm rot="20940000">
            <a:off x="1371600" y="2617788"/>
            <a:ext cx="2276475" cy="36591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3764E5-1C04-4C9D-8674-4517B17C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1" t="9373" r="9627" b="5249"/>
          <a:stretch>
            <a:fillRect/>
          </a:stretch>
        </p:blipFill>
        <p:spPr bwMode="auto">
          <a:xfrm>
            <a:off x="3429000" y="2390775"/>
            <a:ext cx="2276475" cy="3659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7015DC-DCF9-4EB3-B0AD-978D3CDF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1" t="9373" r="9627" b="5249"/>
          <a:stretch>
            <a:fillRect/>
          </a:stretch>
        </p:blipFill>
        <p:spPr bwMode="auto">
          <a:xfrm rot="660000">
            <a:off x="5486400" y="2619375"/>
            <a:ext cx="2276475" cy="3659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161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81D16-4D32-4A35-A771-0A55348E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“Searching for Truth” (DVD &amp; Website)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70CB8-BA17-431E-A8D0-ACD5BA75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2201" r="50585" b="30064"/>
          <a:stretch/>
        </p:blipFill>
        <p:spPr>
          <a:xfrm>
            <a:off x="4634886" y="2813655"/>
            <a:ext cx="3949512" cy="3865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98201-BA31-47DA-8699-8A3D88C99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11591" r="3952" b="30673"/>
          <a:stretch/>
        </p:blipFill>
        <p:spPr>
          <a:xfrm>
            <a:off x="525100" y="2471025"/>
            <a:ext cx="4167668" cy="407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60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81D16-4D32-4A35-A771-0A55348E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 the Bible Says About…” Cards</a:t>
            </a:r>
          </a:p>
        </p:txBody>
      </p:sp>
      <p:pic>
        <p:nvPicPr>
          <p:cNvPr id="11" name="Picture 8" descr="Doct Cards">
            <a:extLst>
              <a:ext uri="{FF2B5EF4-FFF2-40B4-BE49-F238E27FC236}">
                <a16:creationId xmlns:a16="http://schemas.microsoft.com/office/drawing/2014/main" id="{F12FCCAF-DB12-4302-B78A-0709C0628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83" b="37411"/>
          <a:stretch>
            <a:fillRect/>
          </a:stretch>
        </p:blipFill>
        <p:spPr bwMode="auto">
          <a:xfrm>
            <a:off x="-22226" y="2509889"/>
            <a:ext cx="3084513" cy="54768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Doct Cards">
            <a:extLst>
              <a:ext uri="{FF2B5EF4-FFF2-40B4-BE49-F238E27FC236}">
                <a16:creationId xmlns:a16="http://schemas.microsoft.com/office/drawing/2014/main" id="{590EFB9E-D53A-4BA0-AFC3-73E20FA0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b="37500"/>
          <a:stretch>
            <a:fillRect/>
          </a:stretch>
        </p:blipFill>
        <p:spPr bwMode="auto">
          <a:xfrm>
            <a:off x="3044825" y="2509889"/>
            <a:ext cx="3098800" cy="548798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oct Cards">
            <a:extLst>
              <a:ext uri="{FF2B5EF4-FFF2-40B4-BE49-F238E27FC236}">
                <a16:creationId xmlns:a16="http://schemas.microsoft.com/office/drawing/2014/main" id="{16B69C87-A41F-4286-A20A-FE310EF4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14" b="13120"/>
          <a:stretch>
            <a:fillRect/>
          </a:stretch>
        </p:blipFill>
        <p:spPr bwMode="auto">
          <a:xfrm>
            <a:off x="6013450" y="2506714"/>
            <a:ext cx="3130550" cy="548481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ct Cards2">
            <a:extLst>
              <a:ext uri="{FF2B5EF4-FFF2-40B4-BE49-F238E27FC236}">
                <a16:creationId xmlns:a16="http://schemas.microsoft.com/office/drawing/2014/main" id="{9DCD21B4-1879-43C3-BCEA-8A04AD18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8" b="38641"/>
          <a:stretch>
            <a:fillRect/>
          </a:stretch>
        </p:blipFill>
        <p:spPr bwMode="auto">
          <a:xfrm>
            <a:off x="-22226" y="3859540"/>
            <a:ext cx="3071813" cy="5478463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oct Cards2">
            <a:extLst>
              <a:ext uri="{FF2B5EF4-FFF2-40B4-BE49-F238E27FC236}">
                <a16:creationId xmlns:a16="http://schemas.microsoft.com/office/drawing/2014/main" id="{EE96AC99-5774-4A87-97B0-FE57E5F3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1" r="1588" b="38641"/>
          <a:stretch>
            <a:fillRect/>
          </a:stretch>
        </p:blipFill>
        <p:spPr bwMode="auto">
          <a:xfrm>
            <a:off x="3046412" y="3853190"/>
            <a:ext cx="3071813" cy="5478463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ct Cards2">
            <a:extLst>
              <a:ext uri="{FF2B5EF4-FFF2-40B4-BE49-F238E27FC236}">
                <a16:creationId xmlns:a16="http://schemas.microsoft.com/office/drawing/2014/main" id="{D36A5DA5-7A3B-4CF1-A2E1-19F8A078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r="63583" b="14536"/>
          <a:stretch>
            <a:fillRect/>
          </a:stretch>
        </p:blipFill>
        <p:spPr bwMode="auto">
          <a:xfrm>
            <a:off x="6021387" y="3857952"/>
            <a:ext cx="3111500" cy="5544213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Doct Cards3">
            <a:extLst>
              <a:ext uri="{FF2B5EF4-FFF2-40B4-BE49-F238E27FC236}">
                <a16:creationId xmlns:a16="http://schemas.microsoft.com/office/drawing/2014/main" id="{8A37D0CA-AF09-4D5D-97A9-E2F058F21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 b="38556"/>
          <a:stretch>
            <a:fillRect/>
          </a:stretch>
        </p:blipFill>
        <p:spPr bwMode="auto">
          <a:xfrm>
            <a:off x="-22226" y="5134990"/>
            <a:ext cx="3098801" cy="5484813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oct Cards3">
            <a:extLst>
              <a:ext uri="{FF2B5EF4-FFF2-40B4-BE49-F238E27FC236}">
                <a16:creationId xmlns:a16="http://schemas.microsoft.com/office/drawing/2014/main" id="{27C24DC0-30DE-41FC-A8CB-2720A859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8" r="1230" b="38556"/>
          <a:stretch>
            <a:fillRect/>
          </a:stretch>
        </p:blipFill>
        <p:spPr bwMode="auto">
          <a:xfrm>
            <a:off x="3048000" y="5131815"/>
            <a:ext cx="3071812" cy="549275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Doct Cards3">
            <a:extLst>
              <a:ext uri="{FF2B5EF4-FFF2-40B4-BE49-F238E27FC236}">
                <a16:creationId xmlns:a16="http://schemas.microsoft.com/office/drawing/2014/main" id="{57B53B8F-CD9C-444A-998E-5A026B30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r="63292" b="13647"/>
          <a:stretch>
            <a:fillRect/>
          </a:stretch>
        </p:blipFill>
        <p:spPr bwMode="auto">
          <a:xfrm>
            <a:off x="6011862" y="5130228"/>
            <a:ext cx="3121025" cy="548481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32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81D16-4D32-4A35-A771-0A55348E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Bible Bookmarks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3ED73-3339-4B96-8111-727D579CC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07" y="2242870"/>
            <a:ext cx="1948172" cy="4708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87DA4-146A-4F15-B005-0229C209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82" y="2242870"/>
            <a:ext cx="1948172" cy="47080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5201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1476</TotalTime>
  <Words>181</Words>
  <Application>Microsoft Office PowerPoint</Application>
  <PresentationFormat>On-screen Show (4:3)</PresentationFormat>
  <Paragraphs>61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“Visualized Bible Study” by Jule Miller</vt:lpstr>
      <vt:lpstr>“Circles of Truth” by Bill Hatcher</vt:lpstr>
      <vt:lpstr>“Back to the Bible” (3-lesson series)</vt:lpstr>
      <vt:lpstr>“Searching for Truth” (DVD &amp; Website)</vt:lpstr>
      <vt:lpstr>“What the Bible Says About…” Cards</vt:lpstr>
      <vt:lpstr>Bible Bookmarks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 Facebook Posts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30</cp:revision>
  <dcterms:created xsi:type="dcterms:W3CDTF">2018-03-21T00:45:04Z</dcterms:created>
  <dcterms:modified xsi:type="dcterms:W3CDTF">2018-09-30T12:43:17Z</dcterms:modified>
</cp:coreProperties>
</file>