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9"/>
  </p:handoutMasterIdLst>
  <p:sldIdLst>
    <p:sldId id="256" r:id="rId2"/>
    <p:sldId id="377" r:id="rId3"/>
    <p:sldId id="406" r:id="rId4"/>
    <p:sldId id="378" r:id="rId5"/>
    <p:sldId id="407" r:id="rId6"/>
    <p:sldId id="384" r:id="rId7"/>
    <p:sldId id="408" r:id="rId8"/>
    <p:sldId id="385" r:id="rId9"/>
    <p:sldId id="412" r:id="rId10"/>
    <p:sldId id="420" r:id="rId11"/>
    <p:sldId id="425" r:id="rId12"/>
    <p:sldId id="422" r:id="rId13"/>
    <p:sldId id="413" r:id="rId14"/>
    <p:sldId id="423" r:id="rId15"/>
    <p:sldId id="386" r:id="rId16"/>
    <p:sldId id="417" r:id="rId17"/>
    <p:sldId id="432" r:id="rId18"/>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293A"/>
    <a:srgbClr val="019F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49" autoAdjust="0"/>
    <p:restoredTop sz="94660"/>
  </p:normalViewPr>
  <p:slideViewPr>
    <p:cSldViewPr snapToGrid="0" showGuides="1">
      <p:cViewPr varScale="1">
        <p:scale>
          <a:sx n="111" d="100"/>
          <a:sy n="111" d="100"/>
        </p:scale>
        <p:origin x="1500" y="102"/>
      </p:cViewPr>
      <p:guideLst>
        <p:guide orient="horz" pos="2160"/>
        <p:guide pos="2880"/>
      </p:guideLst>
    </p:cSldViewPr>
  </p:slideViewPr>
  <p:notesTextViewPr>
    <p:cViewPr>
      <p:scale>
        <a:sx n="3" d="2"/>
        <a:sy n="3" d="2"/>
      </p:scale>
      <p:origin x="0" y="0"/>
    </p:cViewPr>
  </p:notesTextViewPr>
  <p:notesViewPr>
    <p:cSldViewPr snapToGrid="0" showGuides="1">
      <p:cViewPr varScale="1">
        <p:scale>
          <a:sx n="86" d="100"/>
          <a:sy n="86" d="100"/>
        </p:scale>
        <p:origin x="29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5"/>
          </a:xfrm>
          <a:prstGeom prst="rect">
            <a:avLst/>
          </a:prstGeom>
        </p:spPr>
        <p:txBody>
          <a:bodyPr vert="horz" lIns="94229" tIns="47115" rIns="94229" bIns="47115" rtlCol="0"/>
          <a:lstStyle>
            <a:lvl1pPr algn="l">
              <a:defRPr sz="1200"/>
            </a:lvl1pPr>
          </a:lstStyle>
          <a:p>
            <a:endParaRPr lang="en-US"/>
          </a:p>
        </p:txBody>
      </p:sp>
      <p:sp>
        <p:nvSpPr>
          <p:cNvPr id="3" name="Date Placeholder 2"/>
          <p:cNvSpPr>
            <a:spLocks noGrp="1"/>
          </p:cNvSpPr>
          <p:nvPr>
            <p:ph type="dt" sz="quarter" idx="1"/>
          </p:nvPr>
        </p:nvSpPr>
        <p:spPr>
          <a:xfrm>
            <a:off x="4023093" y="0"/>
            <a:ext cx="3077739" cy="471055"/>
          </a:xfrm>
          <a:prstGeom prst="rect">
            <a:avLst/>
          </a:prstGeom>
        </p:spPr>
        <p:txBody>
          <a:bodyPr vert="horz" lIns="94229" tIns="47115" rIns="94229" bIns="47115" rtlCol="0"/>
          <a:lstStyle>
            <a:lvl1pPr algn="r">
              <a:defRPr sz="1200"/>
            </a:lvl1pPr>
          </a:lstStyle>
          <a:p>
            <a:fld id="{9E134A58-ECA1-4E7C-8010-A6B5A1E88A70}" type="datetimeFigureOut">
              <a:rPr lang="en-US" smtClean="0"/>
              <a:t>9/25/2018</a:t>
            </a:fld>
            <a:endParaRPr lang="en-US"/>
          </a:p>
        </p:txBody>
      </p:sp>
      <p:sp>
        <p:nvSpPr>
          <p:cNvPr id="4" name="Footer Placeholder 3"/>
          <p:cNvSpPr>
            <a:spLocks noGrp="1"/>
          </p:cNvSpPr>
          <p:nvPr>
            <p:ph type="ftr" sz="quarter" idx="2"/>
          </p:nvPr>
        </p:nvSpPr>
        <p:spPr>
          <a:xfrm>
            <a:off x="0" y="8917423"/>
            <a:ext cx="3077739" cy="471054"/>
          </a:xfrm>
          <a:prstGeom prst="rect">
            <a:avLst/>
          </a:prstGeom>
        </p:spPr>
        <p:txBody>
          <a:bodyPr vert="horz" lIns="94229" tIns="47115" rIns="94229" bIns="47115" rtlCol="0" anchor="b"/>
          <a:lstStyle>
            <a:lvl1pPr algn="l">
              <a:defRPr sz="1200"/>
            </a:lvl1pPr>
          </a:lstStyle>
          <a:p>
            <a:endParaRPr lang="en-US"/>
          </a:p>
        </p:txBody>
      </p:sp>
      <p:sp>
        <p:nvSpPr>
          <p:cNvPr id="5" name="Slide Number Placeholder 4"/>
          <p:cNvSpPr>
            <a:spLocks noGrp="1"/>
          </p:cNvSpPr>
          <p:nvPr>
            <p:ph type="sldNum" sz="quarter" idx="3"/>
          </p:nvPr>
        </p:nvSpPr>
        <p:spPr>
          <a:xfrm>
            <a:off x="4023093" y="8917423"/>
            <a:ext cx="3077739" cy="471054"/>
          </a:xfrm>
          <a:prstGeom prst="rect">
            <a:avLst/>
          </a:prstGeom>
        </p:spPr>
        <p:txBody>
          <a:bodyPr vert="horz" lIns="94229" tIns="47115" rIns="94229" bIns="47115" rtlCol="0" anchor="b"/>
          <a:lstStyle>
            <a:lvl1pPr algn="r">
              <a:defRPr sz="1200"/>
            </a:lvl1pPr>
          </a:lstStyle>
          <a:p>
            <a:fld id="{84291F81-960C-4E6D-8DB4-C6425D6613BE}" type="slidenum">
              <a:rPr lang="en-US" smtClean="0"/>
              <a:t>‹#›</a:t>
            </a:fld>
            <a:endParaRPr lang="en-US"/>
          </a:p>
        </p:txBody>
      </p:sp>
    </p:spTree>
    <p:extLst>
      <p:ext uri="{BB962C8B-B14F-4D97-AF65-F5344CB8AC3E}">
        <p14:creationId xmlns:p14="http://schemas.microsoft.com/office/powerpoint/2010/main" val="288574283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
        <p:nvSpPr>
          <p:cNvPr id="8" name="Rectangle 7"/>
          <p:cNvSpPr/>
          <p:nvPr userDrawn="1"/>
        </p:nvSpPr>
        <p:spPr>
          <a:xfrm>
            <a:off x="211667" y="228600"/>
            <a:ext cx="8720666" cy="6417733"/>
          </a:xfrm>
          <a:prstGeom prst="rect">
            <a:avLst/>
          </a:prstGeom>
          <a:solidFill>
            <a:srgbClr val="02293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18223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0694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772845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2B947D-3D4B-4A87-9995-54639703B3B8}"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603828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B947D-3D4B-4A87-9995-54639703B3B8}"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559505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02B947D-3D4B-4A87-9995-54639703B3B8}"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2804816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02B947D-3D4B-4A87-9995-54639703B3B8}" type="datetimeFigureOut">
              <a:rPr lang="en-US" smtClean="0"/>
              <a:t>9/25/2018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63067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02B947D-3D4B-4A87-9995-54639703B3B8}" type="datetimeFigureOut">
              <a:rPr lang="en-US" smtClean="0"/>
              <a:t>9/25/2018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68369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2B947D-3D4B-4A87-9995-54639703B3B8}" type="datetimeFigureOut">
              <a:rPr lang="en-US" smtClean="0"/>
              <a:t>9/25/2018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858888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5511148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2B947D-3D4B-4A87-9995-54639703B3B8}"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888F1F-5AD9-435B-BED9-B105C4404579}" type="slidenum">
              <a:rPr lang="en-US" smtClean="0"/>
              <a:t>‹#›</a:t>
            </a:fld>
            <a:endParaRPr lang="en-US"/>
          </a:p>
        </p:txBody>
      </p:sp>
    </p:spTree>
    <p:extLst>
      <p:ext uri="{BB962C8B-B14F-4D97-AF65-F5344CB8AC3E}">
        <p14:creationId xmlns:p14="http://schemas.microsoft.com/office/powerpoint/2010/main" val="3324050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2B947D-3D4B-4A87-9995-54639703B3B8}" type="datetimeFigureOut">
              <a:rPr lang="en-US" smtClean="0"/>
              <a:t>9/25/2018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88F1F-5AD9-435B-BED9-B105C4404579}" type="slidenum">
              <a:rPr lang="en-US" smtClean="0"/>
              <a:t>‹#›</a:t>
            </a:fld>
            <a:endParaRPr lang="en-US"/>
          </a:p>
        </p:txBody>
      </p:sp>
    </p:spTree>
    <p:extLst>
      <p:ext uri="{BB962C8B-B14F-4D97-AF65-F5344CB8AC3E}">
        <p14:creationId xmlns:p14="http://schemas.microsoft.com/office/powerpoint/2010/main" val="25468792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52834" y="2269490"/>
            <a:ext cx="8638331" cy="871643"/>
          </a:xfrm>
        </p:spPr>
        <p:txBody>
          <a:bodyPr anchor="b">
            <a:normAutofit fontScale="90000"/>
          </a:bodyPr>
          <a:lstStyle/>
          <a:p>
            <a:pPr>
              <a:lnSpc>
                <a:spcPct val="100000"/>
              </a:lnSpc>
            </a:pPr>
            <a:r>
              <a:rPr lang="en-US" sz="5300" b="1" dirty="0">
                <a:solidFill>
                  <a:schemeClr val="bg1"/>
                </a:solidFill>
                <a:latin typeface="Lucida Calligraphy" panose="03010101010101010101" pitchFamily="66" charset="0"/>
              </a:rPr>
              <a:t>To the Uttermost Part</a:t>
            </a:r>
            <a:br>
              <a:rPr lang="en-US" sz="5300" b="1" dirty="0">
                <a:solidFill>
                  <a:schemeClr val="bg1"/>
                </a:solidFill>
                <a:latin typeface="Lucida Calligraphy" panose="03010101010101010101" pitchFamily="66" charset="0"/>
              </a:rPr>
            </a:br>
            <a:r>
              <a:rPr lang="en-US" sz="5300" b="1" dirty="0">
                <a:solidFill>
                  <a:schemeClr val="bg1"/>
                </a:solidFill>
                <a:latin typeface="Lucida Calligraphy" panose="03010101010101010101" pitchFamily="66" charset="0"/>
              </a:rPr>
              <a:t>of the Earth</a:t>
            </a:r>
            <a:endParaRPr lang="en-US" sz="4500" b="1" dirty="0">
              <a:solidFill>
                <a:schemeClr val="bg1"/>
              </a:solidFill>
              <a:latin typeface="Lucida Calligraphy" panose="03010101010101010101" pitchFamily="66" charset="0"/>
            </a:endParaRPr>
          </a:p>
        </p:txBody>
      </p:sp>
      <p:sp>
        <p:nvSpPr>
          <p:cNvPr id="3" name="Subtitle 2"/>
          <p:cNvSpPr>
            <a:spLocks noGrp="1"/>
          </p:cNvSpPr>
          <p:nvPr>
            <p:ph type="subTitle" idx="1"/>
          </p:nvPr>
        </p:nvSpPr>
        <p:spPr>
          <a:xfrm>
            <a:off x="334433" y="4072468"/>
            <a:ext cx="8475133" cy="2429932"/>
          </a:xfrm>
        </p:spPr>
        <p:txBody>
          <a:bodyPr anchor="t">
            <a:normAutofit/>
          </a:bodyPr>
          <a:lstStyle/>
          <a:p>
            <a:r>
              <a:rPr lang="en-US" sz="3600" b="1" dirty="0">
                <a:solidFill>
                  <a:schemeClr val="bg1"/>
                </a:solidFill>
              </a:rPr>
              <a:t>Acts 1:4-9</a:t>
            </a:r>
          </a:p>
        </p:txBody>
      </p:sp>
      <p:cxnSp>
        <p:nvCxnSpPr>
          <p:cNvPr id="6" name="Straight Connector 5"/>
          <p:cNvCxnSpPr/>
          <p:nvPr/>
        </p:nvCxnSpPr>
        <p:spPr>
          <a:xfrm>
            <a:off x="410633" y="3606800"/>
            <a:ext cx="8322733" cy="0"/>
          </a:xfrm>
          <a:prstGeom prst="line">
            <a:avLst/>
          </a:prstGeom>
          <a:ln w="25400" cap="sq">
            <a:solidFill>
              <a:schemeClr val="bg1"/>
            </a:solidFill>
            <a:miter lim="800000"/>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132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400" b="1" dirty="0">
                <a:solidFill>
                  <a:srgbClr val="FFFF00"/>
                </a:solidFill>
                <a:latin typeface="Lucida Calligraphy" panose="03010101010101010101" pitchFamily="66" charset="0"/>
              </a:rPr>
              <a:t>From WPB to Easter Island</a:t>
            </a:r>
          </a:p>
        </p:txBody>
      </p:sp>
      <p:sp>
        <p:nvSpPr>
          <p:cNvPr id="3" name="TextBox 2">
            <a:extLst>
              <a:ext uri="{FF2B5EF4-FFF2-40B4-BE49-F238E27FC236}">
                <a16:creationId xmlns:a16="http://schemas.microsoft.com/office/drawing/2014/main" id="{E186396E-5AAC-4328-BFBC-864B4020A558}"/>
              </a:ext>
            </a:extLst>
          </p:cNvPr>
          <p:cNvSpPr txBox="1"/>
          <p:nvPr/>
        </p:nvSpPr>
        <p:spPr>
          <a:xfrm>
            <a:off x="342900" y="1090238"/>
            <a:ext cx="8472202" cy="2185214"/>
          </a:xfrm>
          <a:prstGeom prst="rect">
            <a:avLst/>
          </a:prstGeom>
          <a:noFill/>
        </p:spPr>
        <p:txBody>
          <a:bodyPr wrap="square" rtlCol="0">
            <a:spAutoFit/>
          </a:bodyPr>
          <a:lstStyle/>
          <a:p>
            <a:pPr marL="285750" indent="-285750">
              <a:buFont typeface="Arial" panose="020B0604020202020204" pitchFamily="34" charset="0"/>
              <a:buChar char="•"/>
            </a:pPr>
            <a:r>
              <a:rPr lang="en-US" sz="2800" b="1" dirty="0">
                <a:solidFill>
                  <a:schemeClr val="bg1"/>
                </a:solidFill>
              </a:rPr>
              <a:t>From Miami to Lima, Peru			2620 miles</a:t>
            </a:r>
          </a:p>
          <a:p>
            <a:pPr marL="285750" indent="-285750">
              <a:buFont typeface="Arial" panose="020B0604020202020204" pitchFamily="34" charset="0"/>
              <a:buChar char="•"/>
            </a:pPr>
            <a:r>
              <a:rPr lang="en-US" sz="2800" b="1" dirty="0">
                <a:solidFill>
                  <a:schemeClr val="bg1"/>
                </a:solidFill>
              </a:rPr>
              <a:t>Lima, Peru to Santiago, Chile			2173 miles</a:t>
            </a:r>
          </a:p>
          <a:p>
            <a:pPr marL="285750" indent="-285750">
              <a:buFont typeface="Arial" panose="020B0604020202020204" pitchFamily="34" charset="0"/>
              <a:buChar char="•"/>
            </a:pPr>
            <a:r>
              <a:rPr lang="en-US" sz="2800" b="1" dirty="0">
                <a:solidFill>
                  <a:schemeClr val="bg1"/>
                </a:solidFill>
              </a:rPr>
              <a:t>Santiago, Chile to Easter Island		2336 miles</a:t>
            </a:r>
          </a:p>
          <a:p>
            <a:pPr marL="285750" indent="-285750">
              <a:buFont typeface="Arial" panose="020B0604020202020204" pitchFamily="34" charset="0"/>
              <a:buChar char="•"/>
            </a:pPr>
            <a:r>
              <a:rPr lang="en-US" sz="2800" b="1" dirty="0">
                <a:solidFill>
                  <a:schemeClr val="bg1"/>
                </a:solidFill>
              </a:rPr>
              <a:t>The message preached on Easter Island</a:t>
            </a:r>
          </a:p>
          <a:p>
            <a:pPr marL="742950" lvl="1" indent="-285750">
              <a:buFont typeface="Arial" panose="020B0604020202020204" pitchFamily="34" charset="0"/>
              <a:buChar char="•"/>
            </a:pPr>
            <a:r>
              <a:rPr lang="en-US" sz="2400" b="1" dirty="0">
                <a:solidFill>
                  <a:schemeClr val="bg1"/>
                </a:solidFill>
              </a:rPr>
              <a:t>Jesus established eternal, unchanging church – Matt. 16</a:t>
            </a:r>
            <a:endParaRPr lang="en-US" dirty="0">
              <a:solidFill>
                <a:schemeClr val="bg1"/>
              </a:solidFill>
            </a:endParaRPr>
          </a:p>
        </p:txBody>
      </p:sp>
    </p:spTree>
    <p:extLst>
      <p:ext uri="{BB962C8B-B14F-4D97-AF65-F5344CB8AC3E}">
        <p14:creationId xmlns:p14="http://schemas.microsoft.com/office/powerpoint/2010/main" val="1737920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34218"/>
            <a:ext cx="8475133" cy="5029200"/>
          </a:xfrm>
        </p:spPr>
        <p:txBody>
          <a:bodyPr anchor="t">
            <a:noAutofit/>
          </a:bodyPr>
          <a:lstStyle/>
          <a:p>
            <a:pPr algn="just"/>
            <a:r>
              <a:rPr lang="en-US" b="1" dirty="0">
                <a:solidFill>
                  <a:schemeClr val="bg1"/>
                </a:solidFill>
              </a:rPr>
              <a:t>  16  Simon Peter answered and said, "You are the Christ, the Son of the living God." </a:t>
            </a:r>
          </a:p>
          <a:p>
            <a:pPr algn="just"/>
            <a:r>
              <a:rPr lang="en-US" b="1" dirty="0">
                <a:solidFill>
                  <a:schemeClr val="bg1"/>
                </a:solidFill>
              </a:rPr>
              <a:t>  17  Jesus answered and said to him, "Blessed are you, Simon Bar-Jonah, for flesh and blood has not revealed this to you, but My Father who is in heaven. </a:t>
            </a:r>
          </a:p>
          <a:p>
            <a:pPr algn="just"/>
            <a:r>
              <a:rPr lang="en-US" b="1" dirty="0">
                <a:solidFill>
                  <a:schemeClr val="bg1"/>
                </a:solidFill>
              </a:rPr>
              <a:t>  18  And I also say to you that you are Peter, and on this </a:t>
            </a:r>
            <a:r>
              <a:rPr lang="en-US" b="1" dirty="0">
                <a:solidFill>
                  <a:srgbClr val="FFFF00"/>
                </a:solidFill>
              </a:rPr>
              <a:t>rock I will build My church</a:t>
            </a:r>
            <a:r>
              <a:rPr lang="en-US" b="1" dirty="0">
                <a:solidFill>
                  <a:schemeClr val="bg1"/>
                </a:solidFill>
              </a:rPr>
              <a:t>, and the </a:t>
            </a:r>
            <a:r>
              <a:rPr lang="en-US" b="1" dirty="0">
                <a:solidFill>
                  <a:srgbClr val="FFFF00"/>
                </a:solidFill>
              </a:rPr>
              <a:t>gates of Hades shall not prevail against it. </a:t>
            </a:r>
          </a:p>
          <a:p>
            <a:pPr algn="just"/>
            <a:r>
              <a:rPr lang="en-US" b="1" dirty="0">
                <a:solidFill>
                  <a:schemeClr val="bg1"/>
                </a:solidFill>
              </a:rPr>
              <a:t>  19  And I will give you the keys of the kingdom of heaven, and whatever you </a:t>
            </a:r>
            <a:r>
              <a:rPr lang="en-US" b="1" dirty="0">
                <a:solidFill>
                  <a:srgbClr val="FFFF00"/>
                </a:solidFill>
              </a:rPr>
              <a:t>bind on earth </a:t>
            </a:r>
            <a:r>
              <a:rPr lang="en-US" b="1" dirty="0">
                <a:solidFill>
                  <a:schemeClr val="bg1"/>
                </a:solidFill>
              </a:rPr>
              <a:t>will be </a:t>
            </a:r>
            <a:r>
              <a:rPr lang="en-US" b="1" dirty="0">
                <a:solidFill>
                  <a:srgbClr val="FFFF00"/>
                </a:solidFill>
              </a:rPr>
              <a:t>bound in heaven</a:t>
            </a:r>
            <a:r>
              <a:rPr lang="en-US" b="1" dirty="0">
                <a:solidFill>
                  <a:schemeClr val="bg1"/>
                </a:solidFill>
              </a:rPr>
              <a:t>, and whatever you loose on earth will be loosed in heaven." </a:t>
            </a:r>
          </a:p>
          <a:p>
            <a:pPr algn="just"/>
            <a:r>
              <a:rPr lang="en-US" sz="2100" b="1" dirty="0">
                <a:solidFill>
                  <a:schemeClr val="bg1"/>
                </a:solidFill>
              </a:rPr>
              <a:t>					Matt. 16:16-19</a:t>
            </a:r>
          </a:p>
        </p:txBody>
      </p:sp>
    </p:spTree>
    <p:extLst>
      <p:ext uri="{BB962C8B-B14F-4D97-AF65-F5344CB8AC3E}">
        <p14:creationId xmlns:p14="http://schemas.microsoft.com/office/powerpoint/2010/main" val="1358691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400" b="1" dirty="0">
                <a:solidFill>
                  <a:srgbClr val="FFFF00"/>
                </a:solidFill>
                <a:latin typeface="Lucida Calligraphy" panose="03010101010101010101" pitchFamily="66" charset="0"/>
              </a:rPr>
              <a:t>From WPB to Easter Island</a:t>
            </a:r>
          </a:p>
        </p:txBody>
      </p:sp>
      <p:sp>
        <p:nvSpPr>
          <p:cNvPr id="3" name="TextBox 2">
            <a:extLst>
              <a:ext uri="{FF2B5EF4-FFF2-40B4-BE49-F238E27FC236}">
                <a16:creationId xmlns:a16="http://schemas.microsoft.com/office/drawing/2014/main" id="{E186396E-5AAC-4328-BFBC-864B4020A558}"/>
              </a:ext>
            </a:extLst>
          </p:cNvPr>
          <p:cNvSpPr txBox="1"/>
          <p:nvPr/>
        </p:nvSpPr>
        <p:spPr>
          <a:xfrm>
            <a:off x="342900" y="1090238"/>
            <a:ext cx="8472202" cy="2923877"/>
          </a:xfrm>
          <a:prstGeom prst="rect">
            <a:avLst/>
          </a:prstGeom>
          <a:noFill/>
        </p:spPr>
        <p:txBody>
          <a:bodyPr wrap="square" rtlCol="0">
            <a:spAutoFit/>
          </a:bodyPr>
          <a:lstStyle/>
          <a:p>
            <a:pPr marL="285750" indent="-285750">
              <a:buFont typeface="Arial" panose="020B0604020202020204" pitchFamily="34" charset="0"/>
              <a:buChar char="•"/>
            </a:pPr>
            <a:r>
              <a:rPr lang="en-US" sz="2800" b="1" dirty="0">
                <a:solidFill>
                  <a:schemeClr val="bg1"/>
                </a:solidFill>
              </a:rPr>
              <a:t>From Miami to Lima, Peru			2620 miles</a:t>
            </a:r>
          </a:p>
          <a:p>
            <a:pPr marL="285750" indent="-285750">
              <a:buFont typeface="Arial" panose="020B0604020202020204" pitchFamily="34" charset="0"/>
              <a:buChar char="•"/>
            </a:pPr>
            <a:r>
              <a:rPr lang="en-US" sz="2800" b="1" dirty="0">
                <a:solidFill>
                  <a:schemeClr val="bg1"/>
                </a:solidFill>
              </a:rPr>
              <a:t>Lima, Peru to Santiago, Chile			2173 miles</a:t>
            </a:r>
          </a:p>
          <a:p>
            <a:pPr marL="285750" indent="-285750">
              <a:buFont typeface="Arial" panose="020B0604020202020204" pitchFamily="34" charset="0"/>
              <a:buChar char="•"/>
            </a:pPr>
            <a:r>
              <a:rPr lang="en-US" sz="2800" b="1" dirty="0">
                <a:solidFill>
                  <a:schemeClr val="bg1"/>
                </a:solidFill>
              </a:rPr>
              <a:t>Santiago, Chile to Easter Island		2336 miles</a:t>
            </a:r>
          </a:p>
          <a:p>
            <a:pPr marL="285750" indent="-285750">
              <a:buFont typeface="Arial" panose="020B0604020202020204" pitchFamily="34" charset="0"/>
              <a:buChar char="•"/>
            </a:pPr>
            <a:r>
              <a:rPr lang="en-US" sz="2800" b="1" dirty="0">
                <a:solidFill>
                  <a:schemeClr val="bg1"/>
                </a:solidFill>
              </a:rPr>
              <a:t>The message preached on Easter Island</a:t>
            </a:r>
          </a:p>
          <a:p>
            <a:pPr marL="742950" lvl="1" indent="-285750">
              <a:buFont typeface="Arial" panose="020B0604020202020204" pitchFamily="34" charset="0"/>
              <a:buChar char="•"/>
            </a:pPr>
            <a:r>
              <a:rPr lang="en-US" sz="2400" b="1" dirty="0">
                <a:solidFill>
                  <a:schemeClr val="bg1"/>
                </a:solidFill>
              </a:rPr>
              <a:t>Jesus established eternal, unchanging church – Matt. 16</a:t>
            </a:r>
          </a:p>
          <a:p>
            <a:pPr marL="742950" lvl="1" indent="-285750">
              <a:buFont typeface="Arial" panose="020B0604020202020204" pitchFamily="34" charset="0"/>
              <a:buChar char="•"/>
            </a:pPr>
            <a:r>
              <a:rPr lang="en-US" sz="2400" b="1" dirty="0">
                <a:solidFill>
                  <a:schemeClr val="bg1"/>
                </a:solidFill>
              </a:rPr>
              <a:t>Church established by planting seed (His word) – Luke 8:11</a:t>
            </a:r>
          </a:p>
          <a:p>
            <a:pPr marL="742950" lvl="1" indent="-285750">
              <a:buFont typeface="Arial" panose="020B0604020202020204" pitchFamily="34" charset="0"/>
              <a:buChar char="•"/>
            </a:pPr>
            <a:r>
              <a:rPr lang="en-US" sz="2400" b="1" dirty="0">
                <a:solidFill>
                  <a:schemeClr val="bg1"/>
                </a:solidFill>
              </a:rPr>
              <a:t>From Jerusalem to Judea &amp; Samaria – Acts 8:4, 12</a:t>
            </a:r>
            <a:endParaRPr lang="en-US" dirty="0">
              <a:solidFill>
                <a:schemeClr val="bg1"/>
              </a:solidFill>
            </a:endParaRPr>
          </a:p>
        </p:txBody>
      </p:sp>
    </p:spTree>
    <p:extLst>
      <p:ext uri="{BB962C8B-B14F-4D97-AF65-F5344CB8AC3E}">
        <p14:creationId xmlns:p14="http://schemas.microsoft.com/office/powerpoint/2010/main" val="31710986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34218"/>
            <a:ext cx="8475133" cy="5029200"/>
          </a:xfrm>
        </p:spPr>
        <p:txBody>
          <a:bodyPr anchor="t">
            <a:noAutofit/>
          </a:bodyPr>
          <a:lstStyle/>
          <a:p>
            <a:pPr algn="just"/>
            <a:r>
              <a:rPr lang="en-US" b="1" dirty="0">
                <a:solidFill>
                  <a:schemeClr val="bg1"/>
                </a:solidFill>
              </a:rPr>
              <a:t>  4  Therefore those who were scattered went everywhere preaching the word. </a:t>
            </a:r>
          </a:p>
          <a:p>
            <a:pPr algn="just"/>
            <a:r>
              <a:rPr lang="en-US" b="1" dirty="0">
                <a:solidFill>
                  <a:schemeClr val="bg1"/>
                </a:solidFill>
              </a:rPr>
              <a:t>  5  Then Philip went down to the city of Samaria </a:t>
            </a:r>
            <a:r>
              <a:rPr lang="en-US" b="1" dirty="0">
                <a:solidFill>
                  <a:srgbClr val="FFFF00"/>
                </a:solidFill>
              </a:rPr>
              <a:t>and preached Christ </a:t>
            </a:r>
            <a:r>
              <a:rPr lang="en-US" b="1" dirty="0">
                <a:solidFill>
                  <a:schemeClr val="bg1"/>
                </a:solidFill>
              </a:rPr>
              <a:t>to them. </a:t>
            </a:r>
          </a:p>
          <a:p>
            <a:pPr algn="just"/>
            <a:r>
              <a:rPr lang="en-US" b="1" dirty="0">
                <a:solidFill>
                  <a:schemeClr val="bg1"/>
                </a:solidFill>
              </a:rPr>
              <a:t>. . .</a:t>
            </a:r>
          </a:p>
          <a:p>
            <a:pPr algn="just"/>
            <a:r>
              <a:rPr lang="en-US" b="1" dirty="0">
                <a:solidFill>
                  <a:schemeClr val="bg1"/>
                </a:solidFill>
              </a:rPr>
              <a:t>  12  But when they believed Philip as </a:t>
            </a:r>
            <a:r>
              <a:rPr lang="en-US" b="1" dirty="0">
                <a:solidFill>
                  <a:srgbClr val="FFFF00"/>
                </a:solidFill>
              </a:rPr>
              <a:t>he preached </a:t>
            </a:r>
            <a:r>
              <a:rPr lang="en-US" b="1" dirty="0">
                <a:solidFill>
                  <a:schemeClr val="bg1"/>
                </a:solidFill>
              </a:rPr>
              <a:t>the things concerning </a:t>
            </a:r>
            <a:r>
              <a:rPr lang="en-US" b="1" dirty="0">
                <a:solidFill>
                  <a:srgbClr val="FFFF00"/>
                </a:solidFill>
              </a:rPr>
              <a:t>the kingdom of God </a:t>
            </a:r>
            <a:r>
              <a:rPr lang="en-US" b="1" dirty="0">
                <a:solidFill>
                  <a:schemeClr val="bg1"/>
                </a:solidFill>
              </a:rPr>
              <a:t>and the </a:t>
            </a:r>
            <a:r>
              <a:rPr lang="en-US" b="1" dirty="0">
                <a:solidFill>
                  <a:srgbClr val="FFFF00"/>
                </a:solidFill>
              </a:rPr>
              <a:t>name of Jesus Christ</a:t>
            </a:r>
            <a:r>
              <a:rPr lang="en-US" b="1" dirty="0">
                <a:solidFill>
                  <a:schemeClr val="bg1"/>
                </a:solidFill>
              </a:rPr>
              <a:t>, both men and women were baptized. </a:t>
            </a:r>
          </a:p>
          <a:p>
            <a:pPr algn="just"/>
            <a:r>
              <a:rPr lang="en-US" sz="2100" b="1" dirty="0">
                <a:solidFill>
                  <a:schemeClr val="bg1"/>
                </a:solidFill>
              </a:rPr>
              <a:t>					</a:t>
            </a:r>
            <a:r>
              <a:rPr lang="en-US" b="1" dirty="0">
                <a:solidFill>
                  <a:schemeClr val="bg1"/>
                </a:solidFill>
              </a:rPr>
              <a:t>Acts 8:4-5, 12</a:t>
            </a:r>
            <a:endParaRPr lang="en-US" sz="2100" b="1" dirty="0">
              <a:solidFill>
                <a:schemeClr val="bg1"/>
              </a:solidFill>
            </a:endParaRPr>
          </a:p>
        </p:txBody>
      </p:sp>
    </p:spTree>
    <p:extLst>
      <p:ext uri="{BB962C8B-B14F-4D97-AF65-F5344CB8AC3E}">
        <p14:creationId xmlns:p14="http://schemas.microsoft.com/office/powerpoint/2010/main" val="33501926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400" b="1" dirty="0">
                <a:solidFill>
                  <a:srgbClr val="FFFF00"/>
                </a:solidFill>
                <a:latin typeface="Lucida Calligraphy" panose="03010101010101010101" pitchFamily="66" charset="0"/>
              </a:rPr>
              <a:t>From WPB to Easter Island</a:t>
            </a:r>
          </a:p>
        </p:txBody>
      </p:sp>
      <p:sp>
        <p:nvSpPr>
          <p:cNvPr id="3" name="TextBox 2">
            <a:extLst>
              <a:ext uri="{FF2B5EF4-FFF2-40B4-BE49-F238E27FC236}">
                <a16:creationId xmlns:a16="http://schemas.microsoft.com/office/drawing/2014/main" id="{E186396E-5AAC-4328-BFBC-864B4020A558}"/>
              </a:ext>
            </a:extLst>
          </p:cNvPr>
          <p:cNvSpPr txBox="1"/>
          <p:nvPr/>
        </p:nvSpPr>
        <p:spPr>
          <a:xfrm>
            <a:off x="342900" y="1090238"/>
            <a:ext cx="8472202" cy="3293209"/>
          </a:xfrm>
          <a:prstGeom prst="rect">
            <a:avLst/>
          </a:prstGeom>
          <a:noFill/>
        </p:spPr>
        <p:txBody>
          <a:bodyPr wrap="square" rtlCol="0">
            <a:spAutoFit/>
          </a:bodyPr>
          <a:lstStyle/>
          <a:p>
            <a:pPr marL="285750" indent="-285750">
              <a:buFont typeface="Arial" panose="020B0604020202020204" pitchFamily="34" charset="0"/>
              <a:buChar char="•"/>
            </a:pPr>
            <a:r>
              <a:rPr lang="en-US" sz="2800" b="1" dirty="0">
                <a:solidFill>
                  <a:schemeClr val="bg1"/>
                </a:solidFill>
              </a:rPr>
              <a:t>From Miami to Lima, Peru			2620 miles</a:t>
            </a:r>
          </a:p>
          <a:p>
            <a:pPr marL="285750" indent="-285750">
              <a:buFont typeface="Arial" panose="020B0604020202020204" pitchFamily="34" charset="0"/>
              <a:buChar char="•"/>
            </a:pPr>
            <a:r>
              <a:rPr lang="en-US" sz="2800" b="1" dirty="0">
                <a:solidFill>
                  <a:schemeClr val="bg1"/>
                </a:solidFill>
              </a:rPr>
              <a:t>Lima, Peru to Santiago, Chile			2173 miles</a:t>
            </a:r>
          </a:p>
          <a:p>
            <a:pPr marL="285750" indent="-285750">
              <a:buFont typeface="Arial" panose="020B0604020202020204" pitchFamily="34" charset="0"/>
              <a:buChar char="•"/>
            </a:pPr>
            <a:r>
              <a:rPr lang="en-US" sz="2800" b="1" dirty="0">
                <a:solidFill>
                  <a:schemeClr val="bg1"/>
                </a:solidFill>
              </a:rPr>
              <a:t>Santiago, Chile to Easter Island		2336 miles</a:t>
            </a:r>
          </a:p>
          <a:p>
            <a:pPr marL="285750" indent="-285750">
              <a:buFont typeface="Arial" panose="020B0604020202020204" pitchFamily="34" charset="0"/>
              <a:buChar char="•"/>
            </a:pPr>
            <a:r>
              <a:rPr lang="en-US" sz="2800" b="1" dirty="0">
                <a:solidFill>
                  <a:schemeClr val="bg1"/>
                </a:solidFill>
              </a:rPr>
              <a:t>The message preached on Easter Island</a:t>
            </a:r>
          </a:p>
          <a:p>
            <a:pPr marL="742950" lvl="1" indent="-285750">
              <a:buFont typeface="Arial" panose="020B0604020202020204" pitchFamily="34" charset="0"/>
              <a:buChar char="•"/>
            </a:pPr>
            <a:r>
              <a:rPr lang="en-US" sz="2400" b="1" dirty="0">
                <a:solidFill>
                  <a:schemeClr val="bg1"/>
                </a:solidFill>
              </a:rPr>
              <a:t>Jesus established eternal, unchanging church – Matt. 16</a:t>
            </a:r>
          </a:p>
          <a:p>
            <a:pPr marL="742950" lvl="1" indent="-285750">
              <a:buFont typeface="Arial" panose="020B0604020202020204" pitchFamily="34" charset="0"/>
              <a:buChar char="•"/>
            </a:pPr>
            <a:r>
              <a:rPr lang="en-US" sz="2400" b="1" dirty="0">
                <a:solidFill>
                  <a:schemeClr val="bg1"/>
                </a:solidFill>
              </a:rPr>
              <a:t>Church established by planting seed (His word) – Luke 8:11</a:t>
            </a:r>
          </a:p>
          <a:p>
            <a:pPr marL="742950" lvl="1" indent="-285750">
              <a:buFont typeface="Arial" panose="020B0604020202020204" pitchFamily="34" charset="0"/>
              <a:buChar char="•"/>
            </a:pPr>
            <a:r>
              <a:rPr lang="en-US" sz="2400" b="1" dirty="0">
                <a:solidFill>
                  <a:schemeClr val="bg1"/>
                </a:solidFill>
              </a:rPr>
              <a:t>From Jerusalem to Judea &amp; Samaria – Acts 8:4, 12 </a:t>
            </a:r>
          </a:p>
          <a:p>
            <a:pPr marL="742950" lvl="1" indent="-285750">
              <a:buFont typeface="Arial" panose="020B0604020202020204" pitchFamily="34" charset="0"/>
              <a:buChar char="•"/>
            </a:pPr>
            <a:r>
              <a:rPr lang="en-US" sz="2400" b="1" dirty="0">
                <a:solidFill>
                  <a:schemeClr val="bg1"/>
                </a:solidFill>
              </a:rPr>
              <a:t>From Jerusalem to Thessalonica – Acts 17</a:t>
            </a:r>
            <a:endParaRPr lang="en-US" dirty="0">
              <a:solidFill>
                <a:schemeClr val="bg1"/>
              </a:solidFill>
            </a:endParaRPr>
          </a:p>
        </p:txBody>
      </p:sp>
    </p:spTree>
    <p:extLst>
      <p:ext uri="{BB962C8B-B14F-4D97-AF65-F5344CB8AC3E}">
        <p14:creationId xmlns:p14="http://schemas.microsoft.com/office/powerpoint/2010/main" val="2961980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34218"/>
            <a:ext cx="8475133" cy="5029200"/>
          </a:xfrm>
        </p:spPr>
        <p:txBody>
          <a:bodyPr anchor="t">
            <a:noAutofit/>
          </a:bodyPr>
          <a:lstStyle/>
          <a:p>
            <a:pPr algn="just">
              <a:spcBef>
                <a:spcPts val="0"/>
              </a:spcBef>
              <a:spcAft>
                <a:spcPts val="600"/>
              </a:spcAft>
            </a:pPr>
            <a:r>
              <a:rPr lang="en-US" b="1" dirty="0">
                <a:solidFill>
                  <a:schemeClr val="bg1"/>
                </a:solidFill>
              </a:rPr>
              <a:t>  3  For our appeal does not spring from error or impurity or any attempt to deceive, </a:t>
            </a:r>
          </a:p>
          <a:p>
            <a:pPr algn="just">
              <a:spcBef>
                <a:spcPts val="0"/>
              </a:spcBef>
              <a:spcAft>
                <a:spcPts val="600"/>
              </a:spcAft>
            </a:pPr>
            <a:r>
              <a:rPr lang="en-US" b="1" dirty="0">
                <a:solidFill>
                  <a:schemeClr val="bg1"/>
                </a:solidFill>
              </a:rPr>
              <a:t>  4  but just as we have been approved by God to be </a:t>
            </a:r>
            <a:r>
              <a:rPr lang="en-US" b="1" dirty="0">
                <a:solidFill>
                  <a:srgbClr val="FFFF00"/>
                </a:solidFill>
              </a:rPr>
              <a:t>entrusted with the gospel, so we speak</a:t>
            </a:r>
            <a:r>
              <a:rPr lang="en-US" b="1" dirty="0">
                <a:solidFill>
                  <a:schemeClr val="bg1"/>
                </a:solidFill>
              </a:rPr>
              <a:t>, not to please man, but to please God who tests our hearts. </a:t>
            </a:r>
          </a:p>
          <a:p>
            <a:pPr algn="just">
              <a:spcBef>
                <a:spcPts val="0"/>
              </a:spcBef>
              <a:spcAft>
                <a:spcPts val="600"/>
              </a:spcAft>
            </a:pPr>
            <a:r>
              <a:rPr lang="en-US" b="1" dirty="0">
                <a:solidFill>
                  <a:schemeClr val="bg1"/>
                </a:solidFill>
              </a:rPr>
              <a:t>  5  For we never came with words of flattery, as you know, nor with a pretext for greed—God is witness.          . . . </a:t>
            </a:r>
          </a:p>
          <a:p>
            <a:pPr algn="just">
              <a:spcBef>
                <a:spcPts val="0"/>
              </a:spcBef>
              <a:spcAft>
                <a:spcPts val="600"/>
              </a:spcAft>
            </a:pPr>
            <a:r>
              <a:rPr lang="en-US" b="1" dirty="0">
                <a:solidFill>
                  <a:schemeClr val="bg1"/>
                </a:solidFill>
              </a:rPr>
              <a:t>  12  we exhorted each one of you and encouraged you and charged you to walk in a manner worthy of God, who calls you into his own kingdom and glory. </a:t>
            </a:r>
          </a:p>
          <a:p>
            <a:pPr algn="just">
              <a:spcBef>
                <a:spcPts val="0"/>
              </a:spcBef>
              <a:spcAft>
                <a:spcPts val="600"/>
              </a:spcAft>
            </a:pPr>
            <a:r>
              <a:rPr lang="en-US" b="1" dirty="0">
                <a:solidFill>
                  <a:schemeClr val="bg1"/>
                </a:solidFill>
              </a:rPr>
              <a:t>  13  And we also thank God constantly for this, that when you received the word of God, which you heard from us, you accepted it not as the word of men but as what it really is, the word of God, which is at work in you believers. </a:t>
            </a:r>
          </a:p>
          <a:p>
            <a:pPr algn="just">
              <a:spcBef>
                <a:spcPts val="0"/>
              </a:spcBef>
              <a:spcAft>
                <a:spcPts val="600"/>
              </a:spcAft>
            </a:pPr>
            <a:r>
              <a:rPr lang="en-US" b="1" dirty="0">
                <a:solidFill>
                  <a:schemeClr val="bg1"/>
                </a:solidFill>
              </a:rPr>
              <a:t>  14  For you, brothers, </a:t>
            </a:r>
            <a:r>
              <a:rPr lang="en-US" b="1" dirty="0">
                <a:solidFill>
                  <a:srgbClr val="FFFF00"/>
                </a:solidFill>
              </a:rPr>
              <a:t>became imitators of the churches of God in Christ Jesus that are in Judea</a:t>
            </a:r>
            <a:r>
              <a:rPr lang="en-US" b="1" dirty="0">
                <a:solidFill>
                  <a:schemeClr val="bg1"/>
                </a:solidFill>
              </a:rPr>
              <a:t>.</a:t>
            </a:r>
          </a:p>
          <a:p>
            <a:pPr algn="just">
              <a:spcBef>
                <a:spcPts val="0"/>
              </a:spcBef>
              <a:spcAft>
                <a:spcPts val="600"/>
              </a:spcAft>
            </a:pPr>
            <a:r>
              <a:rPr lang="en-US" b="1" dirty="0">
                <a:solidFill>
                  <a:schemeClr val="bg1"/>
                </a:solidFill>
              </a:rPr>
              <a:t>					1 Thess. 2:3-5, 12-14</a:t>
            </a:r>
            <a:endParaRPr lang="en-US" sz="2100" b="1" dirty="0">
              <a:solidFill>
                <a:schemeClr val="bg1"/>
              </a:solidFill>
            </a:endParaRPr>
          </a:p>
        </p:txBody>
      </p:sp>
    </p:spTree>
    <p:extLst>
      <p:ext uri="{BB962C8B-B14F-4D97-AF65-F5344CB8AC3E}">
        <p14:creationId xmlns:p14="http://schemas.microsoft.com/office/powerpoint/2010/main" val="960302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406400"/>
            <a:ext cx="8475133" cy="804333"/>
          </a:xfrm>
        </p:spPr>
        <p:txBody>
          <a:bodyPr anchor="ctr">
            <a:normAutofit/>
          </a:bodyPr>
          <a:lstStyle/>
          <a:p>
            <a:r>
              <a:rPr lang="en-US" sz="4400" b="1" dirty="0">
                <a:solidFill>
                  <a:srgbClr val="FFFF00"/>
                </a:solidFill>
                <a:latin typeface="Lucida Calligraphy" panose="03010101010101010101" pitchFamily="66" charset="0"/>
              </a:rPr>
              <a:t>From WPB to Easter Island</a:t>
            </a:r>
          </a:p>
        </p:txBody>
      </p:sp>
      <p:sp>
        <p:nvSpPr>
          <p:cNvPr id="3" name="TextBox 2">
            <a:extLst>
              <a:ext uri="{FF2B5EF4-FFF2-40B4-BE49-F238E27FC236}">
                <a16:creationId xmlns:a16="http://schemas.microsoft.com/office/drawing/2014/main" id="{E186396E-5AAC-4328-BFBC-864B4020A558}"/>
              </a:ext>
            </a:extLst>
          </p:cNvPr>
          <p:cNvSpPr txBox="1"/>
          <p:nvPr/>
        </p:nvSpPr>
        <p:spPr>
          <a:xfrm>
            <a:off x="342900" y="1090238"/>
            <a:ext cx="8472202" cy="4124206"/>
          </a:xfrm>
          <a:prstGeom prst="rect">
            <a:avLst/>
          </a:prstGeom>
          <a:noFill/>
        </p:spPr>
        <p:txBody>
          <a:bodyPr wrap="square" rtlCol="0">
            <a:spAutoFit/>
          </a:bodyPr>
          <a:lstStyle/>
          <a:p>
            <a:pPr marL="285750" indent="-285750">
              <a:buFont typeface="Arial" panose="020B0604020202020204" pitchFamily="34" charset="0"/>
              <a:buChar char="•"/>
            </a:pPr>
            <a:r>
              <a:rPr lang="en-US" sz="2800" b="1" dirty="0">
                <a:solidFill>
                  <a:schemeClr val="bg1"/>
                </a:solidFill>
              </a:rPr>
              <a:t>From Miami to Lima, Peru			2620 miles</a:t>
            </a:r>
          </a:p>
          <a:p>
            <a:pPr marL="285750" indent="-285750">
              <a:buFont typeface="Arial" panose="020B0604020202020204" pitchFamily="34" charset="0"/>
              <a:buChar char="•"/>
            </a:pPr>
            <a:r>
              <a:rPr lang="en-US" sz="2800" b="1" dirty="0">
                <a:solidFill>
                  <a:schemeClr val="bg1"/>
                </a:solidFill>
              </a:rPr>
              <a:t>Lima, Peru to Santiago, Chile			2173 miles</a:t>
            </a:r>
          </a:p>
          <a:p>
            <a:pPr marL="285750" indent="-285750">
              <a:buFont typeface="Arial" panose="020B0604020202020204" pitchFamily="34" charset="0"/>
              <a:buChar char="•"/>
            </a:pPr>
            <a:r>
              <a:rPr lang="en-US" sz="2800" b="1" dirty="0">
                <a:solidFill>
                  <a:schemeClr val="bg1"/>
                </a:solidFill>
              </a:rPr>
              <a:t>Santiago, Chile to Easter Island		2336 miles</a:t>
            </a:r>
          </a:p>
          <a:p>
            <a:pPr marL="285750" indent="-285750">
              <a:buFont typeface="Arial" panose="020B0604020202020204" pitchFamily="34" charset="0"/>
              <a:buChar char="•"/>
            </a:pPr>
            <a:r>
              <a:rPr lang="en-US" sz="2800" b="1" dirty="0">
                <a:solidFill>
                  <a:schemeClr val="bg1"/>
                </a:solidFill>
              </a:rPr>
              <a:t>The message preached on Easter Island</a:t>
            </a:r>
          </a:p>
          <a:p>
            <a:pPr marL="742950" lvl="1" indent="-285750">
              <a:buFont typeface="Arial" panose="020B0604020202020204" pitchFamily="34" charset="0"/>
              <a:buChar char="•"/>
            </a:pPr>
            <a:r>
              <a:rPr lang="en-US" sz="2400" b="1" dirty="0">
                <a:solidFill>
                  <a:schemeClr val="bg1"/>
                </a:solidFill>
              </a:rPr>
              <a:t>Jesus established eternal, unchanging church – Matt. 16</a:t>
            </a:r>
          </a:p>
          <a:p>
            <a:pPr marL="742950" lvl="1" indent="-285750">
              <a:buFont typeface="Arial" panose="020B0604020202020204" pitchFamily="34" charset="0"/>
              <a:buChar char="•"/>
            </a:pPr>
            <a:r>
              <a:rPr lang="en-US" sz="2400" b="1" dirty="0">
                <a:solidFill>
                  <a:schemeClr val="bg1"/>
                </a:solidFill>
              </a:rPr>
              <a:t>Church established by planting seed (His word) – Luke 8:11</a:t>
            </a:r>
          </a:p>
          <a:p>
            <a:pPr marL="742950" lvl="1" indent="-285750">
              <a:buFont typeface="Arial" panose="020B0604020202020204" pitchFamily="34" charset="0"/>
              <a:buChar char="•"/>
            </a:pPr>
            <a:r>
              <a:rPr lang="en-US" sz="2400" b="1" dirty="0">
                <a:solidFill>
                  <a:schemeClr val="bg1"/>
                </a:solidFill>
              </a:rPr>
              <a:t>From Jerusalem to Judea &amp; Samaria – Acts 8:4, 12 </a:t>
            </a:r>
          </a:p>
          <a:p>
            <a:pPr marL="742950" lvl="1" indent="-285750">
              <a:buFont typeface="Arial" panose="020B0604020202020204" pitchFamily="34" charset="0"/>
              <a:buChar char="•"/>
            </a:pPr>
            <a:r>
              <a:rPr lang="en-US" sz="2400" b="1" dirty="0">
                <a:solidFill>
                  <a:schemeClr val="bg1"/>
                </a:solidFill>
              </a:rPr>
              <a:t>From Jerusalem to Thessalonica – Acts 17</a:t>
            </a:r>
          </a:p>
          <a:p>
            <a:pPr marL="285750" indent="-285750">
              <a:buFont typeface="Arial" panose="020B0604020202020204" pitchFamily="34" charset="0"/>
              <a:buChar char="•"/>
            </a:pPr>
            <a:r>
              <a:rPr lang="en-US" sz="2800" b="1" dirty="0">
                <a:solidFill>
                  <a:schemeClr val="bg1"/>
                </a:solidFill>
              </a:rPr>
              <a:t>Importance of planting original seed, beware of tares</a:t>
            </a:r>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2276576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0077" y="371232"/>
            <a:ext cx="8475133" cy="804333"/>
          </a:xfrm>
        </p:spPr>
        <p:txBody>
          <a:bodyPr anchor="ctr">
            <a:normAutofit/>
          </a:bodyPr>
          <a:lstStyle/>
          <a:p>
            <a:r>
              <a:rPr lang="en-US" sz="4000" b="1" dirty="0">
                <a:solidFill>
                  <a:srgbClr val="FFFF00"/>
                </a:solidFill>
                <a:latin typeface="Lucida Calligraphy" panose="03010101010101010101" pitchFamily="66" charset="0"/>
              </a:rPr>
              <a:t>Salvation to the Uttermost</a:t>
            </a:r>
          </a:p>
        </p:txBody>
      </p:sp>
      <p:sp>
        <p:nvSpPr>
          <p:cNvPr id="3" name="Subtitle 2"/>
          <p:cNvSpPr>
            <a:spLocks noGrp="1"/>
          </p:cNvSpPr>
          <p:nvPr>
            <p:ph type="subTitle" idx="1"/>
          </p:nvPr>
        </p:nvSpPr>
        <p:spPr>
          <a:xfrm>
            <a:off x="334433" y="1077550"/>
            <a:ext cx="8475133" cy="5029200"/>
          </a:xfrm>
        </p:spPr>
        <p:txBody>
          <a:bodyPr anchor="t">
            <a:normAutofit/>
          </a:bodyPr>
          <a:lstStyle/>
          <a:p>
            <a:pPr marL="457200" algn="l">
              <a:lnSpc>
                <a:spcPct val="150000"/>
              </a:lnSpc>
              <a:spcBef>
                <a:spcPts val="200"/>
              </a:spcBef>
              <a:buFont typeface="Arial" panose="020B0604020202020204" pitchFamily="34" charset="0"/>
              <a:buChar char="•"/>
            </a:pPr>
            <a:r>
              <a:rPr lang="en-US" altLang="en-US" sz="3200" b="1" dirty="0">
                <a:solidFill>
                  <a:schemeClr val="bg1"/>
                </a:solidFill>
              </a:rPr>
              <a:t>  Believe				John 8:24</a:t>
            </a:r>
          </a:p>
          <a:p>
            <a:pPr lvl="1" algn="l">
              <a:lnSpc>
                <a:spcPct val="150000"/>
              </a:lnSpc>
              <a:spcBef>
                <a:spcPts val="200"/>
              </a:spcBef>
              <a:buFontTx/>
              <a:buChar char="•"/>
            </a:pPr>
            <a:r>
              <a:rPr lang="en-US" altLang="en-US" sz="3200" b="1" dirty="0">
                <a:solidFill>
                  <a:schemeClr val="bg1"/>
                </a:solidFill>
              </a:rPr>
              <a:t>  Repent				Acts 17:30</a:t>
            </a:r>
          </a:p>
          <a:p>
            <a:pPr lvl="1" algn="l">
              <a:lnSpc>
                <a:spcPct val="150000"/>
              </a:lnSpc>
              <a:spcBef>
                <a:spcPts val="200"/>
              </a:spcBef>
              <a:buFontTx/>
              <a:buChar char="•"/>
            </a:pPr>
            <a:r>
              <a:rPr lang="en-US" altLang="en-US" sz="3200" b="1" dirty="0">
                <a:solidFill>
                  <a:schemeClr val="bg1"/>
                </a:solidFill>
              </a:rPr>
              <a:t>  Confess Faith			Acts 8:36</a:t>
            </a:r>
          </a:p>
          <a:p>
            <a:pPr lvl="1" algn="l">
              <a:lnSpc>
                <a:spcPct val="150000"/>
              </a:lnSpc>
              <a:spcBef>
                <a:spcPts val="200"/>
              </a:spcBef>
              <a:buFontTx/>
              <a:buChar char="•"/>
            </a:pPr>
            <a:r>
              <a:rPr lang="en-US" altLang="en-US" sz="3200" b="1" dirty="0">
                <a:solidFill>
                  <a:schemeClr val="bg1"/>
                </a:solidFill>
              </a:rPr>
              <a:t>  Be Baptized Into Him		Acts 2:38</a:t>
            </a:r>
          </a:p>
          <a:p>
            <a:pPr lvl="1" indent="-457200" algn="l">
              <a:lnSpc>
                <a:spcPct val="150000"/>
              </a:lnSpc>
              <a:spcBef>
                <a:spcPts val="200"/>
              </a:spcBef>
            </a:pPr>
            <a:r>
              <a:rPr lang="en-US" altLang="en-US" sz="3600" b="1" i="1" dirty="0">
                <a:solidFill>
                  <a:srgbClr val="FFFF00"/>
                </a:solidFill>
              </a:rPr>
              <a:t>Added to His church, His body, His kingdom</a:t>
            </a:r>
          </a:p>
          <a:p>
            <a:pPr lvl="1" algn="l">
              <a:lnSpc>
                <a:spcPct val="150000"/>
              </a:lnSpc>
              <a:spcBef>
                <a:spcPts val="200"/>
              </a:spcBef>
              <a:buFontTx/>
              <a:buChar char="•"/>
            </a:pPr>
            <a:r>
              <a:rPr lang="en-US" altLang="en-US" sz="3000" b="1" dirty="0">
                <a:solidFill>
                  <a:schemeClr val="bg1"/>
                </a:solidFill>
              </a:rPr>
              <a:t>  Be Faithful				Rev. 2:10</a:t>
            </a:r>
          </a:p>
        </p:txBody>
      </p:sp>
    </p:spTree>
    <p:extLst>
      <p:ext uri="{BB962C8B-B14F-4D97-AF65-F5344CB8AC3E}">
        <p14:creationId xmlns:p14="http://schemas.microsoft.com/office/powerpoint/2010/main" val="51574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34218"/>
            <a:ext cx="8475133" cy="5029200"/>
          </a:xfrm>
        </p:spPr>
        <p:txBody>
          <a:bodyPr anchor="t">
            <a:noAutofit/>
          </a:bodyPr>
          <a:lstStyle/>
          <a:p>
            <a:pPr algn="just"/>
            <a:r>
              <a:rPr lang="en-US" b="1" dirty="0">
                <a:solidFill>
                  <a:schemeClr val="bg1"/>
                </a:solidFill>
              </a:rPr>
              <a:t>  4  And while staying with them he ordered them not to depart from Jerusalem, but to wait for the promise of the Father, which, he said, “You heard from me; </a:t>
            </a:r>
          </a:p>
          <a:p>
            <a:pPr algn="just"/>
            <a:r>
              <a:rPr lang="en-US" b="1" dirty="0">
                <a:solidFill>
                  <a:schemeClr val="bg1"/>
                </a:solidFill>
              </a:rPr>
              <a:t>  5  for John baptized with water, but you will be baptized with the Holy Spirit not many days from now.</a:t>
            </a:r>
          </a:p>
          <a:p>
            <a:pPr algn="just"/>
            <a:r>
              <a:rPr lang="en-US" b="1" dirty="0">
                <a:solidFill>
                  <a:schemeClr val="bg1"/>
                </a:solidFill>
              </a:rPr>
              <a:t>  6  So when they had come together, they asked him, Lord, will you at this time restore the kingdom to Israel? </a:t>
            </a:r>
          </a:p>
          <a:p>
            <a:pPr algn="just"/>
            <a:r>
              <a:rPr lang="en-US" b="1" dirty="0">
                <a:solidFill>
                  <a:schemeClr val="bg1"/>
                </a:solidFill>
              </a:rPr>
              <a:t>  7  He said to them, “It is not for you to know times or seasons that the Father has fixed by his own authority. </a:t>
            </a:r>
          </a:p>
          <a:p>
            <a:pPr algn="just"/>
            <a:r>
              <a:rPr lang="en-US" b="1" dirty="0">
                <a:solidFill>
                  <a:schemeClr val="bg1"/>
                </a:solidFill>
              </a:rPr>
              <a:t>  8  But you will receive power when the Holy Spirit has come upon you, and you will be my witnesses </a:t>
            </a:r>
            <a:r>
              <a:rPr lang="en-US" b="1" dirty="0">
                <a:solidFill>
                  <a:srgbClr val="FFFF00"/>
                </a:solidFill>
              </a:rPr>
              <a:t>in Jerusalem and in all Judea and Samaria, and to the end of the earth</a:t>
            </a:r>
            <a:r>
              <a:rPr lang="en-US" b="1" dirty="0">
                <a:solidFill>
                  <a:schemeClr val="bg1"/>
                </a:solidFill>
              </a:rPr>
              <a:t>. </a:t>
            </a:r>
          </a:p>
          <a:p>
            <a:pPr algn="just"/>
            <a:r>
              <a:rPr lang="en-US" b="1" dirty="0">
                <a:solidFill>
                  <a:schemeClr val="bg1"/>
                </a:solidFill>
              </a:rPr>
              <a:t>  9  And when he had said these things, as they were looking on, he was lifted up, and a cloud took him out of their sight.</a:t>
            </a:r>
          </a:p>
          <a:p>
            <a:pPr algn="just"/>
            <a:r>
              <a:rPr lang="en-US" b="1" dirty="0">
                <a:solidFill>
                  <a:schemeClr val="bg1"/>
                </a:solidFill>
              </a:rPr>
              <a:t>					Acts 1:4-9</a:t>
            </a:r>
            <a:endParaRPr lang="en-US" sz="2100" b="1" dirty="0">
              <a:solidFill>
                <a:schemeClr val="bg1"/>
              </a:solidFill>
            </a:endParaRPr>
          </a:p>
        </p:txBody>
      </p:sp>
    </p:spTree>
    <p:extLst>
      <p:ext uri="{BB962C8B-B14F-4D97-AF65-F5344CB8AC3E}">
        <p14:creationId xmlns:p14="http://schemas.microsoft.com/office/powerpoint/2010/main" val="3120618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318480"/>
            <a:ext cx="8475133" cy="804333"/>
          </a:xfrm>
        </p:spPr>
        <p:txBody>
          <a:bodyPr anchor="ctr">
            <a:normAutofit fontScale="90000"/>
          </a:bodyPr>
          <a:lstStyle/>
          <a:p>
            <a:r>
              <a:rPr lang="en-US" sz="4400" b="1" dirty="0">
                <a:solidFill>
                  <a:srgbClr val="FFFF00"/>
                </a:solidFill>
                <a:latin typeface="Lucida Calligraphy" panose="03010101010101010101" pitchFamily="66" charset="0"/>
              </a:rPr>
              <a:t>From Jerusalem to the World</a:t>
            </a:r>
          </a:p>
        </p:txBody>
      </p:sp>
      <p:sp>
        <p:nvSpPr>
          <p:cNvPr id="3" name="TextBox 2">
            <a:extLst>
              <a:ext uri="{FF2B5EF4-FFF2-40B4-BE49-F238E27FC236}">
                <a16:creationId xmlns:a16="http://schemas.microsoft.com/office/drawing/2014/main" id="{E186396E-5AAC-4328-BFBC-864B4020A558}"/>
              </a:ext>
            </a:extLst>
          </p:cNvPr>
          <p:cNvSpPr txBox="1"/>
          <p:nvPr/>
        </p:nvSpPr>
        <p:spPr>
          <a:xfrm>
            <a:off x="342900" y="1063869"/>
            <a:ext cx="8472202" cy="3293209"/>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Background of the text</a:t>
            </a:r>
          </a:p>
          <a:p>
            <a:pPr marL="742950" lvl="1" indent="-285750">
              <a:buFont typeface="Arial" panose="020B0604020202020204" pitchFamily="34" charset="0"/>
              <a:buChar char="•"/>
            </a:pPr>
            <a:r>
              <a:rPr lang="en-US" sz="2400" b="1" dirty="0">
                <a:solidFill>
                  <a:schemeClr val="bg1"/>
                </a:solidFill>
              </a:rPr>
              <a:t>Jesus began His work about the age 30</a:t>
            </a:r>
          </a:p>
          <a:p>
            <a:pPr marL="742950" lvl="1" indent="-285750">
              <a:buFont typeface="Arial" panose="020B0604020202020204" pitchFamily="34" charset="0"/>
              <a:buChar char="•"/>
            </a:pPr>
            <a:r>
              <a:rPr lang="en-US" sz="2400" b="1" dirty="0">
                <a:solidFill>
                  <a:schemeClr val="bg1"/>
                </a:solidFill>
              </a:rPr>
              <a:t>He spent three years training the disciples</a:t>
            </a:r>
          </a:p>
          <a:p>
            <a:pPr marL="742950" lvl="1" indent="-285750">
              <a:buFont typeface="Arial" panose="020B0604020202020204" pitchFamily="34" charset="0"/>
              <a:buChar char="•"/>
            </a:pPr>
            <a:r>
              <a:rPr lang="en-US" sz="2400" b="1" dirty="0">
                <a:solidFill>
                  <a:schemeClr val="bg1"/>
                </a:solidFill>
              </a:rPr>
              <a:t>Before ascending, He gave the Great Commission</a:t>
            </a:r>
          </a:p>
          <a:p>
            <a:pPr marL="742950" lvl="1" indent="-285750">
              <a:buFont typeface="Arial" panose="020B0604020202020204" pitchFamily="34" charset="0"/>
              <a:buChar char="•"/>
            </a:pPr>
            <a:r>
              <a:rPr lang="en-US" sz="2400" b="1" dirty="0">
                <a:solidFill>
                  <a:schemeClr val="bg1"/>
                </a:solidFill>
              </a:rPr>
              <a:t>Go to Jerusalem, stay . . . then go to all the world</a:t>
            </a:r>
          </a:p>
          <a:p>
            <a:pPr marL="742950" lvl="1" indent="-285750">
              <a:buFont typeface="Arial" panose="020B0604020202020204" pitchFamily="34" charset="0"/>
              <a:buChar char="•"/>
            </a:pPr>
            <a:r>
              <a:rPr lang="en-US" sz="2400" b="1" dirty="0">
                <a:solidFill>
                  <a:schemeClr val="bg1"/>
                </a:solidFill>
              </a:rPr>
              <a:t>Look at that Great Commission</a:t>
            </a:r>
          </a:p>
          <a:p>
            <a:pPr marL="285750" indent="-285750">
              <a:buFont typeface="Arial" panose="020B0604020202020204" pitchFamily="34" charset="0"/>
              <a:buChar char="•"/>
            </a:pPr>
            <a:r>
              <a:rPr lang="en-US" sz="3200" b="1" dirty="0">
                <a:solidFill>
                  <a:schemeClr val="bg1"/>
                </a:solidFill>
              </a:rPr>
              <a:t>The Great Commission in the gospel accounts</a:t>
            </a:r>
          </a:p>
          <a:p>
            <a:pPr marL="742950" lvl="1" indent="-285750">
              <a:buFont typeface="Arial" panose="020B0604020202020204" pitchFamily="34" charset="0"/>
              <a:buChar char="•"/>
            </a:pPr>
            <a:r>
              <a:rPr lang="en-US" sz="2400" b="1" dirty="0">
                <a:solidFill>
                  <a:schemeClr val="bg1"/>
                </a:solidFill>
              </a:rPr>
              <a:t>Matt. 28:19-20</a:t>
            </a:r>
            <a:endParaRPr lang="en-US" sz="2400" dirty="0">
              <a:solidFill>
                <a:schemeClr val="bg1"/>
              </a:solidFill>
            </a:endParaRPr>
          </a:p>
        </p:txBody>
      </p:sp>
    </p:spTree>
    <p:extLst>
      <p:ext uri="{BB962C8B-B14F-4D97-AF65-F5344CB8AC3E}">
        <p14:creationId xmlns:p14="http://schemas.microsoft.com/office/powerpoint/2010/main" val="3492886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34218"/>
            <a:ext cx="8475133" cy="5029200"/>
          </a:xfrm>
        </p:spPr>
        <p:txBody>
          <a:bodyPr anchor="t">
            <a:noAutofit/>
          </a:bodyPr>
          <a:lstStyle/>
          <a:p>
            <a:pPr algn="just"/>
            <a:r>
              <a:rPr lang="en-US" b="1" dirty="0">
                <a:solidFill>
                  <a:schemeClr val="bg1"/>
                </a:solidFill>
              </a:rPr>
              <a:t>  18  And Jesus came and said to them, “</a:t>
            </a:r>
            <a:r>
              <a:rPr lang="en-US" b="1" dirty="0">
                <a:solidFill>
                  <a:srgbClr val="FFFF00"/>
                </a:solidFill>
              </a:rPr>
              <a:t>All authority </a:t>
            </a:r>
            <a:r>
              <a:rPr lang="en-US" b="1" dirty="0">
                <a:solidFill>
                  <a:schemeClr val="bg1"/>
                </a:solidFill>
              </a:rPr>
              <a:t>in heaven and on earth has been given to me. </a:t>
            </a:r>
          </a:p>
          <a:p>
            <a:pPr algn="just"/>
            <a:r>
              <a:rPr lang="en-US" b="1" dirty="0">
                <a:solidFill>
                  <a:schemeClr val="bg1"/>
                </a:solidFill>
              </a:rPr>
              <a:t>  19  </a:t>
            </a:r>
            <a:r>
              <a:rPr lang="en-US" b="1" dirty="0">
                <a:solidFill>
                  <a:srgbClr val="FFFF00"/>
                </a:solidFill>
              </a:rPr>
              <a:t>Go</a:t>
            </a:r>
            <a:r>
              <a:rPr lang="en-US" b="1" dirty="0">
                <a:solidFill>
                  <a:schemeClr val="bg1"/>
                </a:solidFill>
              </a:rPr>
              <a:t> therefore and make disciples of all nations, </a:t>
            </a:r>
            <a:r>
              <a:rPr lang="en-US" b="1" dirty="0">
                <a:solidFill>
                  <a:srgbClr val="FFFF00"/>
                </a:solidFill>
              </a:rPr>
              <a:t>baptizing them </a:t>
            </a:r>
            <a:r>
              <a:rPr lang="en-US" b="1" dirty="0">
                <a:solidFill>
                  <a:schemeClr val="bg1"/>
                </a:solidFill>
              </a:rPr>
              <a:t>in the name of the Father and of the Son and of the Holy Spirit, </a:t>
            </a:r>
          </a:p>
          <a:p>
            <a:pPr algn="just"/>
            <a:r>
              <a:rPr lang="en-US" b="1" dirty="0">
                <a:solidFill>
                  <a:schemeClr val="bg1"/>
                </a:solidFill>
              </a:rPr>
              <a:t>  20  </a:t>
            </a:r>
            <a:r>
              <a:rPr lang="en-US" b="1" dirty="0">
                <a:solidFill>
                  <a:srgbClr val="FFFF00"/>
                </a:solidFill>
              </a:rPr>
              <a:t>teaching them to observe all that I have commanded you</a:t>
            </a:r>
            <a:r>
              <a:rPr lang="en-US" b="1" dirty="0">
                <a:solidFill>
                  <a:schemeClr val="bg1"/>
                </a:solidFill>
              </a:rPr>
              <a:t>. And behold, I am with you always, to the end of the age.” </a:t>
            </a:r>
          </a:p>
          <a:p>
            <a:pPr algn="just"/>
            <a:r>
              <a:rPr lang="en-US" b="1" dirty="0">
                <a:solidFill>
                  <a:schemeClr val="bg1"/>
                </a:solidFill>
              </a:rPr>
              <a:t>					Matt. 28:18-20</a:t>
            </a:r>
            <a:endParaRPr lang="en-US" sz="2100" b="1" dirty="0">
              <a:solidFill>
                <a:schemeClr val="bg1"/>
              </a:solidFill>
            </a:endParaRPr>
          </a:p>
        </p:txBody>
      </p:sp>
    </p:spTree>
    <p:extLst>
      <p:ext uri="{BB962C8B-B14F-4D97-AF65-F5344CB8AC3E}">
        <p14:creationId xmlns:p14="http://schemas.microsoft.com/office/powerpoint/2010/main" val="2068969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318480"/>
            <a:ext cx="8475133" cy="804333"/>
          </a:xfrm>
        </p:spPr>
        <p:txBody>
          <a:bodyPr anchor="ctr">
            <a:normAutofit fontScale="90000"/>
          </a:bodyPr>
          <a:lstStyle/>
          <a:p>
            <a:r>
              <a:rPr lang="en-US" sz="4400" b="1" dirty="0">
                <a:solidFill>
                  <a:srgbClr val="FFFF00"/>
                </a:solidFill>
                <a:latin typeface="Lucida Calligraphy" panose="03010101010101010101" pitchFamily="66" charset="0"/>
              </a:rPr>
              <a:t>From Jerusalem to the World</a:t>
            </a:r>
          </a:p>
        </p:txBody>
      </p:sp>
      <p:sp>
        <p:nvSpPr>
          <p:cNvPr id="3" name="TextBox 2">
            <a:extLst>
              <a:ext uri="{FF2B5EF4-FFF2-40B4-BE49-F238E27FC236}">
                <a16:creationId xmlns:a16="http://schemas.microsoft.com/office/drawing/2014/main" id="{E186396E-5AAC-4328-BFBC-864B4020A558}"/>
              </a:ext>
            </a:extLst>
          </p:cNvPr>
          <p:cNvSpPr txBox="1"/>
          <p:nvPr/>
        </p:nvSpPr>
        <p:spPr>
          <a:xfrm>
            <a:off x="342900" y="1063869"/>
            <a:ext cx="8472202" cy="3662541"/>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Background of the text</a:t>
            </a:r>
          </a:p>
          <a:p>
            <a:pPr marL="742950" lvl="1" indent="-285750">
              <a:buFont typeface="Arial" panose="020B0604020202020204" pitchFamily="34" charset="0"/>
              <a:buChar char="•"/>
            </a:pPr>
            <a:r>
              <a:rPr lang="en-US" sz="2400" b="1" dirty="0">
                <a:solidFill>
                  <a:schemeClr val="bg1"/>
                </a:solidFill>
              </a:rPr>
              <a:t>Jesus began His work about the age 30</a:t>
            </a:r>
          </a:p>
          <a:p>
            <a:pPr marL="742950" lvl="1" indent="-285750">
              <a:buFont typeface="Arial" panose="020B0604020202020204" pitchFamily="34" charset="0"/>
              <a:buChar char="•"/>
            </a:pPr>
            <a:r>
              <a:rPr lang="en-US" sz="2400" b="1" dirty="0">
                <a:solidFill>
                  <a:schemeClr val="bg1"/>
                </a:solidFill>
              </a:rPr>
              <a:t>He spent three years training the disciples</a:t>
            </a:r>
          </a:p>
          <a:p>
            <a:pPr marL="742950" lvl="1" indent="-285750">
              <a:buFont typeface="Arial" panose="020B0604020202020204" pitchFamily="34" charset="0"/>
              <a:buChar char="•"/>
            </a:pPr>
            <a:r>
              <a:rPr lang="en-US" sz="2400" b="1" dirty="0">
                <a:solidFill>
                  <a:schemeClr val="bg1"/>
                </a:solidFill>
              </a:rPr>
              <a:t>Before ascending, He gave the Great Commission</a:t>
            </a:r>
          </a:p>
          <a:p>
            <a:pPr marL="742950" lvl="1" indent="-285750">
              <a:buFont typeface="Arial" panose="020B0604020202020204" pitchFamily="34" charset="0"/>
              <a:buChar char="•"/>
            </a:pPr>
            <a:r>
              <a:rPr lang="en-US" sz="2400" b="1" dirty="0">
                <a:solidFill>
                  <a:schemeClr val="bg1"/>
                </a:solidFill>
              </a:rPr>
              <a:t>Go to Jerusalem, stay . . . then go to all the world</a:t>
            </a:r>
          </a:p>
          <a:p>
            <a:pPr marL="742950" lvl="1" indent="-285750">
              <a:buFont typeface="Arial" panose="020B0604020202020204" pitchFamily="34" charset="0"/>
              <a:buChar char="•"/>
            </a:pPr>
            <a:r>
              <a:rPr lang="en-US" sz="2400" b="1" dirty="0">
                <a:solidFill>
                  <a:schemeClr val="bg1"/>
                </a:solidFill>
              </a:rPr>
              <a:t>Look at that Great Commission</a:t>
            </a:r>
          </a:p>
          <a:p>
            <a:pPr marL="285750" indent="-285750">
              <a:buFont typeface="Arial" panose="020B0604020202020204" pitchFamily="34" charset="0"/>
              <a:buChar char="•"/>
            </a:pPr>
            <a:r>
              <a:rPr lang="en-US" sz="3200" b="1" dirty="0">
                <a:solidFill>
                  <a:schemeClr val="bg1"/>
                </a:solidFill>
              </a:rPr>
              <a:t>The Great Commission in the gospel accounts</a:t>
            </a:r>
          </a:p>
          <a:p>
            <a:pPr marL="742950" lvl="1" indent="-285750">
              <a:buFont typeface="Arial" panose="020B0604020202020204" pitchFamily="34" charset="0"/>
              <a:buChar char="•"/>
            </a:pPr>
            <a:r>
              <a:rPr lang="en-US" sz="2400" b="1" dirty="0">
                <a:solidFill>
                  <a:schemeClr val="bg1"/>
                </a:solidFill>
              </a:rPr>
              <a:t>Matt. 28:19-20</a:t>
            </a:r>
          </a:p>
          <a:p>
            <a:pPr marL="742950" lvl="1" indent="-285750">
              <a:buFont typeface="Arial" panose="020B0604020202020204" pitchFamily="34" charset="0"/>
              <a:buChar char="•"/>
            </a:pPr>
            <a:r>
              <a:rPr lang="en-US" sz="2400" b="1" dirty="0">
                <a:solidFill>
                  <a:schemeClr val="bg1"/>
                </a:solidFill>
              </a:rPr>
              <a:t>Mark 16:15-16, 20</a:t>
            </a:r>
            <a:endParaRPr lang="en-US" sz="2400" dirty="0">
              <a:solidFill>
                <a:schemeClr val="bg1"/>
              </a:solidFill>
            </a:endParaRPr>
          </a:p>
        </p:txBody>
      </p:sp>
    </p:spTree>
    <p:extLst>
      <p:ext uri="{BB962C8B-B14F-4D97-AF65-F5344CB8AC3E}">
        <p14:creationId xmlns:p14="http://schemas.microsoft.com/office/powerpoint/2010/main" val="3154005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34218"/>
            <a:ext cx="8475133" cy="5029200"/>
          </a:xfrm>
        </p:spPr>
        <p:txBody>
          <a:bodyPr anchor="t">
            <a:noAutofit/>
          </a:bodyPr>
          <a:lstStyle/>
          <a:p>
            <a:pPr algn="just"/>
            <a:r>
              <a:rPr lang="en-US" b="1" dirty="0">
                <a:solidFill>
                  <a:schemeClr val="bg1"/>
                </a:solidFill>
              </a:rPr>
              <a:t>  15  And he said to them, </a:t>
            </a:r>
            <a:r>
              <a:rPr lang="en-US" b="1" dirty="0">
                <a:solidFill>
                  <a:srgbClr val="FFFF00"/>
                </a:solidFill>
              </a:rPr>
              <a:t>Go</a:t>
            </a:r>
            <a:r>
              <a:rPr lang="en-US" b="1" dirty="0">
                <a:solidFill>
                  <a:schemeClr val="bg1"/>
                </a:solidFill>
              </a:rPr>
              <a:t> into all the world and proclaim </a:t>
            </a:r>
            <a:r>
              <a:rPr lang="en-US" b="1" dirty="0">
                <a:solidFill>
                  <a:srgbClr val="FFFF00"/>
                </a:solidFill>
              </a:rPr>
              <a:t>the gospel </a:t>
            </a:r>
            <a:r>
              <a:rPr lang="en-US" b="1" dirty="0">
                <a:solidFill>
                  <a:schemeClr val="bg1"/>
                </a:solidFill>
              </a:rPr>
              <a:t>to the whole creation. </a:t>
            </a:r>
          </a:p>
          <a:p>
            <a:pPr algn="just"/>
            <a:r>
              <a:rPr lang="en-US" b="1" dirty="0">
                <a:solidFill>
                  <a:schemeClr val="bg1"/>
                </a:solidFill>
              </a:rPr>
              <a:t>  16  Whoever believes and is baptized will be saved, but whoever does not believe will be condemned. </a:t>
            </a:r>
          </a:p>
          <a:p>
            <a:pPr algn="just"/>
            <a:r>
              <a:rPr lang="en-US" b="1" dirty="0">
                <a:solidFill>
                  <a:schemeClr val="bg1"/>
                </a:solidFill>
              </a:rPr>
              <a:t>. . . </a:t>
            </a:r>
          </a:p>
          <a:p>
            <a:pPr algn="just"/>
            <a:r>
              <a:rPr lang="en-US" b="1" dirty="0">
                <a:solidFill>
                  <a:schemeClr val="bg1"/>
                </a:solidFill>
              </a:rPr>
              <a:t>  19  So then the Lord Jesus, after he had spoken to them, was taken up into heaven and sat down at the right hand of God. </a:t>
            </a:r>
          </a:p>
          <a:p>
            <a:pPr algn="just"/>
            <a:r>
              <a:rPr lang="en-US" b="1" dirty="0">
                <a:solidFill>
                  <a:schemeClr val="bg1"/>
                </a:solidFill>
              </a:rPr>
              <a:t>  20  And </a:t>
            </a:r>
            <a:r>
              <a:rPr lang="en-US" b="1" dirty="0">
                <a:solidFill>
                  <a:srgbClr val="FFFF00"/>
                </a:solidFill>
              </a:rPr>
              <a:t>they went out and preached everywhere</a:t>
            </a:r>
            <a:r>
              <a:rPr lang="en-US" b="1" dirty="0">
                <a:solidFill>
                  <a:schemeClr val="bg1"/>
                </a:solidFill>
              </a:rPr>
              <a:t>, while the </a:t>
            </a:r>
            <a:r>
              <a:rPr lang="en-US" b="1" dirty="0">
                <a:solidFill>
                  <a:srgbClr val="FFFF00"/>
                </a:solidFill>
              </a:rPr>
              <a:t>Lord worked with them </a:t>
            </a:r>
            <a:r>
              <a:rPr lang="en-US" b="1" dirty="0">
                <a:solidFill>
                  <a:schemeClr val="bg1"/>
                </a:solidFill>
              </a:rPr>
              <a:t>and confirmed the message by accompanying signs.</a:t>
            </a:r>
          </a:p>
          <a:p>
            <a:pPr algn="just"/>
            <a:r>
              <a:rPr lang="en-US" b="1" dirty="0">
                <a:solidFill>
                  <a:schemeClr val="bg1"/>
                </a:solidFill>
              </a:rPr>
              <a:t>					Mark 16:15-16,  19-20</a:t>
            </a:r>
            <a:endParaRPr lang="en-US" sz="2100" b="1" dirty="0">
              <a:solidFill>
                <a:schemeClr val="bg1"/>
              </a:solidFill>
            </a:endParaRPr>
          </a:p>
        </p:txBody>
      </p:sp>
    </p:spTree>
    <p:extLst>
      <p:ext uri="{BB962C8B-B14F-4D97-AF65-F5344CB8AC3E}">
        <p14:creationId xmlns:p14="http://schemas.microsoft.com/office/powerpoint/2010/main" val="1682278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318480"/>
            <a:ext cx="8475133" cy="804333"/>
          </a:xfrm>
        </p:spPr>
        <p:txBody>
          <a:bodyPr anchor="ctr">
            <a:normAutofit fontScale="90000"/>
          </a:bodyPr>
          <a:lstStyle/>
          <a:p>
            <a:r>
              <a:rPr lang="en-US" sz="4400" b="1" dirty="0">
                <a:solidFill>
                  <a:srgbClr val="FFFF00"/>
                </a:solidFill>
                <a:latin typeface="Lucida Calligraphy" panose="03010101010101010101" pitchFamily="66" charset="0"/>
              </a:rPr>
              <a:t>From Jerusalem to the World</a:t>
            </a:r>
          </a:p>
        </p:txBody>
      </p:sp>
      <p:sp>
        <p:nvSpPr>
          <p:cNvPr id="3" name="TextBox 2">
            <a:extLst>
              <a:ext uri="{FF2B5EF4-FFF2-40B4-BE49-F238E27FC236}">
                <a16:creationId xmlns:a16="http://schemas.microsoft.com/office/drawing/2014/main" id="{E186396E-5AAC-4328-BFBC-864B4020A558}"/>
              </a:ext>
            </a:extLst>
          </p:cNvPr>
          <p:cNvSpPr txBox="1"/>
          <p:nvPr/>
        </p:nvSpPr>
        <p:spPr>
          <a:xfrm>
            <a:off x="342900" y="1063869"/>
            <a:ext cx="8472202" cy="4031873"/>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Background of the text</a:t>
            </a:r>
          </a:p>
          <a:p>
            <a:pPr marL="742950" lvl="1" indent="-285750">
              <a:buFont typeface="Arial" panose="020B0604020202020204" pitchFamily="34" charset="0"/>
              <a:buChar char="•"/>
            </a:pPr>
            <a:r>
              <a:rPr lang="en-US" sz="2400" b="1" dirty="0">
                <a:solidFill>
                  <a:schemeClr val="bg1"/>
                </a:solidFill>
              </a:rPr>
              <a:t>Jesus began His work about the age 30</a:t>
            </a:r>
          </a:p>
          <a:p>
            <a:pPr marL="742950" lvl="1" indent="-285750">
              <a:buFont typeface="Arial" panose="020B0604020202020204" pitchFamily="34" charset="0"/>
              <a:buChar char="•"/>
            </a:pPr>
            <a:r>
              <a:rPr lang="en-US" sz="2400" b="1" dirty="0">
                <a:solidFill>
                  <a:schemeClr val="bg1"/>
                </a:solidFill>
              </a:rPr>
              <a:t>He spent three years training the disciples</a:t>
            </a:r>
          </a:p>
          <a:p>
            <a:pPr marL="742950" lvl="1" indent="-285750">
              <a:buFont typeface="Arial" panose="020B0604020202020204" pitchFamily="34" charset="0"/>
              <a:buChar char="•"/>
            </a:pPr>
            <a:r>
              <a:rPr lang="en-US" sz="2400" b="1" dirty="0">
                <a:solidFill>
                  <a:schemeClr val="bg1"/>
                </a:solidFill>
              </a:rPr>
              <a:t>Before ascending, He gave the Great Commission</a:t>
            </a:r>
          </a:p>
          <a:p>
            <a:pPr marL="742950" lvl="1" indent="-285750">
              <a:buFont typeface="Arial" panose="020B0604020202020204" pitchFamily="34" charset="0"/>
              <a:buChar char="•"/>
            </a:pPr>
            <a:r>
              <a:rPr lang="en-US" sz="2400" b="1" dirty="0">
                <a:solidFill>
                  <a:schemeClr val="bg1"/>
                </a:solidFill>
              </a:rPr>
              <a:t>Go to Jerusalem, stay . . . then go to all the world</a:t>
            </a:r>
          </a:p>
          <a:p>
            <a:pPr marL="742950" lvl="1" indent="-285750">
              <a:buFont typeface="Arial" panose="020B0604020202020204" pitchFamily="34" charset="0"/>
              <a:buChar char="•"/>
            </a:pPr>
            <a:r>
              <a:rPr lang="en-US" sz="2400" b="1" dirty="0">
                <a:solidFill>
                  <a:schemeClr val="bg1"/>
                </a:solidFill>
              </a:rPr>
              <a:t>Look at that Great Commission</a:t>
            </a:r>
          </a:p>
          <a:p>
            <a:pPr marL="285750" indent="-285750">
              <a:buFont typeface="Arial" panose="020B0604020202020204" pitchFamily="34" charset="0"/>
              <a:buChar char="•"/>
            </a:pPr>
            <a:r>
              <a:rPr lang="en-US" sz="3200" b="1" dirty="0">
                <a:solidFill>
                  <a:schemeClr val="bg1"/>
                </a:solidFill>
              </a:rPr>
              <a:t>The Great Commission in the gospel accounts</a:t>
            </a:r>
          </a:p>
          <a:p>
            <a:pPr marL="742950" lvl="1" indent="-285750">
              <a:buFont typeface="Arial" panose="020B0604020202020204" pitchFamily="34" charset="0"/>
              <a:buChar char="•"/>
            </a:pPr>
            <a:r>
              <a:rPr lang="en-US" sz="2400" b="1" dirty="0">
                <a:solidFill>
                  <a:schemeClr val="bg1"/>
                </a:solidFill>
              </a:rPr>
              <a:t>Matt. 28:19-20</a:t>
            </a:r>
          </a:p>
          <a:p>
            <a:pPr marL="742950" lvl="1" indent="-285750">
              <a:buFont typeface="Arial" panose="020B0604020202020204" pitchFamily="34" charset="0"/>
              <a:buChar char="•"/>
            </a:pPr>
            <a:r>
              <a:rPr lang="en-US" sz="2400" b="1" dirty="0">
                <a:solidFill>
                  <a:schemeClr val="bg1"/>
                </a:solidFill>
              </a:rPr>
              <a:t>Mark 16:15-16, 20</a:t>
            </a:r>
          </a:p>
          <a:p>
            <a:pPr marL="742950" lvl="1" indent="-285750">
              <a:buFont typeface="Arial" panose="020B0604020202020204" pitchFamily="34" charset="0"/>
              <a:buChar char="•"/>
            </a:pPr>
            <a:r>
              <a:rPr lang="en-US" sz="2400" b="1" dirty="0">
                <a:solidFill>
                  <a:schemeClr val="bg1"/>
                </a:solidFill>
              </a:rPr>
              <a:t>Luke 24:45-53</a:t>
            </a:r>
            <a:endParaRPr lang="en-US" sz="2400" dirty="0">
              <a:solidFill>
                <a:schemeClr val="bg1"/>
              </a:solidFill>
            </a:endParaRPr>
          </a:p>
        </p:txBody>
      </p:sp>
    </p:spTree>
    <p:extLst>
      <p:ext uri="{BB962C8B-B14F-4D97-AF65-F5344CB8AC3E}">
        <p14:creationId xmlns:p14="http://schemas.microsoft.com/office/powerpoint/2010/main" val="1376704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34433" y="334218"/>
            <a:ext cx="8475133" cy="5029200"/>
          </a:xfrm>
        </p:spPr>
        <p:txBody>
          <a:bodyPr anchor="t">
            <a:noAutofit/>
          </a:bodyPr>
          <a:lstStyle/>
          <a:p>
            <a:pPr algn="just">
              <a:spcBef>
                <a:spcPts val="0"/>
              </a:spcBef>
              <a:spcAft>
                <a:spcPts val="500"/>
              </a:spcAft>
            </a:pPr>
            <a:r>
              <a:rPr lang="en-US" b="1" dirty="0">
                <a:solidFill>
                  <a:schemeClr val="bg1"/>
                </a:solidFill>
              </a:rPr>
              <a:t>  45  Then he opened their minds to understand the Scriptures, </a:t>
            </a:r>
          </a:p>
          <a:p>
            <a:pPr algn="just">
              <a:spcBef>
                <a:spcPts val="0"/>
              </a:spcBef>
              <a:spcAft>
                <a:spcPts val="500"/>
              </a:spcAft>
            </a:pPr>
            <a:r>
              <a:rPr lang="en-US" b="1" dirty="0">
                <a:solidFill>
                  <a:schemeClr val="bg1"/>
                </a:solidFill>
              </a:rPr>
              <a:t>  46  and said to them, Thus it is written, that the Christ should suffer and on the third day rise from the dead, </a:t>
            </a:r>
          </a:p>
          <a:p>
            <a:pPr algn="just">
              <a:spcBef>
                <a:spcPts val="0"/>
              </a:spcBef>
              <a:spcAft>
                <a:spcPts val="500"/>
              </a:spcAft>
            </a:pPr>
            <a:r>
              <a:rPr lang="en-US" b="1" dirty="0">
                <a:solidFill>
                  <a:schemeClr val="bg1"/>
                </a:solidFill>
              </a:rPr>
              <a:t>  47  and </a:t>
            </a:r>
            <a:r>
              <a:rPr lang="en-US" b="1" dirty="0">
                <a:solidFill>
                  <a:srgbClr val="FFFF00"/>
                </a:solidFill>
              </a:rPr>
              <a:t>that repentance for the forgiveness of sins should be proclaimed in his name to all nations</a:t>
            </a:r>
            <a:r>
              <a:rPr lang="en-US" b="1" dirty="0">
                <a:solidFill>
                  <a:schemeClr val="bg1"/>
                </a:solidFill>
              </a:rPr>
              <a:t>, beginning from Jerusalem. </a:t>
            </a:r>
          </a:p>
          <a:p>
            <a:pPr algn="just">
              <a:spcBef>
                <a:spcPts val="0"/>
              </a:spcBef>
              <a:spcAft>
                <a:spcPts val="500"/>
              </a:spcAft>
            </a:pPr>
            <a:r>
              <a:rPr lang="en-US" b="1" dirty="0">
                <a:solidFill>
                  <a:schemeClr val="bg1"/>
                </a:solidFill>
              </a:rPr>
              <a:t>  48  You are witnesses of these things. </a:t>
            </a:r>
          </a:p>
          <a:p>
            <a:pPr algn="just">
              <a:spcBef>
                <a:spcPts val="0"/>
              </a:spcBef>
              <a:spcAft>
                <a:spcPts val="500"/>
              </a:spcAft>
            </a:pPr>
            <a:r>
              <a:rPr lang="en-US" b="1" dirty="0">
                <a:solidFill>
                  <a:schemeClr val="bg1"/>
                </a:solidFill>
              </a:rPr>
              <a:t>  49  And behold, I am sending the promise of my Father upon you. But </a:t>
            </a:r>
            <a:r>
              <a:rPr lang="en-US" b="1" dirty="0">
                <a:solidFill>
                  <a:srgbClr val="FFFF00"/>
                </a:solidFill>
              </a:rPr>
              <a:t>stay in the city until </a:t>
            </a:r>
            <a:r>
              <a:rPr lang="en-US" b="1" dirty="0">
                <a:solidFill>
                  <a:schemeClr val="bg1"/>
                </a:solidFill>
              </a:rPr>
              <a:t>you are clothed with power from on high.</a:t>
            </a:r>
          </a:p>
          <a:p>
            <a:pPr algn="just">
              <a:spcBef>
                <a:spcPts val="0"/>
              </a:spcBef>
              <a:spcAft>
                <a:spcPts val="500"/>
              </a:spcAft>
            </a:pPr>
            <a:r>
              <a:rPr lang="en-US" b="1" dirty="0">
                <a:solidFill>
                  <a:schemeClr val="bg1"/>
                </a:solidFill>
              </a:rPr>
              <a:t>  50  And he led them out as far as Bethany, and lifting up his hands he blessed them. </a:t>
            </a:r>
          </a:p>
          <a:p>
            <a:pPr algn="just">
              <a:spcBef>
                <a:spcPts val="0"/>
              </a:spcBef>
              <a:spcAft>
                <a:spcPts val="500"/>
              </a:spcAft>
            </a:pPr>
            <a:r>
              <a:rPr lang="en-US" b="1" dirty="0">
                <a:solidFill>
                  <a:schemeClr val="bg1"/>
                </a:solidFill>
              </a:rPr>
              <a:t>  51  While he blessed them, he parted from them and was carried up into heaven. </a:t>
            </a:r>
          </a:p>
          <a:p>
            <a:pPr algn="just">
              <a:spcBef>
                <a:spcPts val="0"/>
              </a:spcBef>
              <a:spcAft>
                <a:spcPts val="500"/>
              </a:spcAft>
            </a:pPr>
            <a:r>
              <a:rPr lang="en-US" b="1" dirty="0">
                <a:solidFill>
                  <a:schemeClr val="bg1"/>
                </a:solidFill>
              </a:rPr>
              <a:t>  52  And they </a:t>
            </a:r>
            <a:r>
              <a:rPr lang="en-US" b="1" dirty="0">
                <a:solidFill>
                  <a:srgbClr val="FFFF00"/>
                </a:solidFill>
              </a:rPr>
              <a:t>worshiped him and returned to Jerusalem </a:t>
            </a:r>
            <a:r>
              <a:rPr lang="en-US" b="1" dirty="0">
                <a:solidFill>
                  <a:schemeClr val="bg1"/>
                </a:solidFill>
              </a:rPr>
              <a:t>with great joy, </a:t>
            </a:r>
          </a:p>
          <a:p>
            <a:pPr algn="just">
              <a:spcBef>
                <a:spcPts val="0"/>
              </a:spcBef>
              <a:spcAft>
                <a:spcPts val="500"/>
              </a:spcAft>
            </a:pPr>
            <a:r>
              <a:rPr lang="en-US" b="1" dirty="0">
                <a:solidFill>
                  <a:schemeClr val="bg1"/>
                </a:solidFill>
              </a:rPr>
              <a:t>  53  and were continually in the temple blessing God.</a:t>
            </a:r>
          </a:p>
          <a:p>
            <a:pPr algn="just">
              <a:spcBef>
                <a:spcPts val="0"/>
              </a:spcBef>
              <a:spcAft>
                <a:spcPts val="500"/>
              </a:spcAft>
            </a:pPr>
            <a:r>
              <a:rPr lang="en-US" b="1" dirty="0">
                <a:solidFill>
                  <a:schemeClr val="bg1"/>
                </a:solidFill>
              </a:rPr>
              <a:t>					Luke 24:45-53 </a:t>
            </a:r>
            <a:endParaRPr lang="en-US" sz="2100" b="1" dirty="0">
              <a:solidFill>
                <a:schemeClr val="bg1"/>
              </a:solidFill>
            </a:endParaRPr>
          </a:p>
        </p:txBody>
      </p:sp>
    </p:spTree>
    <p:extLst>
      <p:ext uri="{BB962C8B-B14F-4D97-AF65-F5344CB8AC3E}">
        <p14:creationId xmlns:p14="http://schemas.microsoft.com/office/powerpoint/2010/main" val="3685862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19FC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30199" y="318480"/>
            <a:ext cx="8475133" cy="804333"/>
          </a:xfrm>
        </p:spPr>
        <p:txBody>
          <a:bodyPr anchor="ctr">
            <a:normAutofit fontScale="90000"/>
          </a:bodyPr>
          <a:lstStyle/>
          <a:p>
            <a:r>
              <a:rPr lang="en-US" sz="4400" b="1" dirty="0">
                <a:solidFill>
                  <a:srgbClr val="FFFF00"/>
                </a:solidFill>
                <a:latin typeface="Lucida Calligraphy" panose="03010101010101010101" pitchFamily="66" charset="0"/>
              </a:rPr>
              <a:t>From Jerusalem to the World</a:t>
            </a:r>
          </a:p>
        </p:txBody>
      </p:sp>
      <p:sp>
        <p:nvSpPr>
          <p:cNvPr id="3" name="TextBox 2">
            <a:extLst>
              <a:ext uri="{FF2B5EF4-FFF2-40B4-BE49-F238E27FC236}">
                <a16:creationId xmlns:a16="http://schemas.microsoft.com/office/drawing/2014/main" id="{E186396E-5AAC-4328-BFBC-864B4020A558}"/>
              </a:ext>
            </a:extLst>
          </p:cNvPr>
          <p:cNvSpPr txBox="1"/>
          <p:nvPr/>
        </p:nvSpPr>
        <p:spPr>
          <a:xfrm>
            <a:off x="342900" y="1063869"/>
            <a:ext cx="8472202" cy="5632311"/>
          </a:xfrm>
          <a:prstGeom prst="rect">
            <a:avLst/>
          </a:prstGeom>
          <a:noFill/>
        </p:spPr>
        <p:txBody>
          <a:bodyPr wrap="square" rtlCol="0">
            <a:spAutoFit/>
          </a:bodyPr>
          <a:lstStyle/>
          <a:p>
            <a:pPr marL="285750" indent="-285750">
              <a:buFont typeface="Arial" panose="020B0604020202020204" pitchFamily="34" charset="0"/>
              <a:buChar char="•"/>
            </a:pPr>
            <a:r>
              <a:rPr lang="en-US" sz="3200" b="1" dirty="0">
                <a:solidFill>
                  <a:schemeClr val="bg1"/>
                </a:solidFill>
              </a:rPr>
              <a:t>Background of the text</a:t>
            </a:r>
          </a:p>
          <a:p>
            <a:pPr marL="742950" lvl="1" indent="-285750">
              <a:buFont typeface="Arial" panose="020B0604020202020204" pitchFamily="34" charset="0"/>
              <a:buChar char="•"/>
            </a:pPr>
            <a:r>
              <a:rPr lang="en-US" sz="2400" b="1" dirty="0">
                <a:solidFill>
                  <a:schemeClr val="bg1"/>
                </a:solidFill>
              </a:rPr>
              <a:t>Jesus began His work about the age 30</a:t>
            </a:r>
          </a:p>
          <a:p>
            <a:pPr marL="742950" lvl="1" indent="-285750">
              <a:buFont typeface="Arial" panose="020B0604020202020204" pitchFamily="34" charset="0"/>
              <a:buChar char="•"/>
            </a:pPr>
            <a:r>
              <a:rPr lang="en-US" sz="2400" b="1" dirty="0">
                <a:solidFill>
                  <a:schemeClr val="bg1"/>
                </a:solidFill>
              </a:rPr>
              <a:t>He spent three years training the disciples</a:t>
            </a:r>
          </a:p>
          <a:p>
            <a:pPr marL="742950" lvl="1" indent="-285750">
              <a:buFont typeface="Arial" panose="020B0604020202020204" pitchFamily="34" charset="0"/>
              <a:buChar char="•"/>
            </a:pPr>
            <a:r>
              <a:rPr lang="en-US" sz="2400" b="1" dirty="0">
                <a:solidFill>
                  <a:schemeClr val="bg1"/>
                </a:solidFill>
              </a:rPr>
              <a:t>Before ascending, He gave the Great Commission</a:t>
            </a:r>
          </a:p>
          <a:p>
            <a:pPr marL="742950" lvl="1" indent="-285750">
              <a:buFont typeface="Arial" panose="020B0604020202020204" pitchFamily="34" charset="0"/>
              <a:buChar char="•"/>
            </a:pPr>
            <a:r>
              <a:rPr lang="en-US" sz="2400" b="1" dirty="0">
                <a:solidFill>
                  <a:schemeClr val="bg1"/>
                </a:solidFill>
              </a:rPr>
              <a:t>Go to Jerusalem, stay . . . then go to all the world</a:t>
            </a:r>
          </a:p>
          <a:p>
            <a:pPr marL="742950" lvl="1" indent="-285750">
              <a:buFont typeface="Arial" panose="020B0604020202020204" pitchFamily="34" charset="0"/>
              <a:buChar char="•"/>
            </a:pPr>
            <a:r>
              <a:rPr lang="en-US" sz="2400" b="1" dirty="0">
                <a:solidFill>
                  <a:schemeClr val="bg1"/>
                </a:solidFill>
              </a:rPr>
              <a:t>Look at that Great Commission</a:t>
            </a:r>
          </a:p>
          <a:p>
            <a:pPr marL="285750" indent="-285750">
              <a:buFont typeface="Arial" panose="020B0604020202020204" pitchFamily="34" charset="0"/>
              <a:buChar char="•"/>
            </a:pPr>
            <a:r>
              <a:rPr lang="en-US" sz="3200" b="1" dirty="0">
                <a:solidFill>
                  <a:schemeClr val="bg1"/>
                </a:solidFill>
              </a:rPr>
              <a:t>The Great Commission in gospel accounts</a:t>
            </a:r>
          </a:p>
          <a:p>
            <a:pPr marL="742950" lvl="1" indent="-285750">
              <a:buFont typeface="Arial" panose="020B0604020202020204" pitchFamily="34" charset="0"/>
              <a:buChar char="•"/>
            </a:pPr>
            <a:r>
              <a:rPr lang="en-US" sz="2400" b="1" dirty="0">
                <a:solidFill>
                  <a:schemeClr val="bg1"/>
                </a:solidFill>
              </a:rPr>
              <a:t>Matt. 28:19-20</a:t>
            </a:r>
          </a:p>
          <a:p>
            <a:pPr marL="742950" lvl="1" indent="-285750">
              <a:buFont typeface="Arial" panose="020B0604020202020204" pitchFamily="34" charset="0"/>
              <a:buChar char="•"/>
            </a:pPr>
            <a:r>
              <a:rPr lang="en-US" sz="2400" b="1" dirty="0">
                <a:solidFill>
                  <a:schemeClr val="bg1"/>
                </a:solidFill>
              </a:rPr>
              <a:t>Mark 16:15-16, 20</a:t>
            </a:r>
          </a:p>
          <a:p>
            <a:pPr marL="742950" lvl="1" indent="-285750">
              <a:buFont typeface="Arial" panose="020B0604020202020204" pitchFamily="34" charset="0"/>
              <a:buChar char="•"/>
            </a:pPr>
            <a:r>
              <a:rPr lang="en-US" sz="2400" b="1" dirty="0">
                <a:solidFill>
                  <a:schemeClr val="bg1"/>
                </a:solidFill>
              </a:rPr>
              <a:t>Luke 24:45-53</a:t>
            </a:r>
          </a:p>
          <a:p>
            <a:pPr marL="285750" indent="-285750">
              <a:buFont typeface="Arial" panose="020B0604020202020204" pitchFamily="34" charset="0"/>
              <a:buChar char="•"/>
            </a:pPr>
            <a:r>
              <a:rPr lang="en-US" sz="3200" b="1" dirty="0">
                <a:solidFill>
                  <a:schemeClr val="bg1"/>
                </a:solidFill>
              </a:rPr>
              <a:t>Book of Acts describes “the rest of the story”</a:t>
            </a:r>
          </a:p>
          <a:p>
            <a:pPr marL="742950" lvl="1" indent="-285750">
              <a:buFont typeface="Arial" panose="020B0604020202020204" pitchFamily="34" charset="0"/>
              <a:buChar char="•"/>
            </a:pPr>
            <a:r>
              <a:rPr lang="en-US" sz="2400" b="1" dirty="0">
                <a:solidFill>
                  <a:schemeClr val="bg1"/>
                </a:solidFill>
              </a:rPr>
              <a:t>Acts 2 – The beginning of the church</a:t>
            </a:r>
          </a:p>
          <a:p>
            <a:pPr marL="742950" lvl="1" indent="-285750">
              <a:buFont typeface="Arial" panose="020B0604020202020204" pitchFamily="34" charset="0"/>
              <a:buChar char="•"/>
            </a:pPr>
            <a:r>
              <a:rPr lang="en-US" sz="2400" b="1" dirty="0">
                <a:solidFill>
                  <a:schemeClr val="bg1"/>
                </a:solidFill>
              </a:rPr>
              <a:t>Acts 8 – Persecution &amp; the gospel taken to Samaria</a:t>
            </a:r>
          </a:p>
          <a:p>
            <a:pPr marL="742950" lvl="1" indent="-285750">
              <a:buFont typeface="Arial" panose="020B0604020202020204" pitchFamily="34" charset="0"/>
              <a:buChar char="•"/>
            </a:pPr>
            <a:r>
              <a:rPr lang="en-US" sz="2400" b="1" dirty="0">
                <a:solidFill>
                  <a:schemeClr val="bg1"/>
                </a:solidFill>
              </a:rPr>
              <a:t>Acts 9-28 – The gospel (seed) to the end of the earth</a:t>
            </a:r>
          </a:p>
        </p:txBody>
      </p:sp>
    </p:spTree>
    <p:extLst>
      <p:ext uri="{BB962C8B-B14F-4D97-AF65-F5344CB8AC3E}">
        <p14:creationId xmlns:p14="http://schemas.microsoft.com/office/powerpoint/2010/main" val="11457567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407</Words>
  <Application>Microsoft Office PowerPoint</Application>
  <PresentationFormat>On-screen Show (4:3)</PresentationFormat>
  <Paragraphs>131</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Lucida Calligraphy</vt:lpstr>
      <vt:lpstr>Office Theme</vt:lpstr>
      <vt:lpstr>To the Uttermost Part of the Earth</vt:lpstr>
      <vt:lpstr>PowerPoint Presentation</vt:lpstr>
      <vt:lpstr>From Jerusalem to the World</vt:lpstr>
      <vt:lpstr>PowerPoint Presentation</vt:lpstr>
      <vt:lpstr>From Jerusalem to the World</vt:lpstr>
      <vt:lpstr>PowerPoint Presentation</vt:lpstr>
      <vt:lpstr>From Jerusalem to the World</vt:lpstr>
      <vt:lpstr>PowerPoint Presentation</vt:lpstr>
      <vt:lpstr>From Jerusalem to the World</vt:lpstr>
      <vt:lpstr>From WPB to Easter Island</vt:lpstr>
      <vt:lpstr>PowerPoint Presentation</vt:lpstr>
      <vt:lpstr>From WPB to Easter Island</vt:lpstr>
      <vt:lpstr>PowerPoint Presentation</vt:lpstr>
      <vt:lpstr>From WPB to Easter Island</vt:lpstr>
      <vt:lpstr>PowerPoint Presentation</vt:lpstr>
      <vt:lpstr>From WPB to Easter Island</vt:lpstr>
      <vt:lpstr>Salvation to the Uttermost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Aroma to the Lord</dc:title>
  <dc:creator>Cindy Nelson</dc:creator>
  <cp:lastModifiedBy>Cindy Nelson</cp:lastModifiedBy>
  <cp:revision>60</cp:revision>
  <cp:lastPrinted>2016-02-28T11:31:26Z</cp:lastPrinted>
  <dcterms:created xsi:type="dcterms:W3CDTF">2016-02-01T19:51:25Z</dcterms:created>
  <dcterms:modified xsi:type="dcterms:W3CDTF">2018-09-25T16:42:58Z</dcterms:modified>
</cp:coreProperties>
</file>