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9" r:id="rId6"/>
    <p:sldId id="262" r:id="rId7"/>
    <p:sldId id="263" r:id="rId8"/>
    <p:sldId id="264" r:id="rId9"/>
    <p:sldId id="265" r:id="rId10"/>
    <p:sldId id="266" r:id="rId11"/>
    <p:sldId id="267" r:id="rId12"/>
    <p:sldId id="268" r:id="rId13"/>
    <p:sldId id="269"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1616"/>
    <a:srgbClr val="5622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111" d="100"/>
          <a:sy n="111"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0D0BEB-97AA-46A7-AF97-5C5E0EE18403}"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9F72E-B158-4CA1-893F-7B9478E1F825}" type="slidenum">
              <a:rPr lang="en-US" smtClean="0"/>
              <a:t>‹#›</a:t>
            </a:fld>
            <a:endParaRPr lang="en-US"/>
          </a:p>
        </p:txBody>
      </p:sp>
      <p:pic>
        <p:nvPicPr>
          <p:cNvPr id="10" name="Picture 9">
            <a:extLst>
              <a:ext uri="{FF2B5EF4-FFF2-40B4-BE49-F238E27FC236}">
                <a16:creationId xmlns:a16="http://schemas.microsoft.com/office/drawing/2014/main" id="{7CBFE99C-B14D-4A13-AD7B-D17F5B9624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3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0D0BEB-97AA-46A7-AF97-5C5E0EE18403}" type="datetimeFigureOut">
              <a:rPr lang="en-US" smtClean="0"/>
              <a:t>9/16/2018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9F72E-B158-4CA1-893F-7B9478E1F825}" type="slidenum">
              <a:rPr lang="en-US" smtClean="0"/>
              <a:t>‹#›</a:t>
            </a:fld>
            <a:endParaRPr lang="en-US"/>
          </a:p>
        </p:txBody>
      </p:sp>
    </p:spTree>
    <p:extLst>
      <p:ext uri="{BB962C8B-B14F-4D97-AF65-F5344CB8AC3E}">
        <p14:creationId xmlns:p14="http://schemas.microsoft.com/office/powerpoint/2010/main" val="239951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0D0BEB-97AA-46A7-AF97-5C5E0EE18403}" type="datetimeFigureOut">
              <a:rPr lang="en-US" smtClean="0"/>
              <a:t>9/16/2018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9F72E-B158-4CA1-893F-7B9478E1F825}" type="slidenum">
              <a:rPr lang="en-US" smtClean="0"/>
              <a:t>‹#›</a:t>
            </a:fld>
            <a:endParaRPr lang="en-US"/>
          </a:p>
        </p:txBody>
      </p:sp>
    </p:spTree>
    <p:extLst>
      <p:ext uri="{BB962C8B-B14F-4D97-AF65-F5344CB8AC3E}">
        <p14:creationId xmlns:p14="http://schemas.microsoft.com/office/powerpoint/2010/main" val="294873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D0BEB-97AA-46A7-AF97-5C5E0EE18403}" type="datetimeFigureOut">
              <a:rPr lang="en-US" smtClean="0"/>
              <a:t>9/16/2018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9F72E-B158-4CA1-893F-7B9478E1F825}" type="slidenum">
              <a:rPr lang="en-US" smtClean="0"/>
              <a:t>‹#›</a:t>
            </a:fld>
            <a:endParaRPr lang="en-US"/>
          </a:p>
        </p:txBody>
      </p:sp>
    </p:spTree>
    <p:extLst>
      <p:ext uri="{BB962C8B-B14F-4D97-AF65-F5344CB8AC3E}">
        <p14:creationId xmlns:p14="http://schemas.microsoft.com/office/powerpoint/2010/main" val="2784748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0D0BEB-97AA-46A7-AF97-5C5E0EE18403}"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9F72E-B158-4CA1-893F-7B9478E1F825}" type="slidenum">
              <a:rPr lang="en-US" smtClean="0"/>
              <a:t>‹#›</a:t>
            </a:fld>
            <a:endParaRPr lang="en-US"/>
          </a:p>
        </p:txBody>
      </p:sp>
    </p:spTree>
    <p:extLst>
      <p:ext uri="{BB962C8B-B14F-4D97-AF65-F5344CB8AC3E}">
        <p14:creationId xmlns:p14="http://schemas.microsoft.com/office/powerpoint/2010/main" val="1356817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0D0BEB-97AA-46A7-AF97-5C5E0EE18403}"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9F72E-B158-4CA1-893F-7B9478E1F825}" type="slidenum">
              <a:rPr lang="en-US" smtClean="0"/>
              <a:t>‹#›</a:t>
            </a:fld>
            <a:endParaRPr lang="en-US"/>
          </a:p>
        </p:txBody>
      </p:sp>
    </p:spTree>
    <p:extLst>
      <p:ext uri="{BB962C8B-B14F-4D97-AF65-F5344CB8AC3E}">
        <p14:creationId xmlns:p14="http://schemas.microsoft.com/office/powerpoint/2010/main" val="256846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D0BEB-97AA-46A7-AF97-5C5E0EE18403}"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9F72E-B158-4CA1-893F-7B9478E1F825}" type="slidenum">
              <a:rPr lang="en-US" smtClean="0"/>
              <a:t>‹#›</a:t>
            </a:fld>
            <a:endParaRPr lang="en-US"/>
          </a:p>
        </p:txBody>
      </p:sp>
    </p:spTree>
    <p:extLst>
      <p:ext uri="{BB962C8B-B14F-4D97-AF65-F5344CB8AC3E}">
        <p14:creationId xmlns:p14="http://schemas.microsoft.com/office/powerpoint/2010/main" val="192133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D0BEB-97AA-46A7-AF97-5C5E0EE18403}"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9F72E-B158-4CA1-893F-7B9478E1F825}" type="slidenum">
              <a:rPr lang="en-US" smtClean="0"/>
              <a:t>‹#›</a:t>
            </a:fld>
            <a:endParaRPr lang="en-US"/>
          </a:p>
        </p:txBody>
      </p:sp>
    </p:spTree>
    <p:extLst>
      <p:ext uri="{BB962C8B-B14F-4D97-AF65-F5344CB8AC3E}">
        <p14:creationId xmlns:p14="http://schemas.microsoft.com/office/powerpoint/2010/main" val="159792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46C748-ED47-4F99-8C86-263D2153E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62407" y="1673775"/>
            <a:ext cx="4598126" cy="942381"/>
          </a:xfrm>
        </p:spPr>
        <p:txBody>
          <a:bodyPr>
            <a:noAutofit/>
          </a:bodyPr>
          <a:lstStyle>
            <a:lvl1pPr algn="l">
              <a:defRPr sz="6000" b="1">
                <a:solidFill>
                  <a:srgbClr val="562215"/>
                </a:solidFill>
                <a:latin typeface="+mn-lt"/>
              </a:defRPr>
            </a:lvl1pPr>
          </a:lstStyle>
          <a:p>
            <a:r>
              <a:rPr lang="en-US" dirty="0"/>
              <a:t>Click to edit Master title style</a:t>
            </a:r>
          </a:p>
        </p:txBody>
      </p:sp>
      <p:sp>
        <p:nvSpPr>
          <p:cNvPr id="3" name="Content Placeholder 2"/>
          <p:cNvSpPr>
            <a:spLocks noGrp="1"/>
          </p:cNvSpPr>
          <p:nvPr>
            <p:ph idx="1"/>
          </p:nvPr>
        </p:nvSpPr>
        <p:spPr>
          <a:xfrm>
            <a:off x="282011" y="2987040"/>
            <a:ext cx="8583315" cy="2017334"/>
          </a:xfrm>
        </p:spPr>
        <p:txBody>
          <a:bodyPr>
            <a:normAutofit/>
          </a:bodyPr>
          <a:lstStyle>
            <a:lvl1pPr marL="0" indent="0" algn="ctr">
              <a:buNone/>
              <a:defRPr sz="3600" b="1">
                <a:solidFill>
                  <a:srgbClr val="8D1616"/>
                </a:solidFill>
              </a:defRPr>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a:t>Edit Master text styles</a:t>
            </a:r>
          </a:p>
        </p:txBody>
      </p:sp>
      <p:sp>
        <p:nvSpPr>
          <p:cNvPr id="9" name="Rectangle 8">
            <a:extLst>
              <a:ext uri="{FF2B5EF4-FFF2-40B4-BE49-F238E27FC236}">
                <a16:creationId xmlns:a16="http://schemas.microsoft.com/office/drawing/2014/main" id="{24620CEE-6E76-4CE1-8999-CEE3D4D2E5EA}"/>
              </a:ext>
            </a:extLst>
          </p:cNvPr>
          <p:cNvSpPr/>
          <p:nvPr userDrawn="1"/>
        </p:nvSpPr>
        <p:spPr>
          <a:xfrm>
            <a:off x="0" y="5322498"/>
            <a:ext cx="9144000" cy="1535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DAA4ACC-DC68-4E52-B04F-18675397B85F}"/>
              </a:ext>
            </a:extLst>
          </p:cNvPr>
          <p:cNvSpPr txBox="1"/>
          <p:nvPr userDrawn="1"/>
        </p:nvSpPr>
        <p:spPr>
          <a:xfrm>
            <a:off x="77640" y="5392170"/>
            <a:ext cx="8997351" cy="1384995"/>
          </a:xfrm>
          <a:prstGeom prst="rect">
            <a:avLst/>
          </a:prstGeom>
          <a:noFill/>
        </p:spPr>
        <p:txBody>
          <a:bodyPr wrap="square" rtlCol="0">
            <a:spAutoFit/>
          </a:bodyPr>
          <a:lstStyle/>
          <a:p>
            <a:r>
              <a:rPr lang="en-US" sz="2800" b="1" dirty="0">
                <a:solidFill>
                  <a:schemeClr val="bg1"/>
                </a:solidFill>
              </a:rPr>
              <a:t>“For we must all appear before the judgment seat of Christ, that each one may receive the things done in the body, according to what he has done, whether good or bad.”</a:t>
            </a:r>
          </a:p>
        </p:txBody>
      </p:sp>
      <p:pic>
        <p:nvPicPr>
          <p:cNvPr id="12" name="Picture 2" descr="Image result for wood plank">
            <a:extLst>
              <a:ext uri="{FF2B5EF4-FFF2-40B4-BE49-F238E27FC236}">
                <a16:creationId xmlns:a16="http://schemas.microsoft.com/office/drawing/2014/main" id="{78006AC8-50B1-4596-A998-3E9B53EFCC56}"/>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3546" b="55472"/>
          <a:stretch/>
        </p:blipFill>
        <p:spPr bwMode="auto">
          <a:xfrm>
            <a:off x="2" y="5085209"/>
            <a:ext cx="9143998" cy="1853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DB8C6EF-EAD1-4936-85F3-B95A09AE17D4}"/>
              </a:ext>
            </a:extLst>
          </p:cNvPr>
          <p:cNvSpPr txBox="1"/>
          <p:nvPr userDrawn="1"/>
        </p:nvSpPr>
        <p:spPr>
          <a:xfrm>
            <a:off x="1288863" y="1793966"/>
            <a:ext cx="2534204" cy="646331"/>
          </a:xfrm>
          <a:prstGeom prst="rect">
            <a:avLst/>
          </a:prstGeom>
          <a:noFill/>
        </p:spPr>
        <p:txBody>
          <a:bodyPr wrap="square" rtlCol="0">
            <a:spAutoFit/>
          </a:bodyPr>
          <a:lstStyle/>
          <a:p>
            <a:r>
              <a:rPr lang="en-US" sz="3600" b="1" dirty="0">
                <a:solidFill>
                  <a:srgbClr val="562215"/>
                </a:solidFill>
              </a:rPr>
              <a:t>Judgment  =</a:t>
            </a:r>
          </a:p>
        </p:txBody>
      </p:sp>
    </p:spTree>
    <p:extLst>
      <p:ext uri="{BB962C8B-B14F-4D97-AF65-F5344CB8AC3E}">
        <p14:creationId xmlns:p14="http://schemas.microsoft.com/office/powerpoint/2010/main" val="170319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46C748-ED47-4F99-8C86-263D2153E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62407" y="1673775"/>
            <a:ext cx="4598126" cy="942381"/>
          </a:xfrm>
        </p:spPr>
        <p:txBody>
          <a:bodyPr>
            <a:noAutofit/>
          </a:bodyPr>
          <a:lstStyle>
            <a:lvl1pPr algn="l">
              <a:defRPr sz="6000" b="1">
                <a:solidFill>
                  <a:srgbClr val="562215"/>
                </a:solidFill>
                <a:latin typeface="+mn-lt"/>
              </a:defRPr>
            </a:lvl1pPr>
          </a:lstStyle>
          <a:p>
            <a:r>
              <a:rPr lang="en-US" dirty="0"/>
              <a:t>Click to edit Master title style</a:t>
            </a:r>
          </a:p>
        </p:txBody>
      </p:sp>
      <p:sp>
        <p:nvSpPr>
          <p:cNvPr id="3" name="Content Placeholder 2"/>
          <p:cNvSpPr>
            <a:spLocks noGrp="1"/>
          </p:cNvSpPr>
          <p:nvPr>
            <p:ph idx="1"/>
          </p:nvPr>
        </p:nvSpPr>
        <p:spPr>
          <a:xfrm>
            <a:off x="282011" y="2987040"/>
            <a:ext cx="8583315" cy="2017334"/>
          </a:xfrm>
        </p:spPr>
        <p:txBody>
          <a:bodyPr>
            <a:normAutofit/>
          </a:bodyPr>
          <a:lstStyle>
            <a:lvl1pPr marL="0" indent="0" algn="ctr">
              <a:buNone/>
              <a:defRPr sz="3600" b="1">
                <a:solidFill>
                  <a:srgbClr val="8D1616"/>
                </a:solidFill>
              </a:defRPr>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a:t>Edit Master text styles</a:t>
            </a:r>
          </a:p>
        </p:txBody>
      </p:sp>
      <p:sp>
        <p:nvSpPr>
          <p:cNvPr id="9" name="Rectangle 8">
            <a:extLst>
              <a:ext uri="{FF2B5EF4-FFF2-40B4-BE49-F238E27FC236}">
                <a16:creationId xmlns:a16="http://schemas.microsoft.com/office/drawing/2014/main" id="{24620CEE-6E76-4CE1-8999-CEE3D4D2E5EA}"/>
              </a:ext>
            </a:extLst>
          </p:cNvPr>
          <p:cNvSpPr/>
          <p:nvPr userDrawn="1"/>
        </p:nvSpPr>
        <p:spPr>
          <a:xfrm>
            <a:off x="0" y="5322498"/>
            <a:ext cx="9144000" cy="1535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mage result for wood plank">
            <a:extLst>
              <a:ext uri="{FF2B5EF4-FFF2-40B4-BE49-F238E27FC236}">
                <a16:creationId xmlns:a16="http://schemas.microsoft.com/office/drawing/2014/main" id="{78006AC8-50B1-4596-A998-3E9B53EFCC56}"/>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3546" b="55472"/>
          <a:stretch/>
        </p:blipFill>
        <p:spPr bwMode="auto">
          <a:xfrm>
            <a:off x="2" y="5085209"/>
            <a:ext cx="9143998" cy="1853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DB8C6EF-EAD1-4936-85F3-B95A09AE17D4}"/>
              </a:ext>
            </a:extLst>
          </p:cNvPr>
          <p:cNvSpPr txBox="1"/>
          <p:nvPr userDrawn="1"/>
        </p:nvSpPr>
        <p:spPr>
          <a:xfrm>
            <a:off x="1288863" y="1793966"/>
            <a:ext cx="2534204" cy="646331"/>
          </a:xfrm>
          <a:prstGeom prst="rect">
            <a:avLst/>
          </a:prstGeom>
          <a:noFill/>
        </p:spPr>
        <p:txBody>
          <a:bodyPr wrap="square" rtlCol="0">
            <a:spAutoFit/>
          </a:bodyPr>
          <a:lstStyle/>
          <a:p>
            <a:r>
              <a:rPr lang="en-US" sz="3600" b="1" dirty="0">
                <a:solidFill>
                  <a:srgbClr val="562215"/>
                </a:solidFill>
              </a:rPr>
              <a:t>Judgment  =</a:t>
            </a:r>
          </a:p>
        </p:txBody>
      </p:sp>
    </p:spTree>
    <p:extLst>
      <p:ext uri="{BB962C8B-B14F-4D97-AF65-F5344CB8AC3E}">
        <p14:creationId xmlns:p14="http://schemas.microsoft.com/office/powerpoint/2010/main" val="217402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46C748-ED47-4F99-8C86-263D2153E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62407" y="1673775"/>
            <a:ext cx="4598126" cy="942381"/>
          </a:xfrm>
        </p:spPr>
        <p:txBody>
          <a:bodyPr>
            <a:noAutofit/>
          </a:bodyPr>
          <a:lstStyle>
            <a:lvl1pPr algn="l">
              <a:defRPr sz="6000" b="1">
                <a:solidFill>
                  <a:srgbClr val="562215"/>
                </a:solidFill>
                <a:latin typeface="+mn-lt"/>
              </a:defRPr>
            </a:lvl1pPr>
          </a:lstStyle>
          <a:p>
            <a:r>
              <a:rPr lang="en-US" dirty="0"/>
              <a:t>Click to edit Master title style</a:t>
            </a:r>
          </a:p>
        </p:txBody>
      </p:sp>
      <p:sp>
        <p:nvSpPr>
          <p:cNvPr id="3" name="Content Placeholder 2"/>
          <p:cNvSpPr>
            <a:spLocks noGrp="1"/>
          </p:cNvSpPr>
          <p:nvPr>
            <p:ph idx="1"/>
          </p:nvPr>
        </p:nvSpPr>
        <p:spPr>
          <a:xfrm>
            <a:off x="282011" y="2987040"/>
            <a:ext cx="8583315" cy="3870960"/>
          </a:xfrm>
        </p:spPr>
        <p:txBody>
          <a:bodyPr>
            <a:normAutofit/>
          </a:bodyPr>
          <a:lstStyle>
            <a:lvl1pPr marL="0" indent="0" algn="ctr">
              <a:buNone/>
              <a:defRPr sz="3600" b="1">
                <a:solidFill>
                  <a:srgbClr val="8D1616"/>
                </a:solidFill>
              </a:defRPr>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a:t>Edit Master text styles</a:t>
            </a:r>
          </a:p>
        </p:txBody>
      </p:sp>
      <p:sp>
        <p:nvSpPr>
          <p:cNvPr id="13" name="TextBox 12">
            <a:extLst>
              <a:ext uri="{FF2B5EF4-FFF2-40B4-BE49-F238E27FC236}">
                <a16:creationId xmlns:a16="http://schemas.microsoft.com/office/drawing/2014/main" id="{7DB8C6EF-EAD1-4936-85F3-B95A09AE17D4}"/>
              </a:ext>
            </a:extLst>
          </p:cNvPr>
          <p:cNvSpPr txBox="1"/>
          <p:nvPr userDrawn="1"/>
        </p:nvSpPr>
        <p:spPr>
          <a:xfrm>
            <a:off x="1288863" y="1793966"/>
            <a:ext cx="2534204" cy="646331"/>
          </a:xfrm>
          <a:prstGeom prst="rect">
            <a:avLst/>
          </a:prstGeom>
          <a:noFill/>
        </p:spPr>
        <p:txBody>
          <a:bodyPr wrap="square" rtlCol="0">
            <a:spAutoFit/>
          </a:bodyPr>
          <a:lstStyle/>
          <a:p>
            <a:r>
              <a:rPr lang="en-US" sz="3600" b="1" dirty="0">
                <a:solidFill>
                  <a:srgbClr val="562215"/>
                </a:solidFill>
              </a:rPr>
              <a:t>Judgment  =</a:t>
            </a:r>
          </a:p>
        </p:txBody>
      </p:sp>
    </p:spTree>
    <p:extLst>
      <p:ext uri="{BB962C8B-B14F-4D97-AF65-F5344CB8AC3E}">
        <p14:creationId xmlns:p14="http://schemas.microsoft.com/office/powerpoint/2010/main" val="148957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46C748-ED47-4F99-8C86-263D2153E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62407" y="1673775"/>
            <a:ext cx="4598126" cy="942381"/>
          </a:xfrm>
        </p:spPr>
        <p:txBody>
          <a:bodyPr>
            <a:noAutofit/>
          </a:bodyPr>
          <a:lstStyle>
            <a:lvl1pPr algn="l">
              <a:defRPr sz="6000" b="1">
                <a:solidFill>
                  <a:srgbClr val="562215"/>
                </a:solidFill>
                <a:latin typeface="+mn-lt"/>
              </a:defRPr>
            </a:lvl1pPr>
          </a:lstStyle>
          <a:p>
            <a:r>
              <a:rPr lang="en-US" dirty="0"/>
              <a:t>Click to edit Master title style</a:t>
            </a:r>
          </a:p>
        </p:txBody>
      </p:sp>
      <p:sp>
        <p:nvSpPr>
          <p:cNvPr id="3" name="Content Placeholder 2"/>
          <p:cNvSpPr>
            <a:spLocks noGrp="1"/>
          </p:cNvSpPr>
          <p:nvPr>
            <p:ph idx="1"/>
          </p:nvPr>
        </p:nvSpPr>
        <p:spPr>
          <a:xfrm>
            <a:off x="282011" y="2987040"/>
            <a:ext cx="8583315" cy="3870960"/>
          </a:xfrm>
        </p:spPr>
        <p:txBody>
          <a:bodyPr>
            <a:normAutofit/>
          </a:bodyPr>
          <a:lstStyle>
            <a:lvl1pPr marL="0" indent="0" algn="l">
              <a:buNone/>
              <a:defRPr sz="3600" b="1">
                <a:solidFill>
                  <a:srgbClr val="8D1616"/>
                </a:solidFill>
              </a:defRPr>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a:t>Edit Master text styles</a:t>
            </a:r>
          </a:p>
        </p:txBody>
      </p:sp>
      <p:sp>
        <p:nvSpPr>
          <p:cNvPr id="13" name="TextBox 12">
            <a:extLst>
              <a:ext uri="{FF2B5EF4-FFF2-40B4-BE49-F238E27FC236}">
                <a16:creationId xmlns:a16="http://schemas.microsoft.com/office/drawing/2014/main" id="{7DB8C6EF-EAD1-4936-85F3-B95A09AE17D4}"/>
              </a:ext>
            </a:extLst>
          </p:cNvPr>
          <p:cNvSpPr txBox="1"/>
          <p:nvPr userDrawn="1"/>
        </p:nvSpPr>
        <p:spPr>
          <a:xfrm>
            <a:off x="1288863" y="1793966"/>
            <a:ext cx="2534204" cy="646331"/>
          </a:xfrm>
          <a:prstGeom prst="rect">
            <a:avLst/>
          </a:prstGeom>
          <a:noFill/>
        </p:spPr>
        <p:txBody>
          <a:bodyPr wrap="square" rtlCol="0">
            <a:spAutoFit/>
          </a:bodyPr>
          <a:lstStyle/>
          <a:p>
            <a:r>
              <a:rPr lang="en-US" sz="3600" b="1" dirty="0">
                <a:solidFill>
                  <a:srgbClr val="562215"/>
                </a:solidFill>
              </a:rPr>
              <a:t>Judgment  =</a:t>
            </a:r>
          </a:p>
        </p:txBody>
      </p:sp>
    </p:spTree>
    <p:extLst>
      <p:ext uri="{BB962C8B-B14F-4D97-AF65-F5344CB8AC3E}">
        <p14:creationId xmlns:p14="http://schemas.microsoft.com/office/powerpoint/2010/main" val="355515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46C748-ED47-4F99-8C86-263D2153E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05695" y="1665067"/>
            <a:ext cx="7350035" cy="677542"/>
          </a:xfrm>
          <a:solidFill>
            <a:srgbClr val="8D1616"/>
          </a:solidFill>
          <a:ln w="38100">
            <a:solidFill>
              <a:srgbClr val="562215"/>
            </a:solidFill>
          </a:ln>
        </p:spPr>
        <p:txBody>
          <a:bodyPr>
            <a:noAutofit/>
          </a:bodyPr>
          <a:lstStyle>
            <a:lvl1pPr algn="ctr">
              <a:defRPr sz="4800" b="1">
                <a:solidFill>
                  <a:schemeClr val="bg1"/>
                </a:solidFill>
                <a:effectLst>
                  <a:outerShdw blurRad="50800" dist="50800" dir="27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282011" y="2516777"/>
            <a:ext cx="8763179" cy="4406537"/>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3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46C748-ED47-4F99-8C86-263D2153E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587932" y="1612812"/>
            <a:ext cx="4598126" cy="942381"/>
          </a:xfrm>
        </p:spPr>
        <p:txBody>
          <a:bodyPr>
            <a:noAutofit/>
          </a:bodyPr>
          <a:lstStyle>
            <a:lvl1pPr algn="l">
              <a:defRPr sz="4800" b="1">
                <a:solidFill>
                  <a:srgbClr val="562215"/>
                </a:solidFill>
                <a:latin typeface="+mn-lt"/>
              </a:defRPr>
            </a:lvl1pPr>
          </a:lstStyle>
          <a:p>
            <a:r>
              <a:rPr lang="en-US" dirty="0"/>
              <a:t>Click to edit Master title style</a:t>
            </a:r>
          </a:p>
        </p:txBody>
      </p:sp>
      <p:sp>
        <p:nvSpPr>
          <p:cNvPr id="3" name="Content Placeholder 2"/>
          <p:cNvSpPr>
            <a:spLocks noGrp="1"/>
          </p:cNvSpPr>
          <p:nvPr>
            <p:ph idx="1"/>
          </p:nvPr>
        </p:nvSpPr>
        <p:spPr>
          <a:xfrm>
            <a:off x="282011" y="2717564"/>
            <a:ext cx="8763179" cy="2176653"/>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24620CEE-6E76-4CE1-8999-CEE3D4D2E5EA}"/>
              </a:ext>
            </a:extLst>
          </p:cNvPr>
          <p:cNvSpPr/>
          <p:nvPr userDrawn="1"/>
        </p:nvSpPr>
        <p:spPr>
          <a:xfrm>
            <a:off x="0" y="5322498"/>
            <a:ext cx="9144000" cy="1535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DAA4ACC-DC68-4E52-B04F-18675397B85F}"/>
              </a:ext>
            </a:extLst>
          </p:cNvPr>
          <p:cNvSpPr txBox="1"/>
          <p:nvPr userDrawn="1"/>
        </p:nvSpPr>
        <p:spPr>
          <a:xfrm>
            <a:off x="77640" y="5392170"/>
            <a:ext cx="8997351" cy="1384995"/>
          </a:xfrm>
          <a:prstGeom prst="rect">
            <a:avLst/>
          </a:prstGeom>
          <a:noFill/>
        </p:spPr>
        <p:txBody>
          <a:bodyPr wrap="square" rtlCol="0">
            <a:spAutoFit/>
          </a:bodyPr>
          <a:lstStyle/>
          <a:p>
            <a:r>
              <a:rPr lang="en-US" sz="2800" b="1" dirty="0">
                <a:solidFill>
                  <a:schemeClr val="bg1"/>
                </a:solidFill>
              </a:rPr>
              <a:t>“For we must all appear before the judgment seat of Christ, that each one may receive the things done in the body, according to what he has done, whether good or bad.”</a:t>
            </a:r>
          </a:p>
        </p:txBody>
      </p:sp>
      <p:pic>
        <p:nvPicPr>
          <p:cNvPr id="12" name="Picture 2" descr="Image result for wood plank">
            <a:extLst>
              <a:ext uri="{FF2B5EF4-FFF2-40B4-BE49-F238E27FC236}">
                <a16:creationId xmlns:a16="http://schemas.microsoft.com/office/drawing/2014/main" id="{78006AC8-50B1-4596-A998-3E9B53EFCC56}"/>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3546" b="55472"/>
          <a:stretch/>
        </p:blipFill>
        <p:spPr bwMode="auto">
          <a:xfrm>
            <a:off x="2" y="5085209"/>
            <a:ext cx="9143998" cy="1853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DB8C6EF-EAD1-4936-85F3-B95A09AE17D4}"/>
              </a:ext>
            </a:extLst>
          </p:cNvPr>
          <p:cNvSpPr txBox="1"/>
          <p:nvPr userDrawn="1"/>
        </p:nvSpPr>
        <p:spPr>
          <a:xfrm>
            <a:off x="1584961" y="1793966"/>
            <a:ext cx="2002971" cy="523220"/>
          </a:xfrm>
          <a:prstGeom prst="rect">
            <a:avLst/>
          </a:prstGeom>
          <a:noFill/>
        </p:spPr>
        <p:txBody>
          <a:bodyPr wrap="square" rtlCol="0">
            <a:spAutoFit/>
          </a:bodyPr>
          <a:lstStyle/>
          <a:p>
            <a:r>
              <a:rPr lang="en-US" sz="2800" b="1" dirty="0">
                <a:solidFill>
                  <a:srgbClr val="562215"/>
                </a:solidFill>
              </a:rPr>
              <a:t>Judgment =</a:t>
            </a:r>
          </a:p>
        </p:txBody>
      </p:sp>
    </p:spTree>
    <p:extLst>
      <p:ext uri="{BB962C8B-B14F-4D97-AF65-F5344CB8AC3E}">
        <p14:creationId xmlns:p14="http://schemas.microsoft.com/office/powerpoint/2010/main" val="319077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0D0BEB-97AA-46A7-AF97-5C5E0EE18403}"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9F72E-B158-4CA1-893F-7B9478E1F825}" type="slidenum">
              <a:rPr lang="en-US" smtClean="0"/>
              <a:t>‹#›</a:t>
            </a:fld>
            <a:endParaRPr lang="en-US"/>
          </a:p>
        </p:txBody>
      </p:sp>
    </p:spTree>
    <p:extLst>
      <p:ext uri="{BB962C8B-B14F-4D97-AF65-F5344CB8AC3E}">
        <p14:creationId xmlns:p14="http://schemas.microsoft.com/office/powerpoint/2010/main" val="239666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0D0BEB-97AA-46A7-AF97-5C5E0EE18403}"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9F72E-B158-4CA1-893F-7B9478E1F825}" type="slidenum">
              <a:rPr lang="en-US" smtClean="0"/>
              <a:t>‹#›</a:t>
            </a:fld>
            <a:endParaRPr lang="en-US"/>
          </a:p>
        </p:txBody>
      </p:sp>
    </p:spTree>
    <p:extLst>
      <p:ext uri="{BB962C8B-B14F-4D97-AF65-F5344CB8AC3E}">
        <p14:creationId xmlns:p14="http://schemas.microsoft.com/office/powerpoint/2010/main" val="110208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D0BEB-97AA-46A7-AF97-5C5E0EE18403}" type="datetimeFigureOut">
              <a:rPr lang="en-US" smtClean="0"/>
              <a:t>9/16/2018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9F72E-B158-4CA1-893F-7B9478E1F825}" type="slidenum">
              <a:rPr lang="en-US" smtClean="0"/>
              <a:t>‹#›</a:t>
            </a:fld>
            <a:endParaRPr lang="en-US"/>
          </a:p>
        </p:txBody>
      </p:sp>
    </p:spTree>
    <p:extLst>
      <p:ext uri="{BB962C8B-B14F-4D97-AF65-F5344CB8AC3E}">
        <p14:creationId xmlns:p14="http://schemas.microsoft.com/office/powerpoint/2010/main" val="107962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75" r:id="rId5"/>
    <p:sldLayoutId id="2147483672" r:id="rId6"/>
    <p:sldLayoutId id="2147483676"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634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err="1"/>
              <a:t>Preparable</a:t>
            </a:r>
            <a:endParaRPr lang="en-US" dirty="0"/>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p:txBody>
          <a:bodyPr>
            <a:normAutofit/>
          </a:bodyPr>
          <a:lstStyle/>
          <a:p>
            <a:r>
              <a:rPr lang="en-US" dirty="0"/>
              <a:t>Judgment is something for which we can prepare ourselves and help prepare others</a:t>
            </a:r>
            <a:br>
              <a:rPr lang="en-US" dirty="0"/>
            </a:br>
            <a:r>
              <a:rPr lang="en-US" dirty="0"/>
              <a:t>(2 Cor. 5:9, 11)</a:t>
            </a:r>
          </a:p>
        </p:txBody>
      </p:sp>
      <p:sp>
        <p:nvSpPr>
          <p:cNvPr id="4" name="TextBox 3">
            <a:extLst>
              <a:ext uri="{FF2B5EF4-FFF2-40B4-BE49-F238E27FC236}">
                <a16:creationId xmlns:a16="http://schemas.microsoft.com/office/drawing/2014/main" id="{D9ECF31F-D654-4D98-861C-ABFC90E2CB74}"/>
              </a:ext>
            </a:extLst>
          </p:cNvPr>
          <p:cNvSpPr txBox="1"/>
          <p:nvPr/>
        </p:nvSpPr>
        <p:spPr>
          <a:xfrm>
            <a:off x="77640" y="5522803"/>
            <a:ext cx="8997351" cy="1154162"/>
          </a:xfrm>
          <a:prstGeom prst="rect">
            <a:avLst/>
          </a:prstGeom>
          <a:noFill/>
        </p:spPr>
        <p:txBody>
          <a:bodyPr wrap="square" rtlCol="0">
            <a:spAutoFit/>
          </a:bodyPr>
          <a:lstStyle/>
          <a:p>
            <a:pPr>
              <a:spcAft>
                <a:spcPts val="600"/>
              </a:spcAft>
            </a:pPr>
            <a:r>
              <a:rPr lang="en-US" sz="3200" b="1" dirty="0">
                <a:solidFill>
                  <a:schemeClr val="bg1"/>
                </a:solidFill>
              </a:rPr>
              <a:t>“We make it our aim…to be well pleasing to Him.”</a:t>
            </a:r>
          </a:p>
          <a:p>
            <a:pPr>
              <a:spcAft>
                <a:spcPts val="600"/>
              </a:spcAft>
            </a:pPr>
            <a:r>
              <a:rPr lang="en-US" sz="3200" b="1" dirty="0">
                <a:solidFill>
                  <a:schemeClr val="bg1"/>
                </a:solidFill>
              </a:rPr>
              <a:t>“Knowing the fear of the Lord, we persuade men…”</a:t>
            </a:r>
          </a:p>
        </p:txBody>
      </p:sp>
      <p:sp>
        <p:nvSpPr>
          <p:cNvPr id="11" name="Oval 10">
            <a:extLst>
              <a:ext uri="{FF2B5EF4-FFF2-40B4-BE49-F238E27FC236}">
                <a16:creationId xmlns:a16="http://schemas.microsoft.com/office/drawing/2014/main" id="{3EC75C37-C8B1-48D0-8400-23CA176BF112}"/>
              </a:ext>
            </a:extLst>
          </p:cNvPr>
          <p:cNvSpPr/>
          <p:nvPr/>
        </p:nvSpPr>
        <p:spPr>
          <a:xfrm>
            <a:off x="77640" y="1622260"/>
            <a:ext cx="880302" cy="538863"/>
          </a:xfrm>
          <a:prstGeom prst="ellipse">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a:t>
            </a:r>
            <a:r>
              <a:rPr lang="en-US" sz="1200" b="1" dirty="0"/>
              <a:t> </a:t>
            </a:r>
            <a:r>
              <a:rPr lang="en-US" sz="2800" b="1" dirty="0"/>
              <a:t>9</a:t>
            </a:r>
          </a:p>
        </p:txBody>
      </p:sp>
      <p:sp>
        <p:nvSpPr>
          <p:cNvPr id="12" name="Rectangle 11">
            <a:extLst>
              <a:ext uri="{FF2B5EF4-FFF2-40B4-BE49-F238E27FC236}">
                <a16:creationId xmlns:a16="http://schemas.microsoft.com/office/drawing/2014/main" id="{82A77F28-048E-4EDE-86B8-5B28D88565C1}"/>
              </a:ext>
            </a:extLst>
          </p:cNvPr>
          <p:cNvSpPr/>
          <p:nvPr/>
        </p:nvSpPr>
        <p:spPr>
          <a:xfrm>
            <a:off x="4093029" y="2429693"/>
            <a:ext cx="3383280" cy="69668"/>
          </a:xfrm>
          <a:prstGeom prst="rect">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488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1000"/>
                                        <p:tgtEl>
                                          <p:spTgt spid="9">
                                            <p:txEl>
                                              <p:pRg st="0" end="0"/>
                                            </p:txEl>
                                          </p:spTgt>
                                        </p:tgtEl>
                                      </p:cBhvr>
                                    </p:animEffect>
                                    <p:anim calcmode="lin" valueType="num">
                                      <p:cBhvr>
                                        <p:cTn id="1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a:t>Eternal</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a:xfrm>
            <a:off x="282011" y="2760617"/>
            <a:ext cx="8583315" cy="4097383"/>
          </a:xfrm>
        </p:spPr>
        <p:txBody>
          <a:bodyPr>
            <a:normAutofit lnSpcReduction="10000"/>
          </a:bodyPr>
          <a:lstStyle/>
          <a:p>
            <a:r>
              <a:rPr lang="en-US" dirty="0">
                <a:solidFill>
                  <a:srgbClr val="562215"/>
                </a:solidFill>
              </a:rPr>
              <a:t>We will either hear: </a:t>
            </a:r>
          </a:p>
          <a:p>
            <a:r>
              <a:rPr lang="en-US" dirty="0"/>
              <a:t>“Come, you blessed of My Father, inherit the kingdom prepared for you from the foundation of the world” (Matt. 25:34)</a:t>
            </a:r>
          </a:p>
          <a:p>
            <a:r>
              <a:rPr lang="en-US" dirty="0">
                <a:solidFill>
                  <a:srgbClr val="562215"/>
                </a:solidFill>
              </a:rPr>
              <a:t>Or:</a:t>
            </a:r>
          </a:p>
          <a:p>
            <a:r>
              <a:rPr lang="en-US" dirty="0"/>
              <a:t>“Depart from Me, you cursed, into the everlasting fire prepared for the devil and his angels” (Matt. 25:41)</a:t>
            </a:r>
          </a:p>
        </p:txBody>
      </p:sp>
      <p:sp>
        <p:nvSpPr>
          <p:cNvPr id="11" name="Oval 10">
            <a:extLst>
              <a:ext uri="{FF2B5EF4-FFF2-40B4-BE49-F238E27FC236}">
                <a16:creationId xmlns:a16="http://schemas.microsoft.com/office/drawing/2014/main" id="{3EC75C37-C8B1-48D0-8400-23CA176BF112}"/>
              </a:ext>
            </a:extLst>
          </p:cNvPr>
          <p:cNvSpPr/>
          <p:nvPr/>
        </p:nvSpPr>
        <p:spPr>
          <a:xfrm>
            <a:off x="77640" y="1622260"/>
            <a:ext cx="880302" cy="538863"/>
          </a:xfrm>
          <a:prstGeom prst="ellipse">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a:t>
            </a:r>
            <a:r>
              <a:rPr lang="en-US" sz="1200" b="1" dirty="0"/>
              <a:t> </a:t>
            </a:r>
            <a:r>
              <a:rPr lang="en-US" sz="2800" b="1" dirty="0"/>
              <a:t>10</a:t>
            </a:r>
          </a:p>
        </p:txBody>
      </p:sp>
      <p:sp>
        <p:nvSpPr>
          <p:cNvPr id="12" name="Rectangle 11">
            <a:extLst>
              <a:ext uri="{FF2B5EF4-FFF2-40B4-BE49-F238E27FC236}">
                <a16:creationId xmlns:a16="http://schemas.microsoft.com/office/drawing/2014/main" id="{82A77F28-048E-4EDE-86B8-5B28D88565C1}"/>
              </a:ext>
            </a:extLst>
          </p:cNvPr>
          <p:cNvSpPr/>
          <p:nvPr/>
        </p:nvSpPr>
        <p:spPr>
          <a:xfrm>
            <a:off x="4093029" y="2429693"/>
            <a:ext cx="2194560" cy="69668"/>
          </a:xfrm>
          <a:prstGeom prst="rect">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336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1000"/>
                                        <p:tgtEl>
                                          <p:spTgt spid="9">
                                            <p:txEl>
                                              <p:pRg st="0" end="0"/>
                                            </p:txEl>
                                          </p:spTgt>
                                        </p:tgtEl>
                                      </p:cBhvr>
                                    </p:animEffect>
                                    <p:anim calcmode="lin" valueType="num">
                                      <p:cBhvr>
                                        <p:cTn id="1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1000"/>
                                        <p:tgtEl>
                                          <p:spTgt spid="9">
                                            <p:txEl>
                                              <p:pRg st="1" end="1"/>
                                            </p:txEl>
                                          </p:spTgt>
                                        </p:tgtEl>
                                      </p:cBhvr>
                                    </p:animEffect>
                                    <p:anim calcmode="lin" valueType="num">
                                      <p:cBhvr>
                                        <p:cTn id="2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1000"/>
                                        <p:tgtEl>
                                          <p:spTgt spid="9">
                                            <p:txEl>
                                              <p:pRg st="2" end="2"/>
                                            </p:txEl>
                                          </p:spTgt>
                                        </p:tgtEl>
                                      </p:cBhvr>
                                    </p:animEffect>
                                    <p:anim calcmode="lin" valueType="num">
                                      <p:cBhvr>
                                        <p:cTn id="3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a:xfrm>
            <a:off x="650457" y="1683299"/>
            <a:ext cx="7843086" cy="653143"/>
          </a:xfrm>
        </p:spPr>
        <p:txBody>
          <a:bodyPr/>
          <a:lstStyle/>
          <a:p>
            <a:r>
              <a:rPr lang="en-US" dirty="0"/>
              <a:t>The Day of Judgment =</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a:xfrm>
            <a:off x="635726" y="2502885"/>
            <a:ext cx="8125097" cy="3479077"/>
          </a:xfrm>
        </p:spPr>
        <p:txBody>
          <a:bodyPr numCol="2">
            <a:noAutofit/>
          </a:bodyPr>
          <a:lstStyle/>
          <a:p>
            <a:pPr marL="801688" indent="-801688">
              <a:lnSpc>
                <a:spcPct val="100000"/>
              </a:lnSpc>
              <a:spcBef>
                <a:spcPts val="600"/>
              </a:spcBef>
              <a:buFont typeface="+mj-lt"/>
              <a:buAutoNum type="arabicPeriod"/>
            </a:pPr>
            <a:r>
              <a:rPr lang="en-US" sz="4000" dirty="0">
                <a:solidFill>
                  <a:srgbClr val="562215"/>
                </a:solidFill>
              </a:rPr>
              <a:t>Inevitable</a:t>
            </a:r>
          </a:p>
          <a:p>
            <a:pPr marL="801688" indent="-801688">
              <a:lnSpc>
                <a:spcPct val="100000"/>
              </a:lnSpc>
              <a:spcBef>
                <a:spcPts val="600"/>
              </a:spcBef>
              <a:buFont typeface="+mj-lt"/>
              <a:buAutoNum type="arabicPeriod"/>
            </a:pPr>
            <a:r>
              <a:rPr lang="en-US" sz="4000" dirty="0">
                <a:solidFill>
                  <a:srgbClr val="562215"/>
                </a:solidFill>
              </a:rPr>
              <a:t>Universal</a:t>
            </a:r>
          </a:p>
          <a:p>
            <a:pPr marL="801688" indent="-801688">
              <a:lnSpc>
                <a:spcPct val="100000"/>
              </a:lnSpc>
              <a:spcBef>
                <a:spcPts val="600"/>
              </a:spcBef>
              <a:buFont typeface="+mj-lt"/>
              <a:buAutoNum type="arabicPeriod"/>
            </a:pPr>
            <a:r>
              <a:rPr lang="en-US" sz="4000" dirty="0">
                <a:solidFill>
                  <a:srgbClr val="562215"/>
                </a:solidFill>
              </a:rPr>
              <a:t>Personal</a:t>
            </a:r>
          </a:p>
          <a:p>
            <a:pPr marL="801688" indent="-801688">
              <a:lnSpc>
                <a:spcPct val="100000"/>
              </a:lnSpc>
              <a:spcBef>
                <a:spcPts val="600"/>
              </a:spcBef>
              <a:buFont typeface="+mj-lt"/>
              <a:buAutoNum type="arabicPeriod"/>
            </a:pPr>
            <a:r>
              <a:rPr lang="en-US" sz="4000" dirty="0">
                <a:solidFill>
                  <a:srgbClr val="562215"/>
                </a:solidFill>
              </a:rPr>
              <a:t>Irrevocable</a:t>
            </a:r>
          </a:p>
          <a:p>
            <a:pPr marL="801688" indent="-801688">
              <a:lnSpc>
                <a:spcPct val="100000"/>
              </a:lnSpc>
              <a:spcBef>
                <a:spcPts val="600"/>
              </a:spcBef>
              <a:buFont typeface="+mj-lt"/>
              <a:buAutoNum type="arabicPeriod"/>
            </a:pPr>
            <a:r>
              <a:rPr lang="en-US" sz="4000" dirty="0">
                <a:solidFill>
                  <a:srgbClr val="562215"/>
                </a:solidFill>
              </a:rPr>
              <a:t>Impartial</a:t>
            </a:r>
          </a:p>
          <a:p>
            <a:pPr marL="801688" indent="-801688">
              <a:lnSpc>
                <a:spcPct val="100000"/>
              </a:lnSpc>
              <a:spcBef>
                <a:spcPts val="600"/>
              </a:spcBef>
              <a:buFont typeface="+mj-lt"/>
              <a:buAutoNum type="arabicPeriod"/>
            </a:pPr>
            <a:r>
              <a:rPr lang="en-US" sz="4000" dirty="0">
                <a:solidFill>
                  <a:srgbClr val="562215"/>
                </a:solidFill>
              </a:rPr>
              <a:t>Individual</a:t>
            </a:r>
          </a:p>
          <a:p>
            <a:pPr marL="801688" indent="-801688">
              <a:lnSpc>
                <a:spcPct val="100000"/>
              </a:lnSpc>
              <a:spcBef>
                <a:spcPts val="600"/>
              </a:spcBef>
              <a:buFont typeface="+mj-lt"/>
              <a:buAutoNum type="arabicPeriod"/>
            </a:pPr>
            <a:r>
              <a:rPr lang="en-US" sz="4000" dirty="0">
                <a:solidFill>
                  <a:srgbClr val="562215"/>
                </a:solidFill>
              </a:rPr>
              <a:t>Reasonable</a:t>
            </a:r>
          </a:p>
          <a:p>
            <a:pPr marL="801688" indent="-801688">
              <a:lnSpc>
                <a:spcPct val="100000"/>
              </a:lnSpc>
              <a:spcBef>
                <a:spcPts val="600"/>
              </a:spcBef>
              <a:buFont typeface="+mj-lt"/>
              <a:buAutoNum type="arabicPeriod"/>
            </a:pPr>
            <a:r>
              <a:rPr lang="en-US" sz="4000" dirty="0">
                <a:solidFill>
                  <a:srgbClr val="562215"/>
                </a:solidFill>
              </a:rPr>
              <a:t>Relational</a:t>
            </a:r>
          </a:p>
          <a:p>
            <a:pPr marL="801688" indent="-801688">
              <a:lnSpc>
                <a:spcPct val="100000"/>
              </a:lnSpc>
              <a:spcBef>
                <a:spcPts val="600"/>
              </a:spcBef>
              <a:buFont typeface="+mj-lt"/>
              <a:buAutoNum type="arabicPeriod"/>
            </a:pPr>
            <a:r>
              <a:rPr lang="en-US" sz="4000" dirty="0" err="1">
                <a:solidFill>
                  <a:srgbClr val="562215"/>
                </a:solidFill>
              </a:rPr>
              <a:t>Preparable</a:t>
            </a:r>
            <a:endParaRPr lang="en-US" sz="4000" dirty="0">
              <a:solidFill>
                <a:srgbClr val="562215"/>
              </a:solidFill>
            </a:endParaRPr>
          </a:p>
          <a:p>
            <a:pPr marL="801688" indent="-801688">
              <a:lnSpc>
                <a:spcPct val="100000"/>
              </a:lnSpc>
              <a:spcBef>
                <a:spcPts val="600"/>
              </a:spcBef>
              <a:buFont typeface="+mj-lt"/>
              <a:buAutoNum type="arabicPeriod"/>
            </a:pPr>
            <a:r>
              <a:rPr lang="en-US" sz="4000" dirty="0">
                <a:solidFill>
                  <a:srgbClr val="562215"/>
                </a:solidFill>
              </a:rPr>
              <a:t>Eternal</a:t>
            </a:r>
          </a:p>
        </p:txBody>
      </p:sp>
      <p:sp>
        <p:nvSpPr>
          <p:cNvPr id="4" name="Title 1">
            <a:extLst>
              <a:ext uri="{FF2B5EF4-FFF2-40B4-BE49-F238E27FC236}">
                <a16:creationId xmlns:a16="http://schemas.microsoft.com/office/drawing/2014/main" id="{3707B733-E2AA-4E0D-A939-01C79BD24C99}"/>
              </a:ext>
            </a:extLst>
          </p:cNvPr>
          <p:cNvSpPr txBox="1">
            <a:spLocks/>
          </p:cNvSpPr>
          <p:nvPr/>
        </p:nvSpPr>
        <p:spPr>
          <a:xfrm>
            <a:off x="896982" y="6228272"/>
            <a:ext cx="7350035" cy="553146"/>
          </a:xfrm>
          <a:prstGeom prst="rect">
            <a:avLst/>
          </a:prstGeom>
          <a:solidFill>
            <a:srgbClr val="8D1616"/>
          </a:solidFill>
          <a:ln w="38100">
            <a:solidFill>
              <a:srgbClr val="562215"/>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chemeClr val="bg1"/>
                </a:solidFill>
                <a:effectLst>
                  <a:outerShdw blurRad="50800" dist="50800" dir="2700000" algn="ctr" rotWithShape="0">
                    <a:schemeClr val="tx1"/>
                  </a:outerShdw>
                </a:effectLst>
                <a:latin typeface="+mn-lt"/>
                <a:ea typeface="+mj-ea"/>
                <a:cs typeface="+mj-cs"/>
              </a:defRPr>
            </a:lvl1pPr>
          </a:lstStyle>
          <a:p>
            <a:r>
              <a:rPr lang="en-US" sz="4000" dirty="0"/>
              <a:t>Are You Ready?</a:t>
            </a:r>
          </a:p>
        </p:txBody>
      </p:sp>
    </p:spTree>
    <p:extLst>
      <p:ext uri="{BB962C8B-B14F-4D97-AF65-F5344CB8AC3E}">
        <p14:creationId xmlns:p14="http://schemas.microsoft.com/office/powerpoint/2010/main" val="3831191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500"/>
                                        <p:tgtEl>
                                          <p:spTgt spid="9">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500"/>
                                        <p:tgtEl>
                                          <p:spTgt spid="9">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fade">
                                      <p:cBhvr>
                                        <p:cTn id="38" dur="500"/>
                                        <p:tgtEl>
                                          <p:spTgt spid="9">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a:t>To Be Ready, You Must…</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a:xfrm>
            <a:off x="282011" y="2516777"/>
            <a:ext cx="8861989" cy="4406537"/>
          </a:xfrm>
        </p:spPr>
        <p:txBody>
          <a:bodyPr>
            <a:normAutofit/>
          </a:bodyPr>
          <a:lstStyle/>
          <a:p>
            <a:pPr>
              <a:lnSpc>
                <a:spcPct val="100000"/>
              </a:lnSpc>
            </a:pPr>
            <a:r>
              <a:rPr lang="en-US" dirty="0">
                <a:solidFill>
                  <a:srgbClr val="562215"/>
                </a:solidFill>
              </a:rPr>
              <a:t>Believe Jesus is God’s Son – John 8:24</a:t>
            </a:r>
          </a:p>
          <a:p>
            <a:pPr>
              <a:lnSpc>
                <a:spcPct val="100000"/>
              </a:lnSpc>
            </a:pPr>
            <a:r>
              <a:rPr lang="en-US" dirty="0">
                <a:solidFill>
                  <a:srgbClr val="562215"/>
                </a:solidFill>
              </a:rPr>
              <a:t>Repent of your sins and turn to God – Luke 13:3</a:t>
            </a:r>
          </a:p>
          <a:p>
            <a:pPr>
              <a:lnSpc>
                <a:spcPct val="100000"/>
              </a:lnSpc>
            </a:pPr>
            <a:r>
              <a:rPr lang="en-US" dirty="0">
                <a:solidFill>
                  <a:srgbClr val="562215"/>
                </a:solidFill>
              </a:rPr>
              <a:t>Confess your faith in Jesus – Matthew 10:32-33</a:t>
            </a:r>
          </a:p>
          <a:p>
            <a:pPr>
              <a:lnSpc>
                <a:spcPct val="100000"/>
              </a:lnSpc>
            </a:pPr>
            <a:r>
              <a:rPr lang="en-US" dirty="0">
                <a:solidFill>
                  <a:srgbClr val="562215"/>
                </a:solidFill>
              </a:rPr>
              <a:t>Be immersed into Christ – Acts 22:16</a:t>
            </a:r>
          </a:p>
          <a:p>
            <a:pPr lvl="1">
              <a:lnSpc>
                <a:spcPct val="100000"/>
              </a:lnSpc>
            </a:pPr>
            <a:r>
              <a:rPr lang="en-US" dirty="0">
                <a:solidFill>
                  <a:srgbClr val="8D1616"/>
                </a:solidFill>
              </a:rPr>
              <a:t>God will forgive all of your sins – Acts 2:38</a:t>
            </a:r>
          </a:p>
          <a:p>
            <a:pPr lvl="1">
              <a:lnSpc>
                <a:spcPct val="100000"/>
              </a:lnSpc>
            </a:pPr>
            <a:r>
              <a:rPr lang="en-US" dirty="0">
                <a:solidFill>
                  <a:srgbClr val="8D1616"/>
                </a:solidFill>
              </a:rPr>
              <a:t>God will add you to His church – Acts 2:47</a:t>
            </a:r>
          </a:p>
          <a:p>
            <a:pPr lvl="1">
              <a:lnSpc>
                <a:spcPct val="100000"/>
              </a:lnSpc>
            </a:pPr>
            <a:r>
              <a:rPr lang="en-US" dirty="0">
                <a:solidFill>
                  <a:srgbClr val="8D1616"/>
                </a:solidFill>
              </a:rPr>
              <a:t>God will register you in heaven – Hebrews 12:23</a:t>
            </a:r>
          </a:p>
          <a:p>
            <a:pPr>
              <a:lnSpc>
                <a:spcPct val="100000"/>
              </a:lnSpc>
            </a:pPr>
            <a:r>
              <a:rPr lang="en-US" dirty="0">
                <a:solidFill>
                  <a:srgbClr val="562215"/>
                </a:solidFill>
              </a:rPr>
              <a:t>Make it your daily aim to please God – 2 Corinthians 5:9</a:t>
            </a:r>
            <a:endParaRPr lang="en-US" dirty="0"/>
          </a:p>
        </p:txBody>
      </p:sp>
    </p:spTree>
    <p:extLst>
      <p:ext uri="{BB962C8B-B14F-4D97-AF65-F5344CB8AC3E}">
        <p14:creationId xmlns:p14="http://schemas.microsoft.com/office/powerpoint/2010/main" val="417380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left)">
                                      <p:cBhvr>
                                        <p:cTn id="31" dur="500"/>
                                        <p:tgtEl>
                                          <p:spTgt spid="9">
                                            <p:txEl>
                                              <p:pRg st="4" end="4"/>
                                            </p:txEl>
                                          </p:spTgt>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wipe(left)">
                                      <p:cBhvr>
                                        <p:cTn id="35" dur="500"/>
                                        <p:tgtEl>
                                          <p:spTgt spid="9">
                                            <p:txEl>
                                              <p:pRg st="5" end="5"/>
                                            </p:txEl>
                                          </p:spTgt>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wipe(left)">
                                      <p:cBhvr>
                                        <p:cTn id="39" dur="500"/>
                                        <p:tgtEl>
                                          <p:spTgt spid="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wipe(left)">
                                      <p:cBhvr>
                                        <p:cTn id="44"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a:t>Inevitable</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p:txBody>
          <a:bodyPr/>
          <a:lstStyle/>
          <a:p>
            <a:r>
              <a:rPr lang="en-US" dirty="0"/>
              <a:t>Judgment is an appointment</a:t>
            </a:r>
            <a:br>
              <a:rPr lang="en-US" dirty="0"/>
            </a:br>
            <a:r>
              <a:rPr lang="en-US" dirty="0"/>
              <a:t>you will not miss</a:t>
            </a:r>
            <a:br>
              <a:rPr lang="en-US" dirty="0"/>
            </a:br>
            <a:r>
              <a:rPr lang="en-US" dirty="0"/>
              <a:t>(Heb. 9:27)</a:t>
            </a:r>
          </a:p>
        </p:txBody>
      </p:sp>
      <p:sp>
        <p:nvSpPr>
          <p:cNvPr id="11" name="Oval 10">
            <a:extLst>
              <a:ext uri="{FF2B5EF4-FFF2-40B4-BE49-F238E27FC236}">
                <a16:creationId xmlns:a16="http://schemas.microsoft.com/office/drawing/2014/main" id="{3EC75C37-C8B1-48D0-8400-23CA176BF112}"/>
              </a:ext>
            </a:extLst>
          </p:cNvPr>
          <p:cNvSpPr/>
          <p:nvPr/>
        </p:nvSpPr>
        <p:spPr>
          <a:xfrm>
            <a:off x="77640" y="1622260"/>
            <a:ext cx="880302" cy="538863"/>
          </a:xfrm>
          <a:prstGeom prst="ellipse">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a:t>
            </a:r>
            <a:r>
              <a:rPr lang="en-US" sz="1200" b="1" dirty="0"/>
              <a:t> </a:t>
            </a:r>
            <a:r>
              <a:rPr lang="en-US" sz="2800" b="1" dirty="0"/>
              <a:t>1</a:t>
            </a:r>
          </a:p>
        </p:txBody>
      </p:sp>
      <p:sp>
        <p:nvSpPr>
          <p:cNvPr id="12" name="Rectangle 11">
            <a:extLst>
              <a:ext uri="{FF2B5EF4-FFF2-40B4-BE49-F238E27FC236}">
                <a16:creationId xmlns:a16="http://schemas.microsoft.com/office/drawing/2014/main" id="{82A77F28-048E-4EDE-86B8-5B28D88565C1}"/>
              </a:ext>
            </a:extLst>
          </p:cNvPr>
          <p:cNvSpPr/>
          <p:nvPr/>
        </p:nvSpPr>
        <p:spPr>
          <a:xfrm>
            <a:off x="4093029" y="2429693"/>
            <a:ext cx="3154680" cy="69668"/>
          </a:xfrm>
          <a:prstGeom prst="rect">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6F650C-1BE7-4ECE-8636-70CDB74C90BE}"/>
              </a:ext>
            </a:extLst>
          </p:cNvPr>
          <p:cNvSpPr/>
          <p:nvPr/>
        </p:nvSpPr>
        <p:spPr>
          <a:xfrm>
            <a:off x="817200" y="5435054"/>
            <a:ext cx="1377355" cy="430887"/>
          </a:xfrm>
          <a:prstGeom prst="rect">
            <a:avLst/>
          </a:prstGeom>
          <a:solidFill>
            <a:srgbClr val="8D1616"/>
          </a:solidFill>
          <a:ln w="38100">
            <a:solidFill>
              <a:schemeClr val="bg1"/>
            </a:solidFill>
          </a:ln>
        </p:spPr>
        <p:txBody>
          <a:bodyPr wrap="square" lIns="64008" tIns="0" rIns="45720" bIns="0">
            <a:spAutoFit/>
          </a:bodyPr>
          <a:lstStyle/>
          <a:p>
            <a:r>
              <a:rPr lang="en-US" sz="2800" b="1" dirty="0">
                <a:solidFill>
                  <a:prstClr val="white"/>
                </a:solidFill>
              </a:rPr>
              <a:t>we must</a:t>
            </a:r>
            <a:endParaRPr lang="en-US" dirty="0"/>
          </a:p>
        </p:txBody>
      </p:sp>
    </p:spTree>
    <p:extLst>
      <p:ext uri="{BB962C8B-B14F-4D97-AF65-F5344CB8AC3E}">
        <p14:creationId xmlns:p14="http://schemas.microsoft.com/office/powerpoint/2010/main" val="273611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a:t>Universal</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p:txBody>
          <a:bodyPr/>
          <a:lstStyle/>
          <a:p>
            <a:r>
              <a:rPr lang="en-US" dirty="0"/>
              <a:t>Judgment will be of</a:t>
            </a:r>
            <a:br>
              <a:rPr lang="en-US" dirty="0"/>
            </a:br>
            <a:r>
              <a:rPr lang="en-US" dirty="0"/>
              <a:t>“all nations” and people</a:t>
            </a:r>
            <a:br>
              <a:rPr lang="en-US" dirty="0"/>
            </a:br>
            <a:r>
              <a:rPr lang="en-US" dirty="0"/>
              <a:t>(Matt. 25:31-32; Rev. 20:12; 2 Tim. 4:1)</a:t>
            </a:r>
          </a:p>
        </p:txBody>
      </p:sp>
      <p:sp>
        <p:nvSpPr>
          <p:cNvPr id="11" name="Oval 10">
            <a:extLst>
              <a:ext uri="{FF2B5EF4-FFF2-40B4-BE49-F238E27FC236}">
                <a16:creationId xmlns:a16="http://schemas.microsoft.com/office/drawing/2014/main" id="{3EC75C37-C8B1-48D0-8400-23CA176BF112}"/>
              </a:ext>
            </a:extLst>
          </p:cNvPr>
          <p:cNvSpPr/>
          <p:nvPr/>
        </p:nvSpPr>
        <p:spPr>
          <a:xfrm>
            <a:off x="77640" y="1622260"/>
            <a:ext cx="880302" cy="538863"/>
          </a:xfrm>
          <a:prstGeom prst="ellipse">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a:t>
            </a:r>
            <a:r>
              <a:rPr lang="en-US" sz="1200" b="1" dirty="0"/>
              <a:t> </a:t>
            </a:r>
            <a:r>
              <a:rPr lang="en-US" sz="2800" b="1" dirty="0"/>
              <a:t>2</a:t>
            </a:r>
          </a:p>
        </p:txBody>
      </p:sp>
      <p:sp>
        <p:nvSpPr>
          <p:cNvPr id="12" name="Rectangle 11">
            <a:extLst>
              <a:ext uri="{FF2B5EF4-FFF2-40B4-BE49-F238E27FC236}">
                <a16:creationId xmlns:a16="http://schemas.microsoft.com/office/drawing/2014/main" id="{82A77F28-048E-4EDE-86B8-5B28D88565C1}"/>
              </a:ext>
            </a:extLst>
          </p:cNvPr>
          <p:cNvSpPr/>
          <p:nvPr/>
        </p:nvSpPr>
        <p:spPr>
          <a:xfrm>
            <a:off x="4093029" y="2429693"/>
            <a:ext cx="2926080" cy="69668"/>
          </a:xfrm>
          <a:prstGeom prst="rect">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6F650C-1BE7-4ECE-8636-70CDB74C90BE}"/>
              </a:ext>
            </a:extLst>
          </p:cNvPr>
          <p:cNvSpPr/>
          <p:nvPr/>
        </p:nvSpPr>
        <p:spPr>
          <a:xfrm>
            <a:off x="2158318" y="5435054"/>
            <a:ext cx="462960" cy="430887"/>
          </a:xfrm>
          <a:prstGeom prst="rect">
            <a:avLst/>
          </a:prstGeom>
          <a:solidFill>
            <a:srgbClr val="8D1616"/>
          </a:solidFill>
          <a:ln w="38100">
            <a:solidFill>
              <a:schemeClr val="bg1"/>
            </a:solidFill>
          </a:ln>
        </p:spPr>
        <p:txBody>
          <a:bodyPr wrap="square" lIns="64008" tIns="0" rIns="45720" bIns="0">
            <a:spAutoFit/>
          </a:bodyPr>
          <a:lstStyle/>
          <a:p>
            <a:r>
              <a:rPr lang="en-US" sz="2800" b="1" dirty="0">
                <a:solidFill>
                  <a:prstClr val="white"/>
                </a:solidFill>
              </a:rPr>
              <a:t>all</a:t>
            </a:r>
            <a:endParaRPr lang="en-US" dirty="0"/>
          </a:p>
        </p:txBody>
      </p:sp>
    </p:spTree>
    <p:extLst>
      <p:ext uri="{BB962C8B-B14F-4D97-AF65-F5344CB8AC3E}">
        <p14:creationId xmlns:p14="http://schemas.microsoft.com/office/powerpoint/2010/main" val="3513557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a:t>Personal</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p:txBody>
          <a:bodyPr/>
          <a:lstStyle/>
          <a:p>
            <a:r>
              <a:rPr lang="en-US" dirty="0"/>
              <a:t>Judgment will be in person</a:t>
            </a:r>
            <a:br>
              <a:rPr lang="en-US" dirty="0"/>
            </a:br>
            <a:r>
              <a:rPr lang="en-US" dirty="0"/>
              <a:t>(Rom. 14:10)</a:t>
            </a:r>
          </a:p>
        </p:txBody>
      </p:sp>
      <p:sp>
        <p:nvSpPr>
          <p:cNvPr id="11" name="Oval 10">
            <a:extLst>
              <a:ext uri="{FF2B5EF4-FFF2-40B4-BE49-F238E27FC236}">
                <a16:creationId xmlns:a16="http://schemas.microsoft.com/office/drawing/2014/main" id="{3EC75C37-C8B1-48D0-8400-23CA176BF112}"/>
              </a:ext>
            </a:extLst>
          </p:cNvPr>
          <p:cNvSpPr/>
          <p:nvPr/>
        </p:nvSpPr>
        <p:spPr>
          <a:xfrm>
            <a:off x="77640" y="1622260"/>
            <a:ext cx="880302" cy="538863"/>
          </a:xfrm>
          <a:prstGeom prst="ellipse">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a:t>
            </a:r>
            <a:r>
              <a:rPr lang="en-US" sz="1200" b="1" dirty="0"/>
              <a:t> </a:t>
            </a:r>
            <a:r>
              <a:rPr lang="en-US" sz="2800" b="1" dirty="0"/>
              <a:t>3</a:t>
            </a:r>
          </a:p>
        </p:txBody>
      </p:sp>
      <p:sp>
        <p:nvSpPr>
          <p:cNvPr id="12" name="Rectangle 11">
            <a:extLst>
              <a:ext uri="{FF2B5EF4-FFF2-40B4-BE49-F238E27FC236}">
                <a16:creationId xmlns:a16="http://schemas.microsoft.com/office/drawing/2014/main" id="{82A77F28-048E-4EDE-86B8-5B28D88565C1}"/>
              </a:ext>
            </a:extLst>
          </p:cNvPr>
          <p:cNvSpPr/>
          <p:nvPr/>
        </p:nvSpPr>
        <p:spPr>
          <a:xfrm>
            <a:off x="4093029" y="2429693"/>
            <a:ext cx="2697480" cy="69668"/>
          </a:xfrm>
          <a:prstGeom prst="rect">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6F650C-1BE7-4ECE-8636-70CDB74C90BE}"/>
              </a:ext>
            </a:extLst>
          </p:cNvPr>
          <p:cNvSpPr/>
          <p:nvPr/>
        </p:nvSpPr>
        <p:spPr>
          <a:xfrm>
            <a:off x="2593749" y="5435054"/>
            <a:ext cx="2213382" cy="430887"/>
          </a:xfrm>
          <a:prstGeom prst="rect">
            <a:avLst/>
          </a:prstGeom>
          <a:solidFill>
            <a:srgbClr val="8D1616"/>
          </a:solidFill>
          <a:ln w="38100">
            <a:solidFill>
              <a:schemeClr val="bg1"/>
            </a:solidFill>
          </a:ln>
        </p:spPr>
        <p:txBody>
          <a:bodyPr wrap="square" lIns="64008" tIns="0" rIns="45720" bIns="0">
            <a:spAutoFit/>
          </a:bodyPr>
          <a:lstStyle/>
          <a:p>
            <a:r>
              <a:rPr lang="en-US" sz="2800" b="1" dirty="0">
                <a:solidFill>
                  <a:prstClr val="white"/>
                </a:solidFill>
              </a:rPr>
              <a:t>appear before</a:t>
            </a:r>
            <a:endParaRPr lang="en-US" dirty="0"/>
          </a:p>
        </p:txBody>
      </p:sp>
    </p:spTree>
    <p:extLst>
      <p:ext uri="{BB962C8B-B14F-4D97-AF65-F5344CB8AC3E}">
        <p14:creationId xmlns:p14="http://schemas.microsoft.com/office/powerpoint/2010/main" val="1514365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18B9F2-CC9E-4562-B1AB-5B08944D81E7}"/>
              </a:ext>
            </a:extLst>
          </p:cNvPr>
          <p:cNvSpPr/>
          <p:nvPr/>
        </p:nvSpPr>
        <p:spPr>
          <a:xfrm>
            <a:off x="0" y="5322498"/>
            <a:ext cx="9144000" cy="1535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a:t>Irrevocable</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p:txBody>
          <a:bodyPr/>
          <a:lstStyle/>
          <a:p>
            <a:r>
              <a:rPr lang="en-US" dirty="0"/>
              <a:t>Judgment will be final as we stand before </a:t>
            </a:r>
            <a:br>
              <a:rPr lang="en-US" dirty="0"/>
            </a:br>
            <a:r>
              <a:rPr lang="en-US" dirty="0"/>
              <a:t>“the great white throne”</a:t>
            </a:r>
            <a:br>
              <a:rPr lang="en-US" dirty="0"/>
            </a:br>
            <a:r>
              <a:rPr lang="en-US" dirty="0"/>
              <a:t>(Rev. 20:11)</a:t>
            </a:r>
          </a:p>
        </p:txBody>
      </p:sp>
      <p:sp>
        <p:nvSpPr>
          <p:cNvPr id="4" name="TextBox 3">
            <a:extLst>
              <a:ext uri="{FF2B5EF4-FFF2-40B4-BE49-F238E27FC236}">
                <a16:creationId xmlns:a16="http://schemas.microsoft.com/office/drawing/2014/main" id="{D9ECF31F-D654-4D98-861C-ABFC90E2CB74}"/>
              </a:ext>
            </a:extLst>
          </p:cNvPr>
          <p:cNvSpPr txBox="1"/>
          <p:nvPr/>
        </p:nvSpPr>
        <p:spPr>
          <a:xfrm>
            <a:off x="77640" y="5392170"/>
            <a:ext cx="8997351" cy="1384995"/>
          </a:xfrm>
          <a:prstGeom prst="rect">
            <a:avLst/>
          </a:prstGeom>
          <a:noFill/>
        </p:spPr>
        <p:txBody>
          <a:bodyPr wrap="square" rtlCol="0">
            <a:spAutoFit/>
          </a:bodyPr>
          <a:lstStyle/>
          <a:p>
            <a:r>
              <a:rPr lang="en-US" sz="2800" b="1" dirty="0">
                <a:solidFill>
                  <a:schemeClr val="bg1"/>
                </a:solidFill>
              </a:rPr>
              <a:t>“For we must all appear before the judgment seat of Christ, that each one may receive the things done in the body, according to what he has done, whether good or bad.”</a:t>
            </a:r>
          </a:p>
        </p:txBody>
      </p:sp>
      <p:sp>
        <p:nvSpPr>
          <p:cNvPr id="11" name="Oval 10">
            <a:extLst>
              <a:ext uri="{FF2B5EF4-FFF2-40B4-BE49-F238E27FC236}">
                <a16:creationId xmlns:a16="http://schemas.microsoft.com/office/drawing/2014/main" id="{3EC75C37-C8B1-48D0-8400-23CA176BF112}"/>
              </a:ext>
            </a:extLst>
          </p:cNvPr>
          <p:cNvSpPr/>
          <p:nvPr/>
        </p:nvSpPr>
        <p:spPr>
          <a:xfrm>
            <a:off x="77640" y="1622260"/>
            <a:ext cx="880302" cy="538863"/>
          </a:xfrm>
          <a:prstGeom prst="ellipse">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a:t>
            </a:r>
            <a:r>
              <a:rPr lang="en-US" sz="1200" b="1" dirty="0"/>
              <a:t> </a:t>
            </a:r>
            <a:r>
              <a:rPr lang="en-US" sz="2800" b="1" dirty="0"/>
              <a:t>4</a:t>
            </a:r>
          </a:p>
        </p:txBody>
      </p:sp>
      <p:sp>
        <p:nvSpPr>
          <p:cNvPr id="12" name="Rectangle 11">
            <a:extLst>
              <a:ext uri="{FF2B5EF4-FFF2-40B4-BE49-F238E27FC236}">
                <a16:creationId xmlns:a16="http://schemas.microsoft.com/office/drawing/2014/main" id="{82A77F28-048E-4EDE-86B8-5B28D88565C1}"/>
              </a:ext>
            </a:extLst>
          </p:cNvPr>
          <p:cNvSpPr/>
          <p:nvPr/>
        </p:nvSpPr>
        <p:spPr>
          <a:xfrm>
            <a:off x="4093029" y="2429693"/>
            <a:ext cx="3520440" cy="69668"/>
          </a:xfrm>
          <a:prstGeom prst="rect">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6F650C-1BE7-4ECE-8636-70CDB74C90BE}"/>
              </a:ext>
            </a:extLst>
          </p:cNvPr>
          <p:cNvSpPr/>
          <p:nvPr/>
        </p:nvSpPr>
        <p:spPr>
          <a:xfrm>
            <a:off x="4762188" y="5435054"/>
            <a:ext cx="2807208" cy="430887"/>
          </a:xfrm>
          <a:prstGeom prst="rect">
            <a:avLst/>
          </a:prstGeom>
          <a:solidFill>
            <a:srgbClr val="8D1616"/>
          </a:solidFill>
          <a:ln w="38100">
            <a:solidFill>
              <a:schemeClr val="bg1"/>
            </a:solidFill>
          </a:ln>
        </p:spPr>
        <p:txBody>
          <a:bodyPr wrap="square" lIns="64008" tIns="0" rIns="45720" bIns="0">
            <a:spAutoFit/>
          </a:bodyPr>
          <a:lstStyle/>
          <a:p>
            <a:r>
              <a:rPr lang="en-US" sz="2800" b="1" dirty="0">
                <a:solidFill>
                  <a:prstClr val="white"/>
                </a:solidFill>
              </a:rPr>
              <a:t>the judgment seat</a:t>
            </a:r>
            <a:endParaRPr lang="en-US" dirty="0"/>
          </a:p>
        </p:txBody>
      </p:sp>
    </p:spTree>
    <p:extLst>
      <p:ext uri="{BB962C8B-B14F-4D97-AF65-F5344CB8AC3E}">
        <p14:creationId xmlns:p14="http://schemas.microsoft.com/office/powerpoint/2010/main" val="4293522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a:t>Impartial</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a:xfrm>
            <a:off x="151376" y="2987040"/>
            <a:ext cx="8861989" cy="2017334"/>
          </a:xfrm>
        </p:spPr>
        <p:txBody>
          <a:bodyPr>
            <a:normAutofit/>
          </a:bodyPr>
          <a:lstStyle/>
          <a:p>
            <a:r>
              <a:rPr lang="en-US" dirty="0"/>
              <a:t>Judgment will be based upon</a:t>
            </a:r>
            <a:br>
              <a:rPr lang="en-US" dirty="0"/>
            </a:br>
            <a:r>
              <a:rPr lang="en-US" dirty="0"/>
              <a:t>the righteous standard of His Word</a:t>
            </a:r>
            <a:br>
              <a:rPr lang="en-US" dirty="0"/>
            </a:br>
            <a:r>
              <a:rPr lang="en-US" dirty="0"/>
              <a:t>(John 12:48; Acts 17:31; 10:34-35; Rom. 2:11)</a:t>
            </a:r>
          </a:p>
        </p:txBody>
      </p:sp>
      <p:sp>
        <p:nvSpPr>
          <p:cNvPr id="11" name="Oval 10">
            <a:extLst>
              <a:ext uri="{FF2B5EF4-FFF2-40B4-BE49-F238E27FC236}">
                <a16:creationId xmlns:a16="http://schemas.microsoft.com/office/drawing/2014/main" id="{3EC75C37-C8B1-48D0-8400-23CA176BF112}"/>
              </a:ext>
            </a:extLst>
          </p:cNvPr>
          <p:cNvSpPr/>
          <p:nvPr/>
        </p:nvSpPr>
        <p:spPr>
          <a:xfrm>
            <a:off x="77640" y="1622260"/>
            <a:ext cx="880302" cy="538863"/>
          </a:xfrm>
          <a:prstGeom prst="ellipse">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a:t>
            </a:r>
            <a:r>
              <a:rPr lang="en-US" sz="1200" b="1" dirty="0"/>
              <a:t> </a:t>
            </a:r>
            <a:r>
              <a:rPr lang="en-US" sz="2800" b="1" dirty="0"/>
              <a:t>5</a:t>
            </a:r>
          </a:p>
        </p:txBody>
      </p:sp>
      <p:sp>
        <p:nvSpPr>
          <p:cNvPr id="12" name="Rectangle 11">
            <a:extLst>
              <a:ext uri="{FF2B5EF4-FFF2-40B4-BE49-F238E27FC236}">
                <a16:creationId xmlns:a16="http://schemas.microsoft.com/office/drawing/2014/main" id="{82A77F28-048E-4EDE-86B8-5B28D88565C1}"/>
              </a:ext>
            </a:extLst>
          </p:cNvPr>
          <p:cNvSpPr/>
          <p:nvPr/>
        </p:nvSpPr>
        <p:spPr>
          <a:xfrm>
            <a:off x="4093029" y="2429693"/>
            <a:ext cx="2834640" cy="69668"/>
          </a:xfrm>
          <a:prstGeom prst="rect">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6F650C-1BE7-4ECE-8636-70CDB74C90BE}"/>
              </a:ext>
            </a:extLst>
          </p:cNvPr>
          <p:cNvSpPr/>
          <p:nvPr/>
        </p:nvSpPr>
        <p:spPr>
          <a:xfrm>
            <a:off x="7532914" y="5435054"/>
            <a:ext cx="1349827" cy="430887"/>
          </a:xfrm>
          <a:prstGeom prst="rect">
            <a:avLst/>
          </a:prstGeom>
          <a:solidFill>
            <a:srgbClr val="8D1616"/>
          </a:solidFill>
          <a:ln w="38100">
            <a:solidFill>
              <a:schemeClr val="bg1"/>
            </a:solidFill>
          </a:ln>
        </p:spPr>
        <p:txBody>
          <a:bodyPr wrap="square" lIns="64008" tIns="0" rIns="45720" bIns="0">
            <a:spAutoFit/>
          </a:bodyPr>
          <a:lstStyle/>
          <a:p>
            <a:r>
              <a:rPr lang="en-US" sz="2800" b="1" dirty="0">
                <a:solidFill>
                  <a:prstClr val="white"/>
                </a:solidFill>
              </a:rPr>
              <a:t>of Christ</a:t>
            </a:r>
            <a:endParaRPr lang="en-US" dirty="0"/>
          </a:p>
        </p:txBody>
      </p:sp>
    </p:spTree>
    <p:extLst>
      <p:ext uri="{BB962C8B-B14F-4D97-AF65-F5344CB8AC3E}">
        <p14:creationId xmlns:p14="http://schemas.microsoft.com/office/powerpoint/2010/main" val="2456830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a:t>Individual</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p:txBody>
          <a:bodyPr/>
          <a:lstStyle/>
          <a:p>
            <a:r>
              <a:rPr lang="en-US" dirty="0"/>
              <a:t>Judgment will focus on “each of us”</a:t>
            </a:r>
            <a:br>
              <a:rPr lang="en-US" dirty="0"/>
            </a:br>
            <a:r>
              <a:rPr lang="en-US" dirty="0"/>
              <a:t>independently of others</a:t>
            </a:r>
            <a:br>
              <a:rPr lang="en-US" dirty="0"/>
            </a:br>
            <a:r>
              <a:rPr lang="en-US" dirty="0"/>
              <a:t>(Rom. 14:12; 2:6; 1 Cor. 3:8)</a:t>
            </a:r>
          </a:p>
        </p:txBody>
      </p:sp>
      <p:sp>
        <p:nvSpPr>
          <p:cNvPr id="11" name="Oval 10">
            <a:extLst>
              <a:ext uri="{FF2B5EF4-FFF2-40B4-BE49-F238E27FC236}">
                <a16:creationId xmlns:a16="http://schemas.microsoft.com/office/drawing/2014/main" id="{3EC75C37-C8B1-48D0-8400-23CA176BF112}"/>
              </a:ext>
            </a:extLst>
          </p:cNvPr>
          <p:cNvSpPr/>
          <p:nvPr/>
        </p:nvSpPr>
        <p:spPr>
          <a:xfrm>
            <a:off x="77640" y="1622260"/>
            <a:ext cx="880302" cy="538863"/>
          </a:xfrm>
          <a:prstGeom prst="ellipse">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a:t>
            </a:r>
            <a:r>
              <a:rPr lang="en-US" sz="1200" b="1" dirty="0"/>
              <a:t> </a:t>
            </a:r>
            <a:r>
              <a:rPr lang="en-US" sz="2800" b="1" dirty="0"/>
              <a:t>6</a:t>
            </a:r>
          </a:p>
        </p:txBody>
      </p:sp>
      <p:sp>
        <p:nvSpPr>
          <p:cNvPr id="12" name="Rectangle 11">
            <a:extLst>
              <a:ext uri="{FF2B5EF4-FFF2-40B4-BE49-F238E27FC236}">
                <a16:creationId xmlns:a16="http://schemas.microsoft.com/office/drawing/2014/main" id="{82A77F28-048E-4EDE-86B8-5B28D88565C1}"/>
              </a:ext>
            </a:extLst>
          </p:cNvPr>
          <p:cNvSpPr/>
          <p:nvPr/>
        </p:nvSpPr>
        <p:spPr>
          <a:xfrm>
            <a:off x="4093029" y="2429693"/>
            <a:ext cx="3063240" cy="69668"/>
          </a:xfrm>
          <a:prstGeom prst="rect">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6F650C-1BE7-4ECE-8636-70CDB74C90BE}"/>
              </a:ext>
            </a:extLst>
          </p:cNvPr>
          <p:cNvSpPr/>
          <p:nvPr/>
        </p:nvSpPr>
        <p:spPr>
          <a:xfrm>
            <a:off x="801185" y="5860514"/>
            <a:ext cx="1454332" cy="430887"/>
          </a:xfrm>
          <a:prstGeom prst="rect">
            <a:avLst/>
          </a:prstGeom>
          <a:solidFill>
            <a:srgbClr val="8D1616"/>
          </a:solidFill>
          <a:ln w="38100">
            <a:solidFill>
              <a:schemeClr val="bg1"/>
            </a:solidFill>
          </a:ln>
        </p:spPr>
        <p:txBody>
          <a:bodyPr wrap="square" lIns="64008" tIns="0" rIns="45720" bIns="0">
            <a:spAutoFit/>
          </a:bodyPr>
          <a:lstStyle/>
          <a:p>
            <a:r>
              <a:rPr lang="en-US" sz="2800" b="1" dirty="0">
                <a:solidFill>
                  <a:prstClr val="white"/>
                </a:solidFill>
              </a:rPr>
              <a:t>each one</a:t>
            </a:r>
            <a:endParaRPr lang="en-US" dirty="0"/>
          </a:p>
        </p:txBody>
      </p:sp>
    </p:spTree>
    <p:extLst>
      <p:ext uri="{BB962C8B-B14F-4D97-AF65-F5344CB8AC3E}">
        <p14:creationId xmlns:p14="http://schemas.microsoft.com/office/powerpoint/2010/main" val="891231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a:t>Reasonable</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p:txBody>
          <a:bodyPr/>
          <a:lstStyle/>
          <a:p>
            <a:r>
              <a:rPr lang="en-US" dirty="0"/>
              <a:t>Judgment will involve “giving an account” and a “recompense” for how we’ve lived (Rom. 14:12; Gal. 6:7-8)</a:t>
            </a:r>
          </a:p>
        </p:txBody>
      </p:sp>
      <p:sp>
        <p:nvSpPr>
          <p:cNvPr id="11" name="Oval 10">
            <a:extLst>
              <a:ext uri="{FF2B5EF4-FFF2-40B4-BE49-F238E27FC236}">
                <a16:creationId xmlns:a16="http://schemas.microsoft.com/office/drawing/2014/main" id="{3EC75C37-C8B1-48D0-8400-23CA176BF112}"/>
              </a:ext>
            </a:extLst>
          </p:cNvPr>
          <p:cNvSpPr/>
          <p:nvPr/>
        </p:nvSpPr>
        <p:spPr>
          <a:xfrm>
            <a:off x="77640" y="1622260"/>
            <a:ext cx="880302" cy="538863"/>
          </a:xfrm>
          <a:prstGeom prst="ellipse">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a:t>
            </a:r>
            <a:r>
              <a:rPr lang="en-US" sz="1200" b="1" dirty="0"/>
              <a:t> </a:t>
            </a:r>
            <a:r>
              <a:rPr lang="en-US" sz="2800" b="1" dirty="0"/>
              <a:t>7</a:t>
            </a:r>
          </a:p>
        </p:txBody>
      </p:sp>
      <p:sp>
        <p:nvSpPr>
          <p:cNvPr id="12" name="Rectangle 11">
            <a:extLst>
              <a:ext uri="{FF2B5EF4-FFF2-40B4-BE49-F238E27FC236}">
                <a16:creationId xmlns:a16="http://schemas.microsoft.com/office/drawing/2014/main" id="{82A77F28-048E-4EDE-86B8-5B28D88565C1}"/>
              </a:ext>
            </a:extLst>
          </p:cNvPr>
          <p:cNvSpPr/>
          <p:nvPr/>
        </p:nvSpPr>
        <p:spPr>
          <a:xfrm>
            <a:off x="4093029" y="2429693"/>
            <a:ext cx="3611880" cy="69668"/>
          </a:xfrm>
          <a:prstGeom prst="rect">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6F650C-1BE7-4ECE-8636-70CDB74C90BE}"/>
              </a:ext>
            </a:extLst>
          </p:cNvPr>
          <p:cNvSpPr/>
          <p:nvPr/>
        </p:nvSpPr>
        <p:spPr>
          <a:xfrm>
            <a:off x="2211969" y="5860514"/>
            <a:ext cx="6026336" cy="430887"/>
          </a:xfrm>
          <a:prstGeom prst="rect">
            <a:avLst/>
          </a:prstGeom>
          <a:solidFill>
            <a:srgbClr val="8D1616"/>
          </a:solidFill>
          <a:ln w="38100">
            <a:solidFill>
              <a:schemeClr val="bg1"/>
            </a:solidFill>
          </a:ln>
        </p:spPr>
        <p:txBody>
          <a:bodyPr wrap="square" lIns="64008" tIns="0" rIns="45720" bIns="0">
            <a:spAutoFit/>
          </a:bodyPr>
          <a:lstStyle/>
          <a:p>
            <a:r>
              <a:rPr lang="en-US" sz="2800" b="1" dirty="0">
                <a:solidFill>
                  <a:prstClr val="white"/>
                </a:solidFill>
              </a:rPr>
              <a:t>may receive the things done in the body</a:t>
            </a:r>
            <a:endParaRPr lang="en-US" dirty="0"/>
          </a:p>
        </p:txBody>
      </p:sp>
    </p:spTree>
    <p:extLst>
      <p:ext uri="{BB962C8B-B14F-4D97-AF65-F5344CB8AC3E}">
        <p14:creationId xmlns:p14="http://schemas.microsoft.com/office/powerpoint/2010/main" val="93148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3F5-287B-4B94-8C5B-0389EC74A5CA}"/>
              </a:ext>
            </a:extLst>
          </p:cNvPr>
          <p:cNvSpPr>
            <a:spLocks noGrp="1"/>
          </p:cNvSpPr>
          <p:nvPr>
            <p:ph type="title"/>
          </p:nvPr>
        </p:nvSpPr>
        <p:spPr/>
        <p:txBody>
          <a:bodyPr/>
          <a:lstStyle/>
          <a:p>
            <a:r>
              <a:rPr lang="en-US" dirty="0"/>
              <a:t>Relational</a:t>
            </a:r>
          </a:p>
        </p:txBody>
      </p:sp>
      <p:sp>
        <p:nvSpPr>
          <p:cNvPr id="9" name="Content Placeholder 8">
            <a:extLst>
              <a:ext uri="{FF2B5EF4-FFF2-40B4-BE49-F238E27FC236}">
                <a16:creationId xmlns:a16="http://schemas.microsoft.com/office/drawing/2014/main" id="{732C857F-773D-435F-965C-36A8C5022D07}"/>
              </a:ext>
            </a:extLst>
          </p:cNvPr>
          <p:cNvSpPr>
            <a:spLocks noGrp="1"/>
          </p:cNvSpPr>
          <p:nvPr>
            <p:ph idx="1"/>
          </p:nvPr>
        </p:nvSpPr>
        <p:spPr/>
        <p:txBody>
          <a:bodyPr>
            <a:normAutofit lnSpcReduction="10000"/>
          </a:bodyPr>
          <a:lstStyle/>
          <a:p>
            <a:r>
              <a:rPr lang="en-US" dirty="0"/>
              <a:t>Judgment will compare our lives against the standard set by the Lord in His Word</a:t>
            </a:r>
            <a:br>
              <a:rPr lang="en-US" dirty="0"/>
            </a:br>
            <a:r>
              <a:rPr lang="en-US" dirty="0"/>
              <a:t>(Matt. 16:27; 12:36; Rom. 2:6;</a:t>
            </a:r>
            <a:br>
              <a:rPr lang="en-US" dirty="0"/>
            </a:br>
            <a:r>
              <a:rPr lang="en-US" dirty="0"/>
              <a:t>Rev. 20:12; </a:t>
            </a:r>
            <a:r>
              <a:rPr lang="en-US" dirty="0" err="1"/>
              <a:t>Ecc</a:t>
            </a:r>
            <a:r>
              <a:rPr lang="en-US" dirty="0"/>
              <a:t>. 12:14)</a:t>
            </a:r>
          </a:p>
        </p:txBody>
      </p:sp>
      <p:sp>
        <p:nvSpPr>
          <p:cNvPr id="11" name="Oval 10">
            <a:extLst>
              <a:ext uri="{FF2B5EF4-FFF2-40B4-BE49-F238E27FC236}">
                <a16:creationId xmlns:a16="http://schemas.microsoft.com/office/drawing/2014/main" id="{3EC75C37-C8B1-48D0-8400-23CA176BF112}"/>
              </a:ext>
            </a:extLst>
          </p:cNvPr>
          <p:cNvSpPr/>
          <p:nvPr/>
        </p:nvSpPr>
        <p:spPr>
          <a:xfrm>
            <a:off x="77640" y="1622260"/>
            <a:ext cx="880302" cy="538863"/>
          </a:xfrm>
          <a:prstGeom prst="ellipse">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a:t>
            </a:r>
            <a:r>
              <a:rPr lang="en-US" sz="1200" b="1" dirty="0"/>
              <a:t> </a:t>
            </a:r>
            <a:r>
              <a:rPr lang="en-US" sz="2800" b="1" dirty="0"/>
              <a:t>8</a:t>
            </a:r>
          </a:p>
        </p:txBody>
      </p:sp>
      <p:sp>
        <p:nvSpPr>
          <p:cNvPr id="12" name="Rectangle 11">
            <a:extLst>
              <a:ext uri="{FF2B5EF4-FFF2-40B4-BE49-F238E27FC236}">
                <a16:creationId xmlns:a16="http://schemas.microsoft.com/office/drawing/2014/main" id="{82A77F28-048E-4EDE-86B8-5B28D88565C1}"/>
              </a:ext>
            </a:extLst>
          </p:cNvPr>
          <p:cNvSpPr/>
          <p:nvPr/>
        </p:nvSpPr>
        <p:spPr>
          <a:xfrm>
            <a:off x="4093029" y="2429693"/>
            <a:ext cx="3154680" cy="69668"/>
          </a:xfrm>
          <a:prstGeom prst="rect">
            <a:avLst/>
          </a:prstGeom>
          <a:solidFill>
            <a:srgbClr val="8D1616"/>
          </a:solidFill>
          <a:ln>
            <a:solidFill>
              <a:srgbClr val="562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6F650C-1BE7-4ECE-8636-70CDB74C90BE}"/>
              </a:ext>
            </a:extLst>
          </p:cNvPr>
          <p:cNvSpPr/>
          <p:nvPr/>
        </p:nvSpPr>
        <p:spPr>
          <a:xfrm>
            <a:off x="103767" y="6287239"/>
            <a:ext cx="7916829" cy="430887"/>
          </a:xfrm>
          <a:prstGeom prst="rect">
            <a:avLst/>
          </a:prstGeom>
          <a:solidFill>
            <a:srgbClr val="8D1616"/>
          </a:solidFill>
          <a:ln w="38100">
            <a:solidFill>
              <a:schemeClr val="bg1"/>
            </a:solidFill>
          </a:ln>
        </p:spPr>
        <p:txBody>
          <a:bodyPr wrap="square" lIns="64008" tIns="0" rIns="45720" bIns="0">
            <a:spAutoFit/>
          </a:bodyPr>
          <a:lstStyle/>
          <a:p>
            <a:r>
              <a:rPr lang="en-US" sz="2800" b="1" dirty="0">
                <a:solidFill>
                  <a:prstClr val="white"/>
                </a:solidFill>
              </a:rPr>
              <a:t>according to what he has done, whether good or bad</a:t>
            </a:r>
            <a:endParaRPr lang="en-US" dirty="0"/>
          </a:p>
        </p:txBody>
      </p:sp>
    </p:spTree>
    <p:extLst>
      <p:ext uri="{BB962C8B-B14F-4D97-AF65-F5344CB8AC3E}">
        <p14:creationId xmlns:p14="http://schemas.microsoft.com/office/powerpoint/2010/main" val="173240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2" grpId="0" animBg="1"/>
      <p:bldP spid="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TotalTime>
  <Words>373</Words>
  <Application>Microsoft Office PowerPoint</Application>
  <PresentationFormat>On-screen Show (4:3)</PresentationFormat>
  <Paragraphs>65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Inevitable</vt:lpstr>
      <vt:lpstr>Universal</vt:lpstr>
      <vt:lpstr>Personal</vt:lpstr>
      <vt:lpstr>Irrevocable</vt:lpstr>
      <vt:lpstr>Impartial</vt:lpstr>
      <vt:lpstr>Individual</vt:lpstr>
      <vt:lpstr>Reasonable</vt:lpstr>
      <vt:lpstr>Relational</vt:lpstr>
      <vt:lpstr>Preparable</vt:lpstr>
      <vt:lpstr>Eternal</vt:lpstr>
      <vt:lpstr>The Day of Judgment =</vt:lpstr>
      <vt:lpstr>To Be Ready, You Must…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14</cp:revision>
  <cp:lastPrinted>2018-09-16T12:11:32Z</cp:lastPrinted>
  <dcterms:created xsi:type="dcterms:W3CDTF">2018-09-15T23:03:08Z</dcterms:created>
  <dcterms:modified xsi:type="dcterms:W3CDTF">2018-09-16T12:11:54Z</dcterms:modified>
</cp:coreProperties>
</file>