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6" r:id="rId4"/>
    <p:sldId id="297"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15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3EDAFD-10BD-4FFC-920A-4CF8E8623749}"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43E82-530C-4623-BFB9-748DDEE1125E}" type="slidenum">
              <a:rPr lang="en-US" smtClean="0"/>
              <a:t>‹#›</a:t>
            </a:fld>
            <a:endParaRPr lang="en-US"/>
          </a:p>
        </p:txBody>
      </p:sp>
      <p:pic>
        <p:nvPicPr>
          <p:cNvPr id="9" name="Picture 8">
            <a:extLst>
              <a:ext uri="{FF2B5EF4-FFF2-40B4-BE49-F238E27FC236}">
                <a16:creationId xmlns:a16="http://schemas.microsoft.com/office/drawing/2014/main" id="{63087988-0DF4-4558-8F9C-CC4EEB7D0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509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EDAFD-10BD-4FFC-920A-4CF8E8623749}"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88041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EDAFD-10BD-4FFC-920A-4CF8E8623749}"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296165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3A6D6B-E7B9-49B5-B440-E8B01B802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2548" y="1883864"/>
            <a:ext cx="8947447" cy="560234"/>
          </a:xfrm>
        </p:spPr>
        <p:txBody>
          <a:bodyPr/>
          <a:lstStyle>
            <a:lvl1pPr algn="ctr">
              <a:defRPr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102549" y="2546646"/>
            <a:ext cx="9041452" cy="4311353"/>
          </a:xfrm>
        </p:spPr>
        <p:txBody>
          <a:bodyPr/>
          <a:lstStyle>
            <a:lvl1pPr>
              <a:defRPr b="1">
                <a:solidFill>
                  <a:schemeClr val="bg1"/>
                </a:solidFill>
              </a:defRPr>
            </a:lvl1pPr>
            <a:lvl2pPr marL="573088" indent="-228600">
              <a:buFont typeface="Calibri" panose="020F0502020204030204" pitchFamily="34" charset="0"/>
              <a:buChar char="−"/>
              <a:defRPr b="1">
                <a:solidFill>
                  <a:schemeClr val="bg1"/>
                </a:solidFill>
              </a:defRPr>
            </a:lvl2pPr>
            <a:lvl3pPr marL="914400" indent="-228600">
              <a:defRPr b="1">
                <a:solidFill>
                  <a:schemeClr val="bg1"/>
                </a:solidFill>
              </a:defRPr>
            </a:lvl3pPr>
            <a:lvl4pPr>
              <a:defRPr b="1">
                <a:solidFill>
                  <a:schemeClr val="bg1"/>
                </a:solidFill>
              </a:defRPr>
            </a:lvl4pPr>
            <a:lvl5pPr>
              <a:defRPr b="1">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908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3EDAFD-10BD-4FFC-920A-4CF8E8623749}"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021753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3EDAFD-10BD-4FFC-920A-4CF8E8623749}"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98101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3EDAFD-10BD-4FFC-920A-4CF8E8623749}"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84718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3EDAFD-10BD-4FFC-920A-4CF8E8623749}" type="datetimeFigureOut">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60667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EDAFD-10BD-4FFC-920A-4CF8E8623749}"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33640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3EDAFD-10BD-4FFC-920A-4CF8E8623749}"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2774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3EDAFD-10BD-4FFC-920A-4CF8E8623749}"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292978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EDAFD-10BD-4FFC-920A-4CF8E8623749}" type="datetimeFigureOut">
              <a:rPr lang="en-US" smtClean="0"/>
              <a:t>9/10/2018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43E82-530C-4623-BFB9-748DDEE1125E}" type="slidenum">
              <a:rPr lang="en-US" smtClean="0"/>
              <a:t>‹#›</a:t>
            </a:fld>
            <a:endParaRPr lang="en-US"/>
          </a:p>
        </p:txBody>
      </p:sp>
    </p:spTree>
    <p:extLst>
      <p:ext uri="{BB962C8B-B14F-4D97-AF65-F5344CB8AC3E}">
        <p14:creationId xmlns:p14="http://schemas.microsoft.com/office/powerpoint/2010/main" val="4256314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F38A3C-1F47-44D9-B2F3-B994B4CC34D2}"/>
              </a:ext>
            </a:extLst>
          </p:cNvPr>
          <p:cNvSpPr>
            <a:spLocks noGrp="1"/>
          </p:cNvSpPr>
          <p:nvPr>
            <p:ph type="subTitle" idx="1"/>
          </p:nvPr>
        </p:nvSpPr>
        <p:spPr>
          <a:xfrm>
            <a:off x="414063" y="6055742"/>
            <a:ext cx="5305250" cy="457200"/>
          </a:xfrm>
        </p:spPr>
        <p:txBody>
          <a:bodyPr>
            <a:normAutofit lnSpcReduction="10000"/>
          </a:bodyPr>
          <a:lstStyle/>
          <a:p>
            <a:pPr algn="l"/>
            <a:r>
              <a:rPr lang="en-US" sz="2800" b="1" dirty="0">
                <a:solidFill>
                  <a:schemeClr val="bg1"/>
                </a:solidFill>
                <a:effectLst>
                  <a:outerShdw blurRad="50800" dist="50800" dir="2700000" algn="ctr" rotWithShape="0">
                    <a:schemeClr val="tx1"/>
                  </a:outerShdw>
                </a:effectLst>
              </a:rPr>
              <a:t>Ephesians 2:13-19</a:t>
            </a:r>
          </a:p>
        </p:txBody>
      </p:sp>
    </p:spTree>
    <p:extLst>
      <p:ext uri="{BB962C8B-B14F-4D97-AF65-F5344CB8AC3E}">
        <p14:creationId xmlns:p14="http://schemas.microsoft.com/office/powerpoint/2010/main" val="69018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2AE109-038C-4AE2-8E76-713334B9DF30}"/>
              </a:ext>
            </a:extLst>
          </p:cNvPr>
          <p:cNvSpPr txBox="1"/>
          <p:nvPr/>
        </p:nvSpPr>
        <p:spPr>
          <a:xfrm>
            <a:off x="193431" y="1811214"/>
            <a:ext cx="8757138" cy="5401479"/>
          </a:xfrm>
          <a:prstGeom prst="rect">
            <a:avLst/>
          </a:prstGeom>
          <a:noFill/>
        </p:spPr>
        <p:txBody>
          <a:bodyPr wrap="square" rtlCol="0">
            <a:spAutoFit/>
          </a:bodyPr>
          <a:lstStyle/>
          <a:p>
            <a:pPr algn="just"/>
            <a:r>
              <a:rPr lang="en-US" sz="2300" b="1" dirty="0">
                <a:solidFill>
                  <a:schemeClr val="bg1"/>
                </a:solidFill>
              </a:rPr>
              <a:t>  13  But now in Christ Jesus you who once were far off have been brought near by the blood of Christ. </a:t>
            </a:r>
          </a:p>
          <a:p>
            <a:pPr algn="just"/>
            <a:r>
              <a:rPr lang="en-US" sz="2300" b="1" dirty="0">
                <a:solidFill>
                  <a:schemeClr val="bg1"/>
                </a:solidFill>
              </a:rPr>
              <a:t>  14  For He Himself is our peace, who has made both one, and has broken down the middle wall of separation, </a:t>
            </a:r>
          </a:p>
          <a:p>
            <a:pPr algn="just"/>
            <a:r>
              <a:rPr lang="en-US" sz="2300" b="1" dirty="0">
                <a:solidFill>
                  <a:schemeClr val="bg1"/>
                </a:solidFill>
              </a:rPr>
              <a:t>  15  having abolished in His flesh the enmity, that is, the law of commandments contained in ordinances, so as to create in Himself one new man from the two, thus making peace, </a:t>
            </a:r>
          </a:p>
          <a:p>
            <a:pPr algn="just"/>
            <a:r>
              <a:rPr lang="en-US" sz="2300" b="1" dirty="0">
                <a:solidFill>
                  <a:schemeClr val="bg1"/>
                </a:solidFill>
              </a:rPr>
              <a:t>  16  and that He might reconcile them both to God in one body through the cross, thereby putting to death the enmity. </a:t>
            </a:r>
          </a:p>
          <a:p>
            <a:pPr algn="just"/>
            <a:r>
              <a:rPr lang="en-US" sz="2300" b="1" dirty="0">
                <a:solidFill>
                  <a:schemeClr val="bg1"/>
                </a:solidFill>
              </a:rPr>
              <a:t>  17  And He came and preached peace to you who were afar off and to those who were near. </a:t>
            </a:r>
          </a:p>
          <a:p>
            <a:pPr algn="just"/>
            <a:r>
              <a:rPr lang="en-US" sz="2300" b="1" dirty="0">
                <a:solidFill>
                  <a:schemeClr val="bg1"/>
                </a:solidFill>
              </a:rPr>
              <a:t>  18  For through Him we both have access by one Spirit to the Father. </a:t>
            </a:r>
          </a:p>
          <a:p>
            <a:pPr algn="just"/>
            <a:r>
              <a:rPr lang="en-US" sz="2300" b="1" dirty="0">
                <a:solidFill>
                  <a:schemeClr val="bg1"/>
                </a:solidFill>
              </a:rPr>
              <a:t>  19  Now, therefore, you are no longer strangers and foreigners, but fellow citizens with the saints and members of the household of God.</a:t>
            </a:r>
          </a:p>
          <a:p>
            <a:pPr marL="1371600" lvl="2" indent="-457200" algn="just">
              <a:buFont typeface="Arial" panose="020B0604020202020204" pitchFamily="34" charset="0"/>
              <a:buChar char="•"/>
            </a:pPr>
            <a:endParaRPr lang="en-US" sz="2300" b="1" dirty="0">
              <a:solidFill>
                <a:schemeClr val="bg1"/>
              </a:solidFill>
            </a:endParaRPr>
          </a:p>
        </p:txBody>
      </p:sp>
    </p:spTree>
    <p:extLst>
      <p:ext uri="{BB962C8B-B14F-4D97-AF65-F5344CB8AC3E}">
        <p14:creationId xmlns:p14="http://schemas.microsoft.com/office/powerpoint/2010/main" val="13010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2AE109-038C-4AE2-8E76-713334B9DF30}"/>
              </a:ext>
            </a:extLst>
          </p:cNvPr>
          <p:cNvSpPr txBox="1"/>
          <p:nvPr/>
        </p:nvSpPr>
        <p:spPr>
          <a:xfrm>
            <a:off x="193431" y="1890342"/>
            <a:ext cx="8757138" cy="3908762"/>
          </a:xfrm>
          <a:prstGeom prst="rect">
            <a:avLst/>
          </a:prstGeom>
          <a:noFill/>
        </p:spPr>
        <p:txBody>
          <a:bodyPr wrap="square" rtlCol="0">
            <a:spAutoFit/>
          </a:bodyPr>
          <a:lstStyle/>
          <a:p>
            <a:pPr algn="ctr"/>
            <a:r>
              <a:rPr lang="en-US" sz="3600" b="1" dirty="0">
                <a:solidFill>
                  <a:srgbClr val="FFFF00"/>
                </a:solidFill>
              </a:rPr>
              <a:t>Two Ways of Looking at the Church</a:t>
            </a:r>
          </a:p>
          <a:p>
            <a:pPr marL="914400" lvl="1" indent="-457200">
              <a:buFont typeface="Arial" panose="020B0604020202020204" pitchFamily="34" charset="0"/>
              <a:buChar char="•"/>
            </a:pPr>
            <a:r>
              <a:rPr lang="en-US" sz="2800" b="1" dirty="0">
                <a:solidFill>
                  <a:schemeClr val="bg1"/>
                </a:solidFill>
              </a:rPr>
              <a:t>One way of looking at church—what is it?</a:t>
            </a:r>
          </a:p>
          <a:p>
            <a:pPr marL="1371600" lvl="2" indent="-457200">
              <a:buFont typeface="Arial" panose="020B0604020202020204" pitchFamily="34" charset="0"/>
              <a:buChar char="•"/>
            </a:pPr>
            <a:r>
              <a:rPr lang="en-US" sz="2400" b="1" dirty="0">
                <a:solidFill>
                  <a:schemeClr val="bg1"/>
                </a:solidFill>
              </a:rPr>
              <a:t>This morning’s lesson discussed this</a:t>
            </a:r>
          </a:p>
          <a:p>
            <a:pPr marL="1371600" lvl="2" indent="-457200">
              <a:buFont typeface="Arial" panose="020B0604020202020204" pitchFamily="34" charset="0"/>
              <a:buChar char="•"/>
            </a:pPr>
            <a:r>
              <a:rPr lang="en-US" sz="2400" b="1" dirty="0">
                <a:solidFill>
                  <a:schemeClr val="bg1"/>
                </a:solidFill>
              </a:rPr>
              <a:t>Many ways of seeing it—a kingdom, a family, His bride, a vineyard, a body, a temple, a brotherhood, an </a:t>
            </a:r>
            <a:r>
              <a:rPr lang="en-US" sz="2400" b="1" i="1" dirty="0" err="1">
                <a:solidFill>
                  <a:schemeClr val="bg1"/>
                </a:solidFill>
              </a:rPr>
              <a:t>ekklesia</a:t>
            </a:r>
            <a:r>
              <a:rPr lang="en-US" sz="2400" b="1" i="1" dirty="0">
                <a:solidFill>
                  <a:schemeClr val="bg1"/>
                </a:solidFill>
              </a:rPr>
              <a:t> </a:t>
            </a:r>
          </a:p>
          <a:p>
            <a:pPr marL="914400" lvl="1" indent="-457200">
              <a:buFont typeface="Arial" panose="020B0604020202020204" pitchFamily="34" charset="0"/>
              <a:buChar char="•"/>
            </a:pPr>
            <a:r>
              <a:rPr lang="en-US" sz="2800" b="1" dirty="0">
                <a:solidFill>
                  <a:schemeClr val="bg1"/>
                </a:solidFill>
              </a:rPr>
              <a:t>The other way is to define what it is NOT, to help clarify common misconception</a:t>
            </a:r>
          </a:p>
          <a:p>
            <a:pPr marL="914400" lvl="1" indent="-457200">
              <a:buFont typeface="Arial" panose="020B0604020202020204" pitchFamily="34" charset="0"/>
              <a:buChar char="•"/>
            </a:pPr>
            <a:r>
              <a:rPr lang="en-US" sz="2800" b="1" dirty="0">
                <a:solidFill>
                  <a:schemeClr val="bg1"/>
                </a:solidFill>
              </a:rPr>
              <a:t>The right way to build the church is to use the Bible</a:t>
            </a:r>
          </a:p>
          <a:p>
            <a:pPr marL="1371600" lvl="2" indent="-457200">
              <a:buFont typeface="Arial" panose="020B0604020202020204" pitchFamily="34" charset="0"/>
              <a:buChar char="•"/>
            </a:pPr>
            <a:endParaRPr lang="en-US" sz="2800" b="1" dirty="0">
              <a:solidFill>
                <a:schemeClr val="bg1"/>
              </a:solidFill>
            </a:endParaRPr>
          </a:p>
        </p:txBody>
      </p:sp>
    </p:spTree>
    <p:extLst>
      <p:ext uri="{BB962C8B-B14F-4D97-AF65-F5344CB8AC3E}">
        <p14:creationId xmlns:p14="http://schemas.microsoft.com/office/powerpoint/2010/main" val="365668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2AE109-038C-4AE2-8E76-713334B9DF30}"/>
              </a:ext>
            </a:extLst>
          </p:cNvPr>
          <p:cNvSpPr txBox="1"/>
          <p:nvPr/>
        </p:nvSpPr>
        <p:spPr>
          <a:xfrm>
            <a:off x="193431" y="1890342"/>
            <a:ext cx="8757138" cy="4955203"/>
          </a:xfrm>
          <a:prstGeom prst="rect">
            <a:avLst/>
          </a:prstGeom>
          <a:noFill/>
        </p:spPr>
        <p:txBody>
          <a:bodyPr wrap="square" rtlCol="0">
            <a:spAutoFit/>
          </a:bodyPr>
          <a:lstStyle/>
          <a:p>
            <a:pPr algn="ctr"/>
            <a:r>
              <a:rPr lang="en-US" sz="3600" b="1" dirty="0">
                <a:solidFill>
                  <a:srgbClr val="FFFF00"/>
                </a:solidFill>
              </a:rPr>
              <a:t>The Church is NOT:</a:t>
            </a:r>
          </a:p>
          <a:p>
            <a:pPr marL="914400" lvl="1" indent="-457200">
              <a:buFont typeface="Arial" panose="020B0604020202020204" pitchFamily="34" charset="0"/>
              <a:buChar char="•"/>
            </a:pPr>
            <a:r>
              <a:rPr lang="en-US" sz="2800" b="1" dirty="0">
                <a:solidFill>
                  <a:schemeClr val="bg1"/>
                </a:solidFill>
              </a:rPr>
              <a:t>It is not the a literal building, a sanctuary</a:t>
            </a:r>
            <a:r>
              <a:rPr lang="en-US" sz="2400" b="1" i="1" dirty="0">
                <a:solidFill>
                  <a:schemeClr val="bg1"/>
                </a:solidFill>
              </a:rPr>
              <a:t> </a:t>
            </a:r>
          </a:p>
          <a:p>
            <a:pPr marL="914400" lvl="1" indent="-457200">
              <a:buFont typeface="Arial" panose="020B0604020202020204" pitchFamily="34" charset="0"/>
              <a:buChar char="•"/>
            </a:pPr>
            <a:r>
              <a:rPr lang="en-US" sz="2800" b="1" dirty="0">
                <a:solidFill>
                  <a:schemeClr val="bg1"/>
                </a:solidFill>
              </a:rPr>
              <a:t>It is not an “invisible” entity</a:t>
            </a:r>
          </a:p>
          <a:p>
            <a:pPr marL="914400" lvl="1" indent="-457200">
              <a:buFont typeface="Arial" panose="020B0604020202020204" pitchFamily="34" charset="0"/>
              <a:buChar char="•"/>
            </a:pPr>
            <a:r>
              <a:rPr lang="en-US" sz="2800" b="1" dirty="0">
                <a:solidFill>
                  <a:schemeClr val="bg1"/>
                </a:solidFill>
              </a:rPr>
              <a:t>It is not a human designed religious group</a:t>
            </a:r>
          </a:p>
          <a:p>
            <a:pPr marL="914400" lvl="1" indent="-457200">
              <a:buFont typeface="Arial" panose="020B0604020202020204" pitchFamily="34" charset="0"/>
              <a:buChar char="•"/>
            </a:pPr>
            <a:r>
              <a:rPr lang="en-US" sz="2800" b="1" dirty="0">
                <a:solidFill>
                  <a:schemeClr val="bg1"/>
                </a:solidFill>
              </a:rPr>
              <a:t>It is not a human directed religious group</a:t>
            </a:r>
          </a:p>
          <a:p>
            <a:pPr marL="914400" lvl="1" indent="-457200">
              <a:buFont typeface="Arial" panose="020B0604020202020204" pitchFamily="34" charset="0"/>
              <a:buChar char="•"/>
            </a:pPr>
            <a:r>
              <a:rPr lang="en-US" sz="2800" b="1" dirty="0">
                <a:solidFill>
                  <a:schemeClr val="bg1"/>
                </a:solidFill>
              </a:rPr>
              <a:t>It is not a “spiritual” country club</a:t>
            </a:r>
          </a:p>
          <a:p>
            <a:pPr marL="914400" lvl="1" indent="-457200">
              <a:buFont typeface="Arial" panose="020B0604020202020204" pitchFamily="34" charset="0"/>
              <a:buChar char="•"/>
            </a:pPr>
            <a:r>
              <a:rPr lang="en-US" sz="2800" b="1" dirty="0">
                <a:solidFill>
                  <a:schemeClr val="bg1"/>
                </a:solidFill>
              </a:rPr>
              <a:t>It is not a place for gaining financial contacts</a:t>
            </a:r>
          </a:p>
          <a:p>
            <a:pPr marL="914400" lvl="1" indent="-457200">
              <a:buFont typeface="Arial" panose="020B0604020202020204" pitchFamily="34" charset="0"/>
              <a:buChar char="•"/>
            </a:pPr>
            <a:r>
              <a:rPr lang="en-US" sz="2800" b="1" dirty="0">
                <a:solidFill>
                  <a:schemeClr val="bg1"/>
                </a:solidFill>
              </a:rPr>
              <a:t>It is not a “philosophically feel good” place</a:t>
            </a:r>
          </a:p>
          <a:p>
            <a:pPr marL="914400" lvl="1" indent="-457200">
              <a:buFont typeface="Arial" panose="020B0604020202020204" pitchFamily="34" charset="0"/>
              <a:buChar char="•"/>
            </a:pPr>
            <a:r>
              <a:rPr lang="en-US" sz="2800" b="1" dirty="0">
                <a:solidFill>
                  <a:schemeClr val="bg1"/>
                </a:solidFill>
              </a:rPr>
              <a:t>It is not a “Christian” rock concert</a:t>
            </a:r>
          </a:p>
          <a:p>
            <a:pPr marL="914400" lvl="1" indent="-457200">
              <a:buFont typeface="Arial" panose="020B0604020202020204" pitchFamily="34" charset="0"/>
              <a:buChar char="•"/>
            </a:pPr>
            <a:r>
              <a:rPr lang="en-US" sz="2800" b="1" dirty="0">
                <a:solidFill>
                  <a:schemeClr val="bg1"/>
                </a:solidFill>
              </a:rPr>
              <a:t>It is not a gathering of all “Christian” groups</a:t>
            </a:r>
          </a:p>
          <a:p>
            <a:pPr marL="914400" lvl="1" indent="-457200">
              <a:buFont typeface="Arial" panose="020B0604020202020204" pitchFamily="34" charset="0"/>
              <a:buChar char="•"/>
            </a:pPr>
            <a:r>
              <a:rPr lang="en-US" sz="2800" b="1" dirty="0">
                <a:solidFill>
                  <a:schemeClr val="bg1"/>
                </a:solidFill>
              </a:rPr>
              <a:t>It is not a denomination</a:t>
            </a:r>
          </a:p>
        </p:txBody>
      </p:sp>
    </p:spTree>
    <p:extLst>
      <p:ext uri="{BB962C8B-B14F-4D97-AF65-F5344CB8AC3E}">
        <p14:creationId xmlns:p14="http://schemas.microsoft.com/office/powerpoint/2010/main" val="411461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2AE109-038C-4AE2-8E76-713334B9DF30}"/>
              </a:ext>
            </a:extLst>
          </p:cNvPr>
          <p:cNvSpPr txBox="1"/>
          <p:nvPr/>
        </p:nvSpPr>
        <p:spPr>
          <a:xfrm>
            <a:off x="193431" y="1890342"/>
            <a:ext cx="8757138" cy="4456605"/>
          </a:xfrm>
          <a:prstGeom prst="rect">
            <a:avLst/>
          </a:prstGeom>
          <a:noFill/>
        </p:spPr>
        <p:txBody>
          <a:bodyPr wrap="square" rtlCol="0">
            <a:spAutoFit/>
          </a:bodyPr>
          <a:lstStyle/>
          <a:p>
            <a:pPr algn="ctr">
              <a:spcBef>
                <a:spcPct val="50000"/>
              </a:spcBef>
              <a:defRPr/>
            </a:pPr>
            <a:r>
              <a:rPr lang="en-US" sz="3300" b="1" dirty="0">
                <a:solidFill>
                  <a:srgbClr val="FFFF00"/>
                </a:solidFill>
                <a:latin typeface="Arial" charset="0"/>
              </a:rPr>
              <a:t>Steps to Have God Add You to His Church</a:t>
            </a:r>
          </a:p>
          <a:p>
            <a:pPr marL="347663" lvl="1" indent="-58738">
              <a:spcBef>
                <a:spcPct val="70000"/>
              </a:spcBef>
              <a:buFontTx/>
              <a:buChar char="•"/>
              <a:defRPr/>
            </a:pPr>
            <a:r>
              <a:rPr lang="en-US" sz="2400" b="1" dirty="0">
                <a:solidFill>
                  <a:schemeClr val="bg1"/>
                </a:solidFill>
                <a:latin typeface="Arial" charset="0"/>
              </a:rPr>
              <a:t>  Believe in Him								John 3:16</a:t>
            </a:r>
          </a:p>
          <a:p>
            <a:pPr marL="347663" lvl="1" indent="-58738">
              <a:spcBef>
                <a:spcPct val="70000"/>
              </a:spcBef>
              <a:buFontTx/>
              <a:buChar char="•"/>
              <a:defRPr/>
            </a:pPr>
            <a:r>
              <a:rPr lang="en-US" sz="2400" b="1" dirty="0">
                <a:solidFill>
                  <a:schemeClr val="bg1"/>
                </a:solidFill>
                <a:latin typeface="Arial" charset="0"/>
              </a:rPr>
              <a:t>  Repent—decide to obey					Acts 17:30</a:t>
            </a:r>
          </a:p>
          <a:p>
            <a:pPr marL="347663" lvl="1" indent="-58738">
              <a:spcBef>
                <a:spcPct val="70000"/>
              </a:spcBef>
              <a:buFontTx/>
              <a:buChar char="•"/>
              <a:defRPr/>
            </a:pPr>
            <a:r>
              <a:rPr lang="en-US" sz="2400" b="1" dirty="0">
                <a:solidFill>
                  <a:schemeClr val="bg1"/>
                </a:solidFill>
                <a:latin typeface="Arial" charset="0"/>
              </a:rPr>
              <a:t>  Confess Christ								Rom. 10:9</a:t>
            </a:r>
          </a:p>
          <a:p>
            <a:pPr marL="347663" lvl="1" indent="-58738">
              <a:spcBef>
                <a:spcPct val="70000"/>
              </a:spcBef>
              <a:buFontTx/>
              <a:buChar char="•"/>
              <a:defRPr/>
            </a:pPr>
            <a:r>
              <a:rPr lang="en-US" sz="2400" b="1" dirty="0">
                <a:solidFill>
                  <a:schemeClr val="bg1"/>
                </a:solidFill>
                <a:latin typeface="Arial" charset="0"/>
              </a:rPr>
              <a:t>  Baptized to be saved						Acts 22:16</a:t>
            </a:r>
            <a:endParaRPr lang="en-US" sz="2400" b="1" i="1" dirty="0">
              <a:solidFill>
                <a:schemeClr val="bg1"/>
              </a:solidFill>
              <a:latin typeface="Arial" charset="0"/>
            </a:endParaRPr>
          </a:p>
          <a:p>
            <a:pPr marL="347663" indent="-58738" algn="ctr">
              <a:spcBef>
                <a:spcPct val="70000"/>
              </a:spcBef>
              <a:defRPr/>
            </a:pPr>
            <a:r>
              <a:rPr lang="en-US" sz="2800" b="1" i="1" dirty="0">
                <a:solidFill>
                  <a:srgbClr val="FFFF00"/>
                </a:solidFill>
                <a:latin typeface="Arial" charset="0"/>
              </a:rPr>
              <a:t>Added to His Kingdom, His church</a:t>
            </a:r>
          </a:p>
          <a:p>
            <a:pPr marL="347663" lvl="1" indent="-58738">
              <a:spcBef>
                <a:spcPct val="70000"/>
              </a:spcBef>
              <a:buFontTx/>
              <a:buChar char="•"/>
              <a:defRPr/>
            </a:pPr>
            <a:r>
              <a:rPr lang="en-US" sz="2400" b="1" dirty="0">
                <a:solidFill>
                  <a:schemeClr val="bg1"/>
                </a:solidFill>
                <a:latin typeface="Arial" charset="0"/>
              </a:rPr>
              <a:t>  Be faithful until death					Rev. 2:10</a:t>
            </a:r>
            <a:endParaRPr lang="en-US" dirty="0">
              <a:solidFill>
                <a:schemeClr val="bg1"/>
              </a:solidFill>
            </a:endParaRPr>
          </a:p>
        </p:txBody>
      </p:sp>
    </p:spTree>
    <p:extLst>
      <p:ext uri="{BB962C8B-B14F-4D97-AF65-F5344CB8AC3E}">
        <p14:creationId xmlns:p14="http://schemas.microsoft.com/office/powerpoint/2010/main" val="98935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189</Words>
  <Application>Microsoft Office PowerPoint</Application>
  <PresentationFormat>On-screen Show (4:3)</PresentationFormat>
  <Paragraphs>32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Cindy Nelson</cp:lastModifiedBy>
  <cp:revision>12</cp:revision>
  <dcterms:created xsi:type="dcterms:W3CDTF">2018-08-25T17:14:06Z</dcterms:created>
  <dcterms:modified xsi:type="dcterms:W3CDTF">2018-09-10T15:01:52Z</dcterms:modified>
</cp:coreProperties>
</file>