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5" r:id="rId4"/>
    <p:sldId id="285" r:id="rId5"/>
    <p:sldId id="269" r:id="rId6"/>
    <p:sldId id="321" r:id="rId7"/>
    <p:sldId id="32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5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3EDAFD-10BD-4FFC-920A-4CF8E862374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3E82-530C-4623-BFB9-748DDEE1125E}" type="slidenum">
              <a:rPr lang="en-US" smtClean="0"/>
              <a:t>‹#›</a:t>
            </a:fld>
            <a:endParaRPr lang="en-US"/>
          </a:p>
        </p:txBody>
      </p:sp>
      <p:pic>
        <p:nvPicPr>
          <p:cNvPr id="8" name="Picture 7">
            <a:extLst>
              <a:ext uri="{FF2B5EF4-FFF2-40B4-BE49-F238E27FC236}">
                <a16:creationId xmlns:a16="http://schemas.microsoft.com/office/drawing/2014/main" id="{620F9F40-2C95-45EA-BCFB-5A1362A466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509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EDAFD-10BD-4FFC-920A-4CF8E862374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88041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3EDAFD-10BD-4FFC-920A-4CF8E862374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29616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AC4B70-67D2-472E-A33B-10E11E64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2548" y="1883864"/>
            <a:ext cx="8947447" cy="560234"/>
          </a:xfrm>
        </p:spPr>
        <p:txBody>
          <a:bodyPr/>
          <a:lstStyle>
            <a:lvl1pPr algn="ctr">
              <a:defRPr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a:xfrm>
            <a:off x="102549" y="2546646"/>
            <a:ext cx="9041452" cy="4311353"/>
          </a:xfrm>
        </p:spPr>
        <p:txBody>
          <a:bodyPr/>
          <a:lstStyle>
            <a:lvl1pPr>
              <a:defRPr b="1">
                <a:solidFill>
                  <a:schemeClr val="bg1"/>
                </a:solidFill>
              </a:defRPr>
            </a:lvl1pPr>
            <a:lvl2pPr marL="573088" indent="-228600">
              <a:buFont typeface="Calibri" panose="020F0502020204030204" pitchFamily="34" charset="0"/>
              <a:buChar char="−"/>
              <a:defRPr b="1">
                <a:solidFill>
                  <a:schemeClr val="bg1"/>
                </a:solidFill>
              </a:defRPr>
            </a:lvl2pPr>
            <a:lvl3pPr marL="914400" indent="-228600">
              <a:defRPr b="1">
                <a:solidFill>
                  <a:schemeClr val="bg1"/>
                </a:solidFill>
              </a:defRPr>
            </a:lvl3pPr>
            <a:lvl4pPr>
              <a:defRPr b="1">
                <a:solidFill>
                  <a:schemeClr val="bg1"/>
                </a:solidFill>
              </a:defRPr>
            </a:lvl4pPr>
            <a:lvl5pPr>
              <a:defRPr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08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3EDAFD-10BD-4FFC-920A-4CF8E862374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02175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3EDAFD-10BD-4FFC-920A-4CF8E862374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98101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3EDAFD-10BD-4FFC-920A-4CF8E8623749}"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8471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3EDAFD-10BD-4FFC-920A-4CF8E8623749}"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60667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EDAFD-10BD-4FFC-920A-4CF8E8623749}"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33640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3EDAFD-10BD-4FFC-920A-4CF8E862374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12774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3EDAFD-10BD-4FFC-920A-4CF8E862374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3E82-530C-4623-BFB9-748DDEE1125E}" type="slidenum">
              <a:rPr lang="en-US" smtClean="0"/>
              <a:t>‹#›</a:t>
            </a:fld>
            <a:endParaRPr lang="en-US"/>
          </a:p>
        </p:txBody>
      </p:sp>
    </p:spTree>
    <p:extLst>
      <p:ext uri="{BB962C8B-B14F-4D97-AF65-F5344CB8AC3E}">
        <p14:creationId xmlns:p14="http://schemas.microsoft.com/office/powerpoint/2010/main" val="292978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EDAFD-10BD-4FFC-920A-4CF8E8623749}" type="datetimeFigureOut">
              <a:rPr lang="en-US" smtClean="0"/>
              <a:t>9/10/2018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43E82-530C-4623-BFB9-748DDEE1125E}" type="slidenum">
              <a:rPr lang="en-US" smtClean="0"/>
              <a:t>‹#›</a:t>
            </a:fld>
            <a:endParaRPr lang="en-US"/>
          </a:p>
        </p:txBody>
      </p:sp>
    </p:spTree>
    <p:extLst>
      <p:ext uri="{BB962C8B-B14F-4D97-AF65-F5344CB8AC3E}">
        <p14:creationId xmlns:p14="http://schemas.microsoft.com/office/powerpoint/2010/main" val="4256314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F38A3C-1F47-44D9-B2F3-B994B4CC34D2}"/>
              </a:ext>
            </a:extLst>
          </p:cNvPr>
          <p:cNvSpPr>
            <a:spLocks noGrp="1"/>
          </p:cNvSpPr>
          <p:nvPr>
            <p:ph type="subTitle" idx="1"/>
          </p:nvPr>
        </p:nvSpPr>
        <p:spPr>
          <a:xfrm>
            <a:off x="414063" y="6055742"/>
            <a:ext cx="5305250" cy="457200"/>
          </a:xfrm>
        </p:spPr>
        <p:txBody>
          <a:bodyPr>
            <a:normAutofit lnSpcReduction="10000"/>
          </a:bodyPr>
          <a:lstStyle/>
          <a:p>
            <a:pPr algn="l"/>
            <a:r>
              <a:rPr lang="en-US" sz="2800" b="1" dirty="0">
                <a:solidFill>
                  <a:schemeClr val="bg1"/>
                </a:solidFill>
                <a:effectLst>
                  <a:outerShdw blurRad="50800" dist="50800" dir="2700000" algn="ctr" rotWithShape="0">
                    <a:schemeClr val="tx1"/>
                  </a:outerShdw>
                </a:effectLst>
              </a:rPr>
              <a:t>Matthew 16:13-19</a:t>
            </a:r>
          </a:p>
          <a:p>
            <a:pPr algn="l"/>
            <a:endParaRPr lang="en-US" sz="2800" b="1" dirty="0">
              <a:solidFill>
                <a:schemeClr val="bg1"/>
              </a:solidFill>
              <a:effectLst>
                <a:outerShdw blurRad="50800" dist="50800" dir="2700000" algn="ctr" rotWithShape="0">
                  <a:schemeClr val="tx1"/>
                </a:outerShdw>
              </a:effectLst>
            </a:endParaRPr>
          </a:p>
        </p:txBody>
      </p:sp>
    </p:spTree>
    <p:extLst>
      <p:ext uri="{BB962C8B-B14F-4D97-AF65-F5344CB8AC3E}">
        <p14:creationId xmlns:p14="http://schemas.microsoft.com/office/powerpoint/2010/main" val="69018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E55167-04CB-4406-88BD-962038023C3F}"/>
              </a:ext>
            </a:extLst>
          </p:cNvPr>
          <p:cNvSpPr txBox="1"/>
          <p:nvPr/>
        </p:nvSpPr>
        <p:spPr>
          <a:xfrm>
            <a:off x="149469" y="1802424"/>
            <a:ext cx="8801100" cy="5509200"/>
          </a:xfrm>
          <a:prstGeom prst="rect">
            <a:avLst/>
          </a:prstGeom>
          <a:noFill/>
        </p:spPr>
        <p:txBody>
          <a:bodyPr wrap="square" rtlCol="0">
            <a:spAutoFit/>
          </a:bodyPr>
          <a:lstStyle/>
          <a:p>
            <a:r>
              <a:rPr lang="en-US" sz="2200" b="1" dirty="0">
                <a:solidFill>
                  <a:schemeClr val="bg1"/>
                </a:solidFill>
              </a:rPr>
              <a:t>  13  When Jesus came into the region of Caesarea Philippi, He asked His disciples, saying, "Who do men say that I, the Son of Man, am?" </a:t>
            </a:r>
          </a:p>
          <a:p>
            <a:r>
              <a:rPr lang="en-US" sz="2200" b="1" dirty="0">
                <a:solidFill>
                  <a:schemeClr val="bg1"/>
                </a:solidFill>
              </a:rPr>
              <a:t>  14  So they said, "Some </a:t>
            </a:r>
            <a:r>
              <a:rPr lang="en-US" sz="2200" b="1" i="1" dirty="0">
                <a:solidFill>
                  <a:schemeClr val="bg1"/>
                </a:solidFill>
              </a:rPr>
              <a:t>say</a:t>
            </a:r>
            <a:r>
              <a:rPr lang="en-US" sz="2200" b="1" dirty="0">
                <a:solidFill>
                  <a:schemeClr val="bg1"/>
                </a:solidFill>
              </a:rPr>
              <a:t> John the Baptist, some Elijah, and others Jeremiah or one of the prophets." </a:t>
            </a:r>
          </a:p>
          <a:p>
            <a:r>
              <a:rPr lang="en-US" sz="2200" b="1" dirty="0">
                <a:solidFill>
                  <a:schemeClr val="bg1"/>
                </a:solidFill>
              </a:rPr>
              <a:t>  15  He said to them, "But who do you say that I am?" </a:t>
            </a:r>
          </a:p>
          <a:p>
            <a:r>
              <a:rPr lang="en-US" sz="2200" b="1" dirty="0">
                <a:solidFill>
                  <a:schemeClr val="bg1"/>
                </a:solidFill>
              </a:rPr>
              <a:t>  16  Simon Peter answered and said, "You are the Christ, the Son of the living God." </a:t>
            </a:r>
          </a:p>
          <a:p>
            <a:r>
              <a:rPr lang="en-US" sz="2200" b="1" dirty="0">
                <a:solidFill>
                  <a:schemeClr val="bg1"/>
                </a:solidFill>
              </a:rPr>
              <a:t>  17  Jesus answered and said to him, "Blessed are you, Simon Bar-Jonah, for flesh and blood has not revealed </a:t>
            </a:r>
            <a:r>
              <a:rPr lang="en-US" sz="2200" b="1" i="1" dirty="0">
                <a:solidFill>
                  <a:schemeClr val="bg1"/>
                </a:solidFill>
              </a:rPr>
              <a:t>this</a:t>
            </a:r>
            <a:r>
              <a:rPr lang="en-US" sz="2200" b="1" dirty="0">
                <a:solidFill>
                  <a:schemeClr val="bg1"/>
                </a:solidFill>
              </a:rPr>
              <a:t> to you, but My Father who is in heaven. </a:t>
            </a:r>
          </a:p>
          <a:p>
            <a:r>
              <a:rPr lang="en-US" sz="2200" b="1" dirty="0">
                <a:solidFill>
                  <a:schemeClr val="bg1"/>
                </a:solidFill>
              </a:rPr>
              <a:t>  18  And I also say to you that you are Peter, and on this rock I will build My church, and the gates of Hades shall not prevail against it. </a:t>
            </a:r>
          </a:p>
          <a:p>
            <a:r>
              <a:rPr lang="en-US" sz="2200" b="1" dirty="0">
                <a:solidFill>
                  <a:schemeClr val="bg1"/>
                </a:solidFill>
              </a:rPr>
              <a:t>  19  And I will give you the keys of the kingdom of heaven, and whatever you bind on earth will be bound in heaven, and whatever you loose on earth will be loosed in heaven." </a:t>
            </a:r>
          </a:p>
          <a:p>
            <a:r>
              <a:rPr lang="en-US" sz="2200" b="1" dirty="0">
                <a:solidFill>
                  <a:schemeClr val="bg1"/>
                </a:solidFill>
              </a:rPr>
              <a:t>My Format</a:t>
            </a:r>
          </a:p>
        </p:txBody>
      </p:sp>
    </p:spTree>
    <p:extLst>
      <p:ext uri="{BB962C8B-B14F-4D97-AF65-F5344CB8AC3E}">
        <p14:creationId xmlns:p14="http://schemas.microsoft.com/office/powerpoint/2010/main" val="18307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E55167-04CB-4406-88BD-962038023C3F}"/>
              </a:ext>
            </a:extLst>
          </p:cNvPr>
          <p:cNvSpPr txBox="1"/>
          <p:nvPr/>
        </p:nvSpPr>
        <p:spPr>
          <a:xfrm>
            <a:off x="87924" y="2004646"/>
            <a:ext cx="8994531" cy="4201150"/>
          </a:xfrm>
          <a:prstGeom prst="rect">
            <a:avLst/>
          </a:prstGeom>
          <a:noFill/>
        </p:spPr>
        <p:txBody>
          <a:bodyPr wrap="square" rtlCol="0">
            <a:spAutoFit/>
          </a:bodyPr>
          <a:lstStyle/>
          <a:p>
            <a:pPr algn="ctr"/>
            <a:r>
              <a:rPr lang="en-US" sz="3500" b="1" dirty="0">
                <a:solidFill>
                  <a:srgbClr val="FFFF00"/>
                </a:solidFill>
              </a:rPr>
              <a:t>Understanding Why Jesus Came &amp; What He Did</a:t>
            </a:r>
          </a:p>
          <a:p>
            <a:pPr marL="914400" lvl="1" indent="-457200">
              <a:buFont typeface="Arial" panose="020B0604020202020204" pitchFamily="34" charset="0"/>
              <a:buChar char="•"/>
            </a:pPr>
            <a:r>
              <a:rPr lang="en-US" sz="2800" b="1" dirty="0">
                <a:solidFill>
                  <a:schemeClr val="bg1"/>
                </a:solidFill>
              </a:rPr>
              <a:t>Various answers, most all are related to why He came</a:t>
            </a:r>
          </a:p>
          <a:p>
            <a:pPr marL="914400" lvl="1" indent="-457200">
              <a:buFont typeface="Arial" panose="020B0604020202020204" pitchFamily="34" charset="0"/>
              <a:buChar char="•"/>
            </a:pPr>
            <a:r>
              <a:rPr lang="en-US" sz="2800" b="1" dirty="0">
                <a:solidFill>
                  <a:schemeClr val="bg1"/>
                </a:solidFill>
              </a:rPr>
              <a:t>Jesus’ answer found in Luke 19:10</a:t>
            </a:r>
          </a:p>
          <a:p>
            <a:pPr marL="1371600" lvl="2" indent="-457200">
              <a:buFont typeface="Arial" panose="020B0604020202020204" pitchFamily="34" charset="0"/>
              <a:buChar char="•"/>
            </a:pPr>
            <a:r>
              <a:rPr lang="en-US" sz="2400" b="1" dirty="0">
                <a:solidFill>
                  <a:schemeClr val="bg1"/>
                </a:solidFill>
              </a:rPr>
              <a:t>The salvation is found at the cross</a:t>
            </a:r>
          </a:p>
          <a:p>
            <a:pPr marL="1371600" lvl="2" indent="-457200">
              <a:buFont typeface="Arial" panose="020B0604020202020204" pitchFamily="34" charset="0"/>
              <a:buChar char="•"/>
            </a:pPr>
            <a:r>
              <a:rPr lang="en-US" sz="2400" b="1" dirty="0">
                <a:solidFill>
                  <a:schemeClr val="bg1"/>
                </a:solidFill>
              </a:rPr>
              <a:t>How was the “seeking” done?</a:t>
            </a:r>
          </a:p>
          <a:p>
            <a:pPr marL="914400" lvl="1" indent="-457200">
              <a:buFont typeface="Arial" panose="020B0604020202020204" pitchFamily="34" charset="0"/>
              <a:buChar char="•"/>
            </a:pPr>
            <a:r>
              <a:rPr lang="en-US" sz="2800" b="1" dirty="0">
                <a:solidFill>
                  <a:schemeClr val="bg1"/>
                </a:solidFill>
              </a:rPr>
              <a:t>What did He do to seek the lost?</a:t>
            </a:r>
          </a:p>
          <a:p>
            <a:pPr marL="1371600" lvl="2" indent="-457200">
              <a:buFont typeface="Arial" panose="020B0604020202020204" pitchFamily="34" charset="0"/>
              <a:buChar char="•"/>
            </a:pPr>
            <a:r>
              <a:rPr lang="en-US" sz="2400" b="1" dirty="0">
                <a:solidFill>
                  <a:schemeClr val="bg1"/>
                </a:solidFill>
              </a:rPr>
              <a:t>Look at the text—Matt. 16:18</a:t>
            </a:r>
          </a:p>
          <a:p>
            <a:pPr marL="1371600" lvl="2" indent="-457200">
              <a:buFont typeface="Arial" panose="020B0604020202020204" pitchFamily="34" charset="0"/>
              <a:buChar char="•"/>
            </a:pPr>
            <a:r>
              <a:rPr lang="en-US" sz="2400" b="1" dirty="0">
                <a:solidFill>
                  <a:schemeClr val="bg1"/>
                </a:solidFill>
              </a:rPr>
              <a:t>He established the church, his kingdom</a:t>
            </a:r>
          </a:p>
          <a:p>
            <a:pPr marL="1371600" lvl="2" indent="-457200">
              <a:buFont typeface="Arial" panose="020B0604020202020204" pitchFamily="34" charset="0"/>
              <a:buChar char="•"/>
            </a:pPr>
            <a:r>
              <a:rPr lang="en-US" sz="2400" b="1" dirty="0">
                <a:solidFill>
                  <a:schemeClr val="bg1"/>
                </a:solidFill>
              </a:rPr>
              <a:t>Three years spent in preparation</a:t>
            </a:r>
          </a:p>
          <a:p>
            <a:pPr marL="1371600" lvl="2" indent="-457200">
              <a:buFont typeface="Arial" panose="020B0604020202020204" pitchFamily="34" charset="0"/>
              <a:buChar char="•"/>
            </a:pPr>
            <a:endParaRPr lang="en-US" sz="2800" b="1" dirty="0">
              <a:solidFill>
                <a:schemeClr val="bg1"/>
              </a:solidFill>
            </a:endParaRPr>
          </a:p>
        </p:txBody>
      </p:sp>
    </p:spTree>
    <p:extLst>
      <p:ext uri="{BB962C8B-B14F-4D97-AF65-F5344CB8AC3E}">
        <p14:creationId xmlns:p14="http://schemas.microsoft.com/office/powerpoint/2010/main" val="41099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E55167-04CB-4406-88BD-962038023C3F}"/>
              </a:ext>
            </a:extLst>
          </p:cNvPr>
          <p:cNvSpPr txBox="1"/>
          <p:nvPr/>
        </p:nvSpPr>
        <p:spPr>
          <a:xfrm>
            <a:off x="149469" y="2004646"/>
            <a:ext cx="8801100" cy="4955203"/>
          </a:xfrm>
          <a:prstGeom prst="rect">
            <a:avLst/>
          </a:prstGeom>
          <a:noFill/>
        </p:spPr>
        <p:txBody>
          <a:bodyPr wrap="square" rtlCol="0">
            <a:spAutoFit/>
          </a:bodyPr>
          <a:lstStyle/>
          <a:p>
            <a:pPr algn="ctr"/>
            <a:r>
              <a:rPr lang="en-US" sz="3600" b="1" dirty="0">
                <a:solidFill>
                  <a:srgbClr val="FFFF00"/>
                </a:solidFill>
              </a:rPr>
              <a:t>Preparation for Establishing the Church</a:t>
            </a:r>
          </a:p>
          <a:p>
            <a:pPr marL="914400" lvl="1" indent="-457200">
              <a:buFont typeface="Arial" panose="020B0604020202020204" pitchFamily="34" charset="0"/>
              <a:buChar char="•"/>
            </a:pPr>
            <a:r>
              <a:rPr lang="en-US" sz="2800" b="1" dirty="0">
                <a:solidFill>
                  <a:schemeClr val="bg1"/>
                </a:solidFill>
              </a:rPr>
              <a:t>Selected twelve men to continue His new work</a:t>
            </a:r>
          </a:p>
          <a:p>
            <a:pPr marL="914400" lvl="1" indent="-457200">
              <a:buFont typeface="Arial" panose="020B0604020202020204" pitchFamily="34" charset="0"/>
              <a:buChar char="•"/>
            </a:pPr>
            <a:r>
              <a:rPr lang="en-US" sz="2800" b="1" dirty="0">
                <a:solidFill>
                  <a:schemeClr val="bg1"/>
                </a:solidFill>
              </a:rPr>
              <a:t>Taught them lessons about its nature</a:t>
            </a:r>
          </a:p>
          <a:p>
            <a:pPr marL="1371600" lvl="2" indent="-457200">
              <a:buFont typeface="Arial" panose="020B0604020202020204" pitchFamily="34" charset="0"/>
              <a:buChar char="•"/>
            </a:pPr>
            <a:r>
              <a:rPr lang="en-US" sz="2400" b="1" dirty="0">
                <a:solidFill>
                  <a:schemeClr val="bg1"/>
                </a:solidFill>
              </a:rPr>
              <a:t>Illustrated it with parables they would understand</a:t>
            </a:r>
          </a:p>
          <a:p>
            <a:pPr marL="1371600" lvl="2" indent="-457200">
              <a:buFont typeface="Arial" panose="020B0604020202020204" pitchFamily="34" charset="0"/>
              <a:buChar char="•"/>
            </a:pPr>
            <a:r>
              <a:rPr lang="en-US" sz="2400" b="1" dirty="0">
                <a:solidFill>
                  <a:schemeClr val="bg1"/>
                </a:solidFill>
              </a:rPr>
              <a:t>Matthew 13 has seven kingdom/church parables</a:t>
            </a:r>
          </a:p>
          <a:p>
            <a:pPr marL="914400" lvl="1" indent="-457200">
              <a:buFont typeface="Arial" panose="020B0604020202020204" pitchFamily="34" charset="0"/>
              <a:buChar char="•"/>
            </a:pPr>
            <a:r>
              <a:rPr lang="en-US" sz="2800" b="1" dirty="0">
                <a:solidFill>
                  <a:schemeClr val="bg1"/>
                </a:solidFill>
              </a:rPr>
              <a:t>The kingdom is based on sowing seed—Matt. 13</a:t>
            </a:r>
          </a:p>
          <a:p>
            <a:pPr marL="1371600" lvl="2" indent="-457200">
              <a:buFont typeface="Arial" panose="020B0604020202020204" pitchFamily="34" charset="0"/>
              <a:buChar char="•"/>
            </a:pPr>
            <a:r>
              <a:rPr lang="en-US" sz="2400" b="1" dirty="0">
                <a:solidFill>
                  <a:schemeClr val="bg1"/>
                </a:solidFill>
              </a:rPr>
              <a:t>The same seed to be planted in ALL hearts</a:t>
            </a:r>
          </a:p>
          <a:p>
            <a:pPr marL="1371600" lvl="2" indent="-457200">
              <a:buFont typeface="Arial" panose="020B0604020202020204" pitchFamily="34" charset="0"/>
              <a:buChar char="•"/>
            </a:pPr>
            <a:r>
              <a:rPr lang="en-US" sz="2400" b="1" dirty="0">
                <a:solidFill>
                  <a:schemeClr val="bg1"/>
                </a:solidFill>
              </a:rPr>
              <a:t>Even apostles could not change the seed—Gal. 1:8-9</a:t>
            </a:r>
          </a:p>
          <a:p>
            <a:pPr marL="1371600" lvl="2" indent="-457200">
              <a:buFont typeface="Arial" panose="020B0604020202020204" pitchFamily="34" charset="0"/>
              <a:buChar char="•"/>
            </a:pPr>
            <a:r>
              <a:rPr lang="en-US" sz="2400" b="1" dirty="0">
                <a:solidFill>
                  <a:schemeClr val="bg1"/>
                </a:solidFill>
              </a:rPr>
              <a:t>The seed is eternal, hence the “plant” is eternal</a:t>
            </a:r>
          </a:p>
          <a:p>
            <a:pPr marL="1371600" lvl="2" indent="-457200">
              <a:buFont typeface="Arial" panose="020B0604020202020204" pitchFamily="34" charset="0"/>
              <a:buChar char="•"/>
            </a:pPr>
            <a:r>
              <a:rPr lang="en-US" sz="2400" b="1" dirty="0">
                <a:solidFill>
                  <a:schemeClr val="bg1"/>
                </a:solidFill>
              </a:rPr>
              <a:t>God made no provisions for “hybrid” seed</a:t>
            </a:r>
          </a:p>
          <a:p>
            <a:pPr marL="1371600" lvl="2" indent="-457200">
              <a:buFont typeface="Arial" panose="020B0604020202020204" pitchFamily="34" charset="0"/>
              <a:buChar char="•"/>
            </a:pPr>
            <a:r>
              <a:rPr lang="en-US" sz="2400" b="1" dirty="0">
                <a:solidFill>
                  <a:schemeClr val="bg1"/>
                </a:solidFill>
              </a:rPr>
              <a:t>Foretold Satan would sow “hybrid” seed—Matt. 13:38-39</a:t>
            </a:r>
          </a:p>
          <a:p>
            <a:pPr marL="914400" lvl="1" indent="-457200">
              <a:buFont typeface="Arial" panose="020B0604020202020204" pitchFamily="34" charset="0"/>
              <a:buChar char="•"/>
            </a:pPr>
            <a:r>
              <a:rPr lang="en-US" sz="2800" b="1" dirty="0">
                <a:solidFill>
                  <a:schemeClr val="bg1"/>
                </a:solidFill>
              </a:rPr>
              <a:t>He sent them to “sow” then ascended on high</a:t>
            </a:r>
            <a:endParaRPr lang="en-US" sz="2400" b="1" dirty="0">
              <a:solidFill>
                <a:schemeClr val="bg1"/>
              </a:solidFill>
            </a:endParaRPr>
          </a:p>
        </p:txBody>
      </p:sp>
      <p:sp>
        <p:nvSpPr>
          <p:cNvPr id="2" name="Star: 5 Points 1">
            <a:extLst>
              <a:ext uri="{FF2B5EF4-FFF2-40B4-BE49-F238E27FC236}">
                <a16:creationId xmlns:a16="http://schemas.microsoft.com/office/drawing/2014/main" id="{A23C0A4E-F53B-4DB9-8BFA-68E6B3B8E94A}"/>
              </a:ext>
            </a:extLst>
          </p:cNvPr>
          <p:cNvSpPr/>
          <p:nvPr/>
        </p:nvSpPr>
        <p:spPr>
          <a:xfrm>
            <a:off x="7341577" y="2356338"/>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51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E55167-04CB-4406-88BD-962038023C3F}"/>
              </a:ext>
            </a:extLst>
          </p:cNvPr>
          <p:cNvSpPr txBox="1"/>
          <p:nvPr/>
        </p:nvSpPr>
        <p:spPr>
          <a:xfrm>
            <a:off x="149469" y="2004646"/>
            <a:ext cx="8801100" cy="4585871"/>
          </a:xfrm>
          <a:prstGeom prst="rect">
            <a:avLst/>
          </a:prstGeom>
          <a:noFill/>
        </p:spPr>
        <p:txBody>
          <a:bodyPr wrap="square" rtlCol="0">
            <a:spAutoFit/>
          </a:bodyPr>
          <a:lstStyle/>
          <a:p>
            <a:pPr algn="ctr"/>
            <a:r>
              <a:rPr lang="en-US" sz="3600" b="1" dirty="0">
                <a:solidFill>
                  <a:srgbClr val="FFFF00"/>
                </a:solidFill>
              </a:rPr>
              <a:t>What Did the Visible Church Look Like</a:t>
            </a:r>
          </a:p>
          <a:p>
            <a:pPr marL="914400" lvl="1" indent="-457200">
              <a:buFont typeface="Arial" panose="020B0604020202020204" pitchFamily="34" charset="0"/>
              <a:buChar char="•"/>
            </a:pPr>
            <a:r>
              <a:rPr lang="en-US" sz="2800" b="1" dirty="0">
                <a:solidFill>
                  <a:schemeClr val="bg1"/>
                </a:solidFill>
              </a:rPr>
              <a:t>What it looked like then, it must look like today</a:t>
            </a:r>
          </a:p>
          <a:p>
            <a:pPr marL="914400" lvl="1" indent="-457200">
              <a:buFont typeface="Arial" panose="020B0604020202020204" pitchFamily="34" charset="0"/>
              <a:buChar char="•"/>
            </a:pPr>
            <a:r>
              <a:rPr lang="en-US" sz="2800" b="1" dirty="0">
                <a:solidFill>
                  <a:schemeClr val="bg1"/>
                </a:solidFill>
              </a:rPr>
              <a:t>It began on Pentecost in Acts 2</a:t>
            </a:r>
          </a:p>
          <a:p>
            <a:pPr marL="1371600" lvl="2" indent="-457200">
              <a:buFont typeface="Arial" panose="020B0604020202020204" pitchFamily="34" charset="0"/>
              <a:buChar char="•"/>
            </a:pPr>
            <a:r>
              <a:rPr lang="en-US" sz="2400" b="1" dirty="0">
                <a:solidFill>
                  <a:schemeClr val="bg1"/>
                </a:solidFill>
              </a:rPr>
              <a:t>The Holy Spirit gave the message preached</a:t>
            </a:r>
          </a:p>
          <a:p>
            <a:pPr marL="1371600" lvl="2" indent="-457200">
              <a:buFont typeface="Arial" panose="020B0604020202020204" pitchFamily="34" charset="0"/>
              <a:buChar char="•"/>
            </a:pPr>
            <a:r>
              <a:rPr lang="en-US" sz="2400" b="1" dirty="0">
                <a:solidFill>
                  <a:schemeClr val="bg1"/>
                </a:solidFill>
              </a:rPr>
              <a:t>The message was a message of salvation</a:t>
            </a:r>
          </a:p>
          <a:p>
            <a:pPr marL="1371600" lvl="2" indent="-457200">
              <a:buFont typeface="Arial" panose="020B0604020202020204" pitchFamily="34" charset="0"/>
              <a:buChar char="•"/>
            </a:pPr>
            <a:r>
              <a:rPr lang="en-US" sz="2400" b="1" dirty="0">
                <a:solidFill>
                  <a:schemeClr val="bg1"/>
                </a:solidFill>
              </a:rPr>
              <a:t>The save were added to the church</a:t>
            </a:r>
          </a:p>
          <a:p>
            <a:pPr marL="1371600" lvl="2" indent="-457200">
              <a:buFont typeface="Arial" panose="020B0604020202020204" pitchFamily="34" charset="0"/>
              <a:buChar char="•"/>
            </a:pPr>
            <a:r>
              <a:rPr lang="en-US" sz="2400" b="1" dirty="0">
                <a:solidFill>
                  <a:schemeClr val="bg1"/>
                </a:solidFill>
              </a:rPr>
              <a:t>The church continued following the apostles teaching</a:t>
            </a:r>
          </a:p>
          <a:p>
            <a:pPr marL="914400" lvl="1" indent="-457200">
              <a:buFont typeface="Arial" panose="020B0604020202020204" pitchFamily="34" charset="0"/>
              <a:buChar char="•"/>
            </a:pPr>
            <a:r>
              <a:rPr lang="en-US" sz="2800" b="1" dirty="0">
                <a:solidFill>
                  <a:schemeClr val="bg1"/>
                </a:solidFill>
              </a:rPr>
              <a:t>The church spread to all the world</a:t>
            </a:r>
            <a:endParaRPr lang="en-US" sz="2400" b="1" dirty="0">
              <a:solidFill>
                <a:schemeClr val="bg1"/>
              </a:solidFill>
            </a:endParaRPr>
          </a:p>
          <a:p>
            <a:pPr marL="1371600" lvl="2" indent="-457200">
              <a:buFont typeface="Arial" panose="020B0604020202020204" pitchFamily="34" charset="0"/>
              <a:buChar char="•"/>
            </a:pPr>
            <a:r>
              <a:rPr lang="en-US" sz="2400" b="1" dirty="0">
                <a:solidFill>
                  <a:schemeClr val="bg1"/>
                </a:solidFill>
              </a:rPr>
              <a:t>It was universally the same church</a:t>
            </a:r>
          </a:p>
          <a:p>
            <a:pPr marL="1371600" lvl="2" indent="-457200">
              <a:buFont typeface="Arial" panose="020B0604020202020204" pitchFamily="34" charset="0"/>
              <a:buChar char="•"/>
            </a:pPr>
            <a:r>
              <a:rPr lang="en-US" sz="2400" b="1" dirty="0">
                <a:solidFill>
                  <a:schemeClr val="bg1"/>
                </a:solidFill>
              </a:rPr>
              <a:t>No one was allowed to ever change it</a:t>
            </a:r>
          </a:p>
          <a:p>
            <a:pPr marL="914400" lvl="1" indent="-457200">
              <a:buFont typeface="Arial" panose="020B0604020202020204" pitchFamily="34" charset="0"/>
              <a:buChar char="•"/>
            </a:pPr>
            <a:r>
              <a:rPr lang="en-US" sz="2800" b="1" dirty="0">
                <a:solidFill>
                  <a:schemeClr val="bg1"/>
                </a:solidFill>
              </a:rPr>
              <a:t>That church is still on this earth today</a:t>
            </a:r>
            <a:endParaRPr lang="en-US" sz="2400" b="1" dirty="0">
              <a:solidFill>
                <a:schemeClr val="bg1"/>
              </a:solidFill>
            </a:endParaRPr>
          </a:p>
        </p:txBody>
      </p:sp>
      <p:sp>
        <p:nvSpPr>
          <p:cNvPr id="2" name="Star: 5 Points 1">
            <a:extLst>
              <a:ext uri="{FF2B5EF4-FFF2-40B4-BE49-F238E27FC236}">
                <a16:creationId xmlns:a16="http://schemas.microsoft.com/office/drawing/2014/main" id="{A23C0A4E-F53B-4DB9-8BFA-68E6B3B8E94A}"/>
              </a:ext>
            </a:extLst>
          </p:cNvPr>
          <p:cNvSpPr/>
          <p:nvPr/>
        </p:nvSpPr>
        <p:spPr>
          <a:xfrm>
            <a:off x="7341577" y="2356338"/>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77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E55167-04CB-4406-88BD-962038023C3F}"/>
              </a:ext>
            </a:extLst>
          </p:cNvPr>
          <p:cNvSpPr txBox="1"/>
          <p:nvPr/>
        </p:nvSpPr>
        <p:spPr>
          <a:xfrm>
            <a:off x="149469" y="2004646"/>
            <a:ext cx="8801100" cy="4524315"/>
          </a:xfrm>
          <a:prstGeom prst="rect">
            <a:avLst/>
          </a:prstGeom>
          <a:noFill/>
        </p:spPr>
        <p:txBody>
          <a:bodyPr wrap="square" rtlCol="0">
            <a:spAutoFit/>
          </a:bodyPr>
          <a:lstStyle/>
          <a:p>
            <a:pPr algn="ctr"/>
            <a:r>
              <a:rPr lang="en-US" sz="3600" b="1" dirty="0">
                <a:solidFill>
                  <a:srgbClr val="FFFF00"/>
                </a:solidFill>
              </a:rPr>
              <a:t>What Did the Visible Church Look Like</a:t>
            </a:r>
          </a:p>
          <a:p>
            <a:pPr marL="914400" lvl="1" indent="-457200">
              <a:buFont typeface="Arial" panose="020B0604020202020204" pitchFamily="34" charset="0"/>
              <a:buChar char="•"/>
            </a:pPr>
            <a:r>
              <a:rPr lang="en-US" sz="2800" b="1" dirty="0">
                <a:solidFill>
                  <a:schemeClr val="bg1"/>
                </a:solidFill>
              </a:rPr>
              <a:t>How was it structured?</a:t>
            </a:r>
          </a:p>
          <a:p>
            <a:pPr marL="1371600" lvl="2" indent="-457200">
              <a:buFont typeface="Arial" panose="020B0604020202020204" pitchFamily="34" charset="0"/>
              <a:buChar char="•"/>
            </a:pPr>
            <a:r>
              <a:rPr lang="en-US" sz="2400" b="1" dirty="0">
                <a:solidFill>
                  <a:schemeClr val="bg1"/>
                </a:solidFill>
              </a:rPr>
              <a:t>Local congregations, lead by spiritual men—Acts 14:23</a:t>
            </a:r>
          </a:p>
          <a:p>
            <a:pPr marL="1371600" lvl="2" indent="-457200">
              <a:buFont typeface="Arial" panose="020B0604020202020204" pitchFamily="34" charset="0"/>
              <a:buChar char="•"/>
            </a:pPr>
            <a:r>
              <a:rPr lang="en-US" sz="2400" b="1" dirty="0">
                <a:solidFill>
                  <a:schemeClr val="bg1"/>
                </a:solidFill>
              </a:rPr>
              <a:t>However, there was no clergy/laity concept—Matt. 23</a:t>
            </a:r>
          </a:p>
          <a:p>
            <a:pPr marL="914400" lvl="1" indent="-457200">
              <a:buFont typeface="Arial" panose="020B0604020202020204" pitchFamily="34" charset="0"/>
              <a:buChar char="•"/>
            </a:pPr>
            <a:r>
              <a:rPr lang="en-US" sz="2800" b="1" dirty="0">
                <a:solidFill>
                  <a:schemeClr val="bg1"/>
                </a:solidFill>
              </a:rPr>
              <a:t>What moral teachings regulated lives?</a:t>
            </a:r>
          </a:p>
          <a:p>
            <a:pPr marL="1371600" lvl="2" indent="-457200">
              <a:buFont typeface="Arial" panose="020B0604020202020204" pitchFamily="34" charset="0"/>
              <a:buChar char="•"/>
            </a:pPr>
            <a:r>
              <a:rPr lang="en-US" sz="2400" b="1" dirty="0">
                <a:solidFill>
                  <a:schemeClr val="bg1"/>
                </a:solidFill>
              </a:rPr>
              <a:t>Moral behavior is not governed by social norms</a:t>
            </a:r>
          </a:p>
          <a:p>
            <a:pPr marL="1371600" lvl="2" indent="-457200">
              <a:buFont typeface="Arial" panose="020B0604020202020204" pitchFamily="34" charset="0"/>
              <a:buChar char="•"/>
            </a:pPr>
            <a:r>
              <a:rPr lang="en-US" sz="2400" b="1" dirty="0">
                <a:solidFill>
                  <a:schemeClr val="bg1"/>
                </a:solidFill>
              </a:rPr>
              <a:t>Holy, moral behavior governed by our holy God</a:t>
            </a:r>
          </a:p>
          <a:p>
            <a:pPr marL="1371600" lvl="2" indent="-457200">
              <a:buFont typeface="Arial" panose="020B0604020202020204" pitchFamily="34" charset="0"/>
              <a:buChar char="•"/>
            </a:pPr>
            <a:r>
              <a:rPr lang="en-US" sz="2400" b="1" dirty="0">
                <a:solidFill>
                  <a:schemeClr val="bg1"/>
                </a:solidFill>
              </a:rPr>
              <a:t>Sin is not defined by humans, but by God</a:t>
            </a:r>
          </a:p>
          <a:p>
            <a:pPr marL="914400" lvl="1" indent="-457200">
              <a:buFont typeface="Arial" panose="020B0604020202020204" pitchFamily="34" charset="0"/>
              <a:buChar char="•"/>
            </a:pPr>
            <a:r>
              <a:rPr lang="en-US" sz="2800" b="1" dirty="0">
                <a:solidFill>
                  <a:schemeClr val="bg1"/>
                </a:solidFill>
              </a:rPr>
              <a:t>How did it worship?</a:t>
            </a:r>
          </a:p>
          <a:p>
            <a:pPr marL="1371600" lvl="2" indent="-457200">
              <a:buFont typeface="Arial" panose="020B0604020202020204" pitchFamily="34" charset="0"/>
              <a:buChar char="•"/>
            </a:pPr>
            <a:r>
              <a:rPr lang="en-US" sz="2400" b="1" dirty="0">
                <a:solidFill>
                  <a:schemeClr val="bg1"/>
                </a:solidFill>
              </a:rPr>
              <a:t>A weekly assembly focused on Lord’s supper, prayers, congregational singing, teaching and giving</a:t>
            </a:r>
          </a:p>
        </p:txBody>
      </p:sp>
      <p:sp>
        <p:nvSpPr>
          <p:cNvPr id="2" name="Star: 5 Points 1">
            <a:extLst>
              <a:ext uri="{FF2B5EF4-FFF2-40B4-BE49-F238E27FC236}">
                <a16:creationId xmlns:a16="http://schemas.microsoft.com/office/drawing/2014/main" id="{A23C0A4E-F53B-4DB9-8BFA-68E6B3B8E94A}"/>
              </a:ext>
            </a:extLst>
          </p:cNvPr>
          <p:cNvSpPr/>
          <p:nvPr/>
        </p:nvSpPr>
        <p:spPr>
          <a:xfrm>
            <a:off x="7341577" y="2356338"/>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84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E55167-04CB-4406-88BD-962038023C3F}"/>
              </a:ext>
            </a:extLst>
          </p:cNvPr>
          <p:cNvSpPr txBox="1"/>
          <p:nvPr/>
        </p:nvSpPr>
        <p:spPr>
          <a:xfrm>
            <a:off x="149469" y="2004646"/>
            <a:ext cx="8801100" cy="4518160"/>
          </a:xfrm>
          <a:prstGeom prst="rect">
            <a:avLst/>
          </a:prstGeom>
          <a:noFill/>
        </p:spPr>
        <p:txBody>
          <a:bodyPr wrap="square" rtlCol="0">
            <a:spAutoFit/>
          </a:bodyPr>
          <a:lstStyle/>
          <a:p>
            <a:pPr algn="ctr">
              <a:spcBef>
                <a:spcPct val="50000"/>
              </a:spcBef>
              <a:defRPr/>
            </a:pPr>
            <a:r>
              <a:rPr lang="en-US" sz="3600" b="1" dirty="0">
                <a:solidFill>
                  <a:srgbClr val="FFFF00"/>
                </a:solidFill>
                <a:latin typeface="Arial" charset="0"/>
              </a:rPr>
              <a:t>Steps to Being Add to His Church</a:t>
            </a:r>
          </a:p>
          <a:p>
            <a:pPr marL="347663" lvl="1" indent="-58738">
              <a:spcBef>
                <a:spcPct val="70000"/>
              </a:spcBef>
              <a:buFontTx/>
              <a:buChar char="•"/>
              <a:defRPr/>
            </a:pPr>
            <a:r>
              <a:rPr lang="en-US" sz="2400" b="1" dirty="0">
                <a:solidFill>
                  <a:schemeClr val="bg1"/>
                </a:solidFill>
                <a:latin typeface="Arial" charset="0"/>
              </a:rPr>
              <a:t>  Believe in Him								John 3:16</a:t>
            </a:r>
          </a:p>
          <a:p>
            <a:pPr marL="347663" lvl="1" indent="-58738">
              <a:spcBef>
                <a:spcPct val="70000"/>
              </a:spcBef>
              <a:buFontTx/>
              <a:buChar char="•"/>
              <a:defRPr/>
            </a:pPr>
            <a:r>
              <a:rPr lang="en-US" sz="2400" b="1" dirty="0">
                <a:solidFill>
                  <a:schemeClr val="bg1"/>
                </a:solidFill>
                <a:latin typeface="Arial" charset="0"/>
              </a:rPr>
              <a:t>  Repent—decide to obey					Acts 17:30</a:t>
            </a:r>
          </a:p>
          <a:p>
            <a:pPr marL="347663" lvl="1" indent="-58738">
              <a:spcBef>
                <a:spcPct val="70000"/>
              </a:spcBef>
              <a:buFontTx/>
              <a:buChar char="•"/>
              <a:defRPr/>
            </a:pPr>
            <a:r>
              <a:rPr lang="en-US" sz="2400" b="1" dirty="0">
                <a:solidFill>
                  <a:schemeClr val="bg1"/>
                </a:solidFill>
                <a:latin typeface="Arial" charset="0"/>
              </a:rPr>
              <a:t>  Confess Christ								Rom. 10:9</a:t>
            </a:r>
          </a:p>
          <a:p>
            <a:pPr marL="347663" lvl="1" indent="-58738">
              <a:spcBef>
                <a:spcPct val="70000"/>
              </a:spcBef>
              <a:buFontTx/>
              <a:buChar char="•"/>
              <a:defRPr/>
            </a:pPr>
            <a:r>
              <a:rPr lang="en-US" sz="2400" b="1" dirty="0">
                <a:solidFill>
                  <a:schemeClr val="bg1"/>
                </a:solidFill>
                <a:latin typeface="Arial" charset="0"/>
              </a:rPr>
              <a:t>  Baptized to be saved						Acts 22:16</a:t>
            </a:r>
            <a:endParaRPr lang="en-US" sz="2400" b="1" i="1" dirty="0">
              <a:solidFill>
                <a:schemeClr val="bg1"/>
              </a:solidFill>
              <a:latin typeface="Arial" charset="0"/>
            </a:endParaRPr>
          </a:p>
          <a:p>
            <a:pPr marL="347663" indent="-58738" algn="ctr">
              <a:spcBef>
                <a:spcPct val="70000"/>
              </a:spcBef>
              <a:defRPr/>
            </a:pPr>
            <a:r>
              <a:rPr lang="en-US" sz="2800" b="1" i="1" dirty="0">
                <a:solidFill>
                  <a:srgbClr val="FFFF00"/>
                </a:solidFill>
                <a:latin typeface="Arial" charset="0"/>
              </a:rPr>
              <a:t>Added to His Kingdom, His church</a:t>
            </a:r>
          </a:p>
          <a:p>
            <a:pPr marL="347663" lvl="1" indent="-58738">
              <a:spcBef>
                <a:spcPct val="70000"/>
              </a:spcBef>
              <a:buFontTx/>
              <a:buChar char="•"/>
              <a:defRPr/>
            </a:pPr>
            <a:r>
              <a:rPr lang="en-US" sz="2400" b="1" dirty="0">
                <a:solidFill>
                  <a:schemeClr val="bg1"/>
                </a:solidFill>
                <a:latin typeface="Arial" charset="0"/>
              </a:rPr>
              <a:t>  Be faithful until death					Rev. 2:10</a:t>
            </a:r>
            <a:endParaRPr lang="en-US" dirty="0">
              <a:solidFill>
                <a:schemeClr val="bg1"/>
              </a:solidFill>
            </a:endParaRPr>
          </a:p>
        </p:txBody>
      </p:sp>
    </p:spTree>
    <p:extLst>
      <p:ext uri="{BB962C8B-B14F-4D97-AF65-F5344CB8AC3E}">
        <p14:creationId xmlns:p14="http://schemas.microsoft.com/office/powerpoint/2010/main" val="290087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527</TotalTime>
  <Words>365</Words>
  <Application>Microsoft Office PowerPoint</Application>
  <PresentationFormat>On-screen Show (4:3)</PresentationFormat>
  <Paragraphs>58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19</cp:revision>
  <dcterms:created xsi:type="dcterms:W3CDTF">2018-08-25T17:14:06Z</dcterms:created>
  <dcterms:modified xsi:type="dcterms:W3CDTF">2018-09-10T15:01:19Z</dcterms:modified>
</cp:coreProperties>
</file>