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>
      <p:cViewPr varScale="1">
        <p:scale>
          <a:sx n="111" d="100"/>
          <a:sy n="111" d="100"/>
        </p:scale>
        <p:origin x="11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6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0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1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5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5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3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7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0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3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0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1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5AD2E-5067-44BE-9C7D-A5DB4A2CBAF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41298-A53A-4F7B-B368-D93CFB44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9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2A3D-E52A-478C-BE0B-ACB02A1D4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566" y="3054626"/>
            <a:ext cx="4677999" cy="1821405"/>
          </a:xfrm>
        </p:spPr>
        <p:txBody>
          <a:bodyPr>
            <a:normAutofit fontScale="90000"/>
          </a:bodyPr>
          <a:lstStyle/>
          <a:p>
            <a:r>
              <a:rPr lang="en-US" sz="1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Caleb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5A5EE-8DF4-4368-83D7-A099F7942C82}"/>
              </a:ext>
            </a:extLst>
          </p:cNvPr>
          <p:cNvSpPr txBox="1"/>
          <p:nvPr/>
        </p:nvSpPr>
        <p:spPr>
          <a:xfrm>
            <a:off x="2544418" y="1607596"/>
            <a:ext cx="44593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6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Light" panose="020B0303030403030204" pitchFamily="34" charset="-78"/>
                <a:ea typeface="+mj-ea"/>
                <a:cs typeface="Dubai Light" panose="020B0303030403030204" pitchFamily="34" charset="-78"/>
              </a:rPr>
              <a:t>Consider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52264D-312E-4FB9-802B-5FA796BFF0B0}"/>
              </a:ext>
            </a:extLst>
          </p:cNvPr>
          <p:cNvCxnSpPr>
            <a:cxnSpLocks/>
          </p:cNvCxnSpPr>
          <p:nvPr/>
        </p:nvCxnSpPr>
        <p:spPr>
          <a:xfrm>
            <a:off x="2421835" y="1635279"/>
            <a:ext cx="430033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64C371-C89D-4CCD-BFD5-45BDDD54F05B}"/>
              </a:ext>
            </a:extLst>
          </p:cNvPr>
          <p:cNvCxnSpPr>
            <a:cxnSpLocks/>
          </p:cNvCxnSpPr>
          <p:nvPr/>
        </p:nvCxnSpPr>
        <p:spPr>
          <a:xfrm>
            <a:off x="2426148" y="1635279"/>
            <a:ext cx="1" cy="217149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85DB5F-DCBA-43BF-A4EE-88247C320F7A}"/>
              </a:ext>
            </a:extLst>
          </p:cNvPr>
          <p:cNvCxnSpPr>
            <a:cxnSpLocks/>
          </p:cNvCxnSpPr>
          <p:nvPr/>
        </p:nvCxnSpPr>
        <p:spPr>
          <a:xfrm>
            <a:off x="2667000" y="4228252"/>
            <a:ext cx="423407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317FA0-E560-48B5-8958-CA89A856E6B4}"/>
              </a:ext>
            </a:extLst>
          </p:cNvPr>
          <p:cNvCxnSpPr>
            <a:cxnSpLocks/>
          </p:cNvCxnSpPr>
          <p:nvPr/>
        </p:nvCxnSpPr>
        <p:spPr>
          <a:xfrm>
            <a:off x="6884505" y="2033427"/>
            <a:ext cx="16565" cy="219654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16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We Can Learn…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The Value of Faith.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Faith is taking God at His word.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trusted in a promise of God made 45 years before it was fulfilled.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Caleb's faith was not ruled by human reasoning and cowardice.</a:t>
            </a:r>
          </a:p>
        </p:txBody>
      </p:sp>
    </p:spTree>
    <p:extLst>
      <p:ext uri="{BB962C8B-B14F-4D97-AF65-F5344CB8AC3E}">
        <p14:creationId xmlns:p14="http://schemas.microsoft.com/office/powerpoint/2010/main" val="425848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We Can Learn…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The Value of Foresight.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saw everything the other spies saw.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However, he saw them in light of God's strength.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had conviction in the midst of pessimism.</a:t>
            </a:r>
          </a:p>
        </p:txBody>
      </p:sp>
    </p:spTree>
    <p:extLst>
      <p:ext uri="{BB962C8B-B14F-4D97-AF65-F5344CB8AC3E}">
        <p14:creationId xmlns:p14="http://schemas.microsoft.com/office/powerpoint/2010/main" val="168111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We Can Learn…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The Value of Fortitude.</a:t>
            </a:r>
          </a:p>
          <a:p>
            <a:pPr marL="1200150" lvl="1" indent="-742950">
              <a:buAutoNum type="arabicParenR"/>
            </a:pPr>
            <a:r>
              <a:rPr lang="en-US" sz="36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had the courage of his convictions.</a:t>
            </a:r>
          </a:p>
          <a:p>
            <a:pPr marL="1200150" lvl="1" indent="-742950">
              <a:buAutoNum type="arabicParenR"/>
            </a:pPr>
            <a:r>
              <a:rPr lang="en-US" sz="3600" dirty="0">
                <a:latin typeface="Dubai Light" panose="020B0604020202020204" pitchFamily="34" charset="-78"/>
                <a:cs typeface="Dubai Light" panose="020B0604020202020204" pitchFamily="34" charset="-78"/>
              </a:rPr>
              <a:t>He was not swayed by threats and criticism.</a:t>
            </a:r>
          </a:p>
          <a:p>
            <a:pPr marL="1200150" lvl="1" indent="-742950">
              <a:buAutoNum type="arabicParenR"/>
            </a:pPr>
            <a:r>
              <a:rPr lang="en-US" sz="36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stayed with God’s word in spite of opposition.</a:t>
            </a:r>
          </a:p>
          <a:p>
            <a:pPr marL="1200150" lvl="1" indent="-742950">
              <a:buAutoNum type="arabicParenR"/>
            </a:pPr>
            <a:r>
              <a:rPr lang="en-US" sz="3600" dirty="0">
                <a:latin typeface="Dubai Light" panose="020B0604020202020204" pitchFamily="34" charset="-78"/>
                <a:cs typeface="Dubai Light" panose="020B0604020202020204" pitchFamily="34" charset="-78"/>
              </a:rPr>
              <a:t>He was decisive and willing to stand alone if necessary.</a:t>
            </a:r>
          </a:p>
        </p:txBody>
      </p:sp>
    </p:spTree>
    <p:extLst>
      <p:ext uri="{BB962C8B-B14F-4D97-AF65-F5344CB8AC3E}">
        <p14:creationId xmlns:p14="http://schemas.microsoft.com/office/powerpoint/2010/main" val="309688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We Can Learn…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The Value of Forbearance.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waited on the promise of God in spite of the hardships involved.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This suggests humility, meekness, patience, and perseverance on the part of Caleb.</a:t>
            </a:r>
          </a:p>
        </p:txBody>
      </p:sp>
    </p:spTree>
    <p:extLst>
      <p:ext uri="{BB962C8B-B14F-4D97-AF65-F5344CB8AC3E}">
        <p14:creationId xmlns:p14="http://schemas.microsoft.com/office/powerpoint/2010/main" val="383540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2A3D-E52A-478C-BE0B-ACB02A1D4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566" y="1957353"/>
            <a:ext cx="4677999" cy="1821405"/>
          </a:xfrm>
        </p:spPr>
        <p:txBody>
          <a:bodyPr>
            <a:normAutofit fontScale="90000"/>
          </a:bodyPr>
          <a:lstStyle/>
          <a:p>
            <a:r>
              <a:rPr lang="en-US" sz="1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Caleb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5A5EE-8DF4-4368-83D7-A099F7942C82}"/>
              </a:ext>
            </a:extLst>
          </p:cNvPr>
          <p:cNvSpPr txBox="1"/>
          <p:nvPr/>
        </p:nvSpPr>
        <p:spPr>
          <a:xfrm>
            <a:off x="2544418" y="659333"/>
            <a:ext cx="44593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6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Light" panose="020B0303030403030204" pitchFamily="34" charset="-78"/>
                <a:ea typeface="+mj-ea"/>
                <a:cs typeface="Dubai Light" panose="020B0303030403030204" pitchFamily="34" charset="-78"/>
              </a:rPr>
              <a:t>Consider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52264D-312E-4FB9-802B-5FA796BFF0B0}"/>
              </a:ext>
            </a:extLst>
          </p:cNvPr>
          <p:cNvCxnSpPr>
            <a:cxnSpLocks/>
          </p:cNvCxnSpPr>
          <p:nvPr/>
        </p:nvCxnSpPr>
        <p:spPr>
          <a:xfrm>
            <a:off x="2421835" y="666695"/>
            <a:ext cx="430033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64C371-C89D-4CCD-BFD5-45BDDD54F05B}"/>
              </a:ext>
            </a:extLst>
          </p:cNvPr>
          <p:cNvCxnSpPr>
            <a:cxnSpLocks/>
          </p:cNvCxnSpPr>
          <p:nvPr/>
        </p:nvCxnSpPr>
        <p:spPr>
          <a:xfrm>
            <a:off x="2426148" y="659930"/>
            <a:ext cx="1" cy="217149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85DB5F-DCBA-43BF-A4EE-88247C320F7A}"/>
              </a:ext>
            </a:extLst>
          </p:cNvPr>
          <p:cNvCxnSpPr>
            <a:cxnSpLocks/>
          </p:cNvCxnSpPr>
          <p:nvPr/>
        </p:nvCxnSpPr>
        <p:spPr>
          <a:xfrm>
            <a:off x="2667000" y="3205487"/>
            <a:ext cx="423407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317FA0-E560-48B5-8958-CA89A856E6B4}"/>
              </a:ext>
            </a:extLst>
          </p:cNvPr>
          <p:cNvCxnSpPr>
            <a:cxnSpLocks/>
          </p:cNvCxnSpPr>
          <p:nvPr/>
        </p:nvCxnSpPr>
        <p:spPr>
          <a:xfrm>
            <a:off x="6884505" y="1015413"/>
            <a:ext cx="16565" cy="219654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FD65A4D-961E-410D-B4C6-37C8686D3055}"/>
              </a:ext>
            </a:extLst>
          </p:cNvPr>
          <p:cNvSpPr txBox="1"/>
          <p:nvPr/>
        </p:nvSpPr>
        <p:spPr>
          <a:xfrm>
            <a:off x="284502" y="4153901"/>
            <a:ext cx="85749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…fight the good fight.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1 Timothy 1:18</a:t>
            </a:r>
          </a:p>
        </p:txBody>
      </p:sp>
    </p:spTree>
    <p:extLst>
      <p:ext uri="{BB962C8B-B14F-4D97-AF65-F5344CB8AC3E}">
        <p14:creationId xmlns:p14="http://schemas.microsoft.com/office/powerpoint/2010/main" val="385493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2A3D-E52A-478C-BE0B-ACB02A1D4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566" y="1957353"/>
            <a:ext cx="4677999" cy="1821405"/>
          </a:xfrm>
        </p:spPr>
        <p:txBody>
          <a:bodyPr>
            <a:normAutofit fontScale="90000"/>
          </a:bodyPr>
          <a:lstStyle/>
          <a:p>
            <a:r>
              <a:rPr lang="en-US" sz="1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Caleb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5A5EE-8DF4-4368-83D7-A099F7942C82}"/>
              </a:ext>
            </a:extLst>
          </p:cNvPr>
          <p:cNvSpPr txBox="1"/>
          <p:nvPr/>
        </p:nvSpPr>
        <p:spPr>
          <a:xfrm>
            <a:off x="2544418" y="659333"/>
            <a:ext cx="44593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6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Light" panose="020B0303030403030204" pitchFamily="34" charset="-78"/>
                <a:ea typeface="+mj-ea"/>
                <a:cs typeface="Dubai Light" panose="020B0303030403030204" pitchFamily="34" charset="-78"/>
              </a:rPr>
              <a:t>Consider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52264D-312E-4FB9-802B-5FA796BFF0B0}"/>
              </a:ext>
            </a:extLst>
          </p:cNvPr>
          <p:cNvCxnSpPr>
            <a:cxnSpLocks/>
          </p:cNvCxnSpPr>
          <p:nvPr/>
        </p:nvCxnSpPr>
        <p:spPr>
          <a:xfrm>
            <a:off x="2421835" y="666695"/>
            <a:ext cx="430033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64C371-C89D-4CCD-BFD5-45BDDD54F05B}"/>
              </a:ext>
            </a:extLst>
          </p:cNvPr>
          <p:cNvCxnSpPr>
            <a:cxnSpLocks/>
          </p:cNvCxnSpPr>
          <p:nvPr/>
        </p:nvCxnSpPr>
        <p:spPr>
          <a:xfrm>
            <a:off x="2426148" y="659930"/>
            <a:ext cx="1" cy="217149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85DB5F-DCBA-43BF-A4EE-88247C320F7A}"/>
              </a:ext>
            </a:extLst>
          </p:cNvPr>
          <p:cNvCxnSpPr>
            <a:cxnSpLocks/>
          </p:cNvCxnSpPr>
          <p:nvPr/>
        </p:nvCxnSpPr>
        <p:spPr>
          <a:xfrm>
            <a:off x="2667000" y="3205487"/>
            <a:ext cx="423407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317FA0-E560-48B5-8958-CA89A856E6B4}"/>
              </a:ext>
            </a:extLst>
          </p:cNvPr>
          <p:cNvCxnSpPr>
            <a:cxnSpLocks/>
          </p:cNvCxnSpPr>
          <p:nvPr/>
        </p:nvCxnSpPr>
        <p:spPr>
          <a:xfrm>
            <a:off x="6884505" y="1015413"/>
            <a:ext cx="16565" cy="219654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FD65A4D-961E-410D-B4C6-37C8686D3055}"/>
              </a:ext>
            </a:extLst>
          </p:cNvPr>
          <p:cNvSpPr txBox="1"/>
          <p:nvPr/>
        </p:nvSpPr>
        <p:spPr>
          <a:xfrm>
            <a:off x="284502" y="4153901"/>
            <a:ext cx="85749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Be diligent to present yourself approved to God as a workman who does not need to be ashamed, 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(2 Timothy 2:15)</a:t>
            </a:r>
          </a:p>
        </p:txBody>
      </p:sp>
    </p:spTree>
    <p:extLst>
      <p:ext uri="{BB962C8B-B14F-4D97-AF65-F5344CB8AC3E}">
        <p14:creationId xmlns:p14="http://schemas.microsoft.com/office/powerpoint/2010/main" val="228339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2A3D-E52A-478C-BE0B-ACB02A1D4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566" y="1957353"/>
            <a:ext cx="4677999" cy="1821405"/>
          </a:xfrm>
        </p:spPr>
        <p:txBody>
          <a:bodyPr>
            <a:normAutofit fontScale="90000"/>
          </a:bodyPr>
          <a:lstStyle/>
          <a:p>
            <a:r>
              <a:rPr lang="en-US" sz="1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Caleb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5A5EE-8DF4-4368-83D7-A099F7942C82}"/>
              </a:ext>
            </a:extLst>
          </p:cNvPr>
          <p:cNvSpPr txBox="1"/>
          <p:nvPr/>
        </p:nvSpPr>
        <p:spPr>
          <a:xfrm>
            <a:off x="2544418" y="659333"/>
            <a:ext cx="44593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6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Light" panose="020B0303030403030204" pitchFamily="34" charset="-78"/>
                <a:ea typeface="+mj-ea"/>
                <a:cs typeface="Dubai Light" panose="020B0303030403030204" pitchFamily="34" charset="-78"/>
              </a:rPr>
              <a:t>Consider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52264D-312E-4FB9-802B-5FA796BFF0B0}"/>
              </a:ext>
            </a:extLst>
          </p:cNvPr>
          <p:cNvCxnSpPr>
            <a:cxnSpLocks/>
          </p:cNvCxnSpPr>
          <p:nvPr/>
        </p:nvCxnSpPr>
        <p:spPr>
          <a:xfrm>
            <a:off x="2421835" y="666695"/>
            <a:ext cx="430033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64C371-C89D-4CCD-BFD5-45BDDD54F05B}"/>
              </a:ext>
            </a:extLst>
          </p:cNvPr>
          <p:cNvCxnSpPr>
            <a:cxnSpLocks/>
          </p:cNvCxnSpPr>
          <p:nvPr/>
        </p:nvCxnSpPr>
        <p:spPr>
          <a:xfrm>
            <a:off x="2426148" y="659930"/>
            <a:ext cx="1" cy="217149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85DB5F-DCBA-43BF-A4EE-88247C320F7A}"/>
              </a:ext>
            </a:extLst>
          </p:cNvPr>
          <p:cNvCxnSpPr>
            <a:cxnSpLocks/>
          </p:cNvCxnSpPr>
          <p:nvPr/>
        </p:nvCxnSpPr>
        <p:spPr>
          <a:xfrm>
            <a:off x="2667000" y="3205487"/>
            <a:ext cx="423407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317FA0-E560-48B5-8958-CA89A856E6B4}"/>
              </a:ext>
            </a:extLst>
          </p:cNvPr>
          <p:cNvCxnSpPr>
            <a:cxnSpLocks/>
          </p:cNvCxnSpPr>
          <p:nvPr/>
        </p:nvCxnSpPr>
        <p:spPr>
          <a:xfrm>
            <a:off x="6884505" y="1015413"/>
            <a:ext cx="16565" cy="219654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FD65A4D-961E-410D-B4C6-37C8686D3055}"/>
              </a:ext>
            </a:extLst>
          </p:cNvPr>
          <p:cNvSpPr txBox="1"/>
          <p:nvPr/>
        </p:nvSpPr>
        <p:spPr>
          <a:xfrm>
            <a:off x="284502" y="4153901"/>
            <a:ext cx="85749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Be steadfast, immovable, always abounding in the work of the Lord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(I Corinthians 15:58)</a:t>
            </a:r>
          </a:p>
        </p:txBody>
      </p:sp>
    </p:spTree>
    <p:extLst>
      <p:ext uri="{BB962C8B-B14F-4D97-AF65-F5344CB8AC3E}">
        <p14:creationId xmlns:p14="http://schemas.microsoft.com/office/powerpoint/2010/main" val="146331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2A3D-E52A-478C-BE0B-ACB02A1D4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566" y="1957353"/>
            <a:ext cx="4677999" cy="1821405"/>
          </a:xfrm>
        </p:spPr>
        <p:txBody>
          <a:bodyPr>
            <a:normAutofit fontScale="90000"/>
          </a:bodyPr>
          <a:lstStyle/>
          <a:p>
            <a:r>
              <a:rPr lang="en-US" sz="1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Caleb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5A5EE-8DF4-4368-83D7-A099F7942C82}"/>
              </a:ext>
            </a:extLst>
          </p:cNvPr>
          <p:cNvSpPr txBox="1"/>
          <p:nvPr/>
        </p:nvSpPr>
        <p:spPr>
          <a:xfrm>
            <a:off x="2544418" y="659333"/>
            <a:ext cx="44593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6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ubai Light" panose="020B0303030403030204" pitchFamily="34" charset="-78"/>
                <a:ea typeface="+mj-ea"/>
                <a:cs typeface="Dubai Light" panose="020B0303030403030204" pitchFamily="34" charset="-78"/>
              </a:rPr>
              <a:t>Consider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52264D-312E-4FB9-802B-5FA796BFF0B0}"/>
              </a:ext>
            </a:extLst>
          </p:cNvPr>
          <p:cNvCxnSpPr>
            <a:cxnSpLocks/>
          </p:cNvCxnSpPr>
          <p:nvPr/>
        </p:nvCxnSpPr>
        <p:spPr>
          <a:xfrm>
            <a:off x="2421835" y="666695"/>
            <a:ext cx="430033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64C371-C89D-4CCD-BFD5-45BDDD54F05B}"/>
              </a:ext>
            </a:extLst>
          </p:cNvPr>
          <p:cNvCxnSpPr>
            <a:cxnSpLocks/>
          </p:cNvCxnSpPr>
          <p:nvPr/>
        </p:nvCxnSpPr>
        <p:spPr>
          <a:xfrm>
            <a:off x="2426148" y="659930"/>
            <a:ext cx="1" cy="217149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85DB5F-DCBA-43BF-A4EE-88247C320F7A}"/>
              </a:ext>
            </a:extLst>
          </p:cNvPr>
          <p:cNvCxnSpPr>
            <a:cxnSpLocks/>
          </p:cNvCxnSpPr>
          <p:nvPr/>
        </p:nvCxnSpPr>
        <p:spPr>
          <a:xfrm>
            <a:off x="2667000" y="3205487"/>
            <a:ext cx="423407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317FA0-E560-48B5-8958-CA89A856E6B4}"/>
              </a:ext>
            </a:extLst>
          </p:cNvPr>
          <p:cNvCxnSpPr>
            <a:cxnSpLocks/>
          </p:cNvCxnSpPr>
          <p:nvPr/>
        </p:nvCxnSpPr>
        <p:spPr>
          <a:xfrm>
            <a:off x="6884505" y="1015413"/>
            <a:ext cx="16565" cy="219654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FD65A4D-961E-410D-B4C6-37C8686D3055}"/>
              </a:ext>
            </a:extLst>
          </p:cNvPr>
          <p:cNvSpPr txBox="1"/>
          <p:nvPr/>
        </p:nvSpPr>
        <p:spPr>
          <a:xfrm>
            <a:off x="284502" y="4153901"/>
            <a:ext cx="85749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I have fought the good fight, I have finished the course, I have kept the faith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(2 Timothy 4:7)</a:t>
            </a:r>
          </a:p>
        </p:txBody>
      </p:sp>
    </p:spTree>
    <p:extLst>
      <p:ext uri="{BB962C8B-B14F-4D97-AF65-F5344CB8AC3E}">
        <p14:creationId xmlns:p14="http://schemas.microsoft.com/office/powerpoint/2010/main" val="143708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Who is Caleb?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Hebrew of the tribe of Judah</a:t>
            </a:r>
          </a:p>
          <a:p>
            <a:pPr marL="742950" indent="-742950">
              <a:buAutoNum type="arabicParenR"/>
            </a:pP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Son of </a:t>
            </a:r>
            <a:r>
              <a:rPr lang="en-US" sz="4400" dirty="0" err="1">
                <a:latin typeface="Dubai Light" panose="020B0604020202020204" pitchFamily="34" charset="-78"/>
                <a:cs typeface="Dubai Light" panose="020B0604020202020204" pitchFamily="34" charset="-78"/>
              </a:rPr>
              <a:t>Jephunneh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 the </a:t>
            </a:r>
            <a:r>
              <a:rPr lang="en-US" sz="4400" dirty="0" err="1">
                <a:latin typeface="Dubai Light" panose="020B0604020202020204" pitchFamily="34" charset="-78"/>
                <a:cs typeface="Dubai Light" panose="020B0604020202020204" pitchFamily="34" charset="-78"/>
              </a:rPr>
              <a:t>Kenezzite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  (Joshua 14:6)</a:t>
            </a:r>
          </a:p>
          <a:p>
            <a:pPr marL="742950" indent="-742950">
              <a:buAutoNum type="arabicParenR"/>
            </a:pP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A prince of the tribe of Judah   (Numbers 13:6)</a:t>
            </a:r>
          </a:p>
          <a:p>
            <a:pPr marL="742950" indent="-742950">
              <a:buAutoNum type="arabicParenR"/>
            </a:pP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One selected by Moses </a:t>
            </a:r>
            <a:r>
              <a:rPr lang="en-US" sz="4400">
                <a:latin typeface="Dubai Light" panose="020B0604020202020204" pitchFamily="34" charset="-78"/>
                <a:cs typeface="Dubai Light" panose="020B0604020202020204" pitchFamily="34" charset="-78"/>
              </a:rPr>
              <a:t>to be a 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spy   (Numbers 13:1-16)</a:t>
            </a:r>
          </a:p>
        </p:txBody>
      </p:sp>
    </p:spTree>
    <p:extLst>
      <p:ext uri="{BB962C8B-B14F-4D97-AF65-F5344CB8AC3E}">
        <p14:creationId xmlns:p14="http://schemas.microsoft.com/office/powerpoint/2010/main" val="85446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Lived during…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Slavery in Egypt</a:t>
            </a:r>
          </a:p>
          <a:p>
            <a:endParaRPr lang="en-US" sz="4400" dirty="0">
              <a:latin typeface="Dubai Light" panose="020B0604020202020204" pitchFamily="34" charset="-78"/>
              <a:cs typeface="Dubai Light" panose="020B0604020202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57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Lived during…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solidFill>
                  <a:prstClr val="black"/>
                </a:solidFill>
                <a:latin typeface="Dubai Light" panose="020B0604020202020204" pitchFamily="34" charset="-78"/>
                <a:cs typeface="Dubai Light" panose="020B0604020202020204" pitchFamily="34" charset="-78"/>
              </a:rPr>
              <a:t>Slavery in Egypt</a:t>
            </a:r>
          </a:p>
          <a:p>
            <a:pPr lvl="0"/>
            <a:r>
              <a:rPr lang="en-US" sz="4400" b="1" dirty="0">
                <a:solidFill>
                  <a:prstClr val="black"/>
                </a:solidFill>
                <a:latin typeface="Dubai Light" panose="020B0604020202020204" pitchFamily="34" charset="-78"/>
                <a:cs typeface="Dubai Light" panose="020B0604020202020204" pitchFamily="34" charset="-78"/>
              </a:rPr>
              <a:t>Wandering in the desert</a:t>
            </a:r>
            <a:endParaRPr lang="en-US" sz="4400" b="1" dirty="0">
              <a:latin typeface="Dubai Light" panose="020B0604020202020204" pitchFamily="34" charset="-78"/>
              <a:cs typeface="Dubai Light" panose="020B0604020202020204" pitchFamily="34" charset="-78"/>
            </a:endParaRPr>
          </a:p>
          <a:p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Freedom in the promised land</a:t>
            </a:r>
          </a:p>
          <a:p>
            <a:pPr marL="971550" lvl="1" indent="-514350">
              <a:buAutoNum type="arabicParenR"/>
            </a:pPr>
            <a:r>
              <a:rPr lang="en-US" sz="32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and Joshua survived the 40 years in the wilderness (Heb. 3:12-19; Num. 14:28-30).</a:t>
            </a:r>
          </a:p>
          <a:p>
            <a:pPr marL="971550" lvl="1" indent="-514350">
              <a:buAutoNum type="arabicParenR"/>
            </a:pPr>
            <a:r>
              <a:rPr lang="en-US" sz="3200" dirty="0">
                <a:latin typeface="Dubai Light" panose="020B0604020202020204" pitchFamily="34" charset="-78"/>
                <a:cs typeface="Dubai Light" panose="020B0604020202020204" pitchFamily="34" charset="-78"/>
              </a:rPr>
              <a:t>He was a fighter at 85 (Jos 14:10-11).</a:t>
            </a:r>
          </a:p>
          <a:p>
            <a:pPr marL="971550" lvl="1" indent="-514350">
              <a:buAutoNum type="arabicParenR"/>
            </a:pPr>
            <a:r>
              <a:rPr lang="en-US" sz="3200" dirty="0">
                <a:latin typeface="Dubai Light" panose="020B0604020202020204" pitchFamily="34" charset="-78"/>
                <a:cs typeface="Dubai Light" panose="020B0604020202020204" pitchFamily="34" charset="-78"/>
              </a:rPr>
              <a:t>He drives out the </a:t>
            </a:r>
            <a:r>
              <a:rPr lang="en-US" sz="3200" dirty="0" err="1">
                <a:latin typeface="Dubai Light" panose="020B0604020202020204" pitchFamily="34" charset="-78"/>
                <a:cs typeface="Dubai Light" panose="020B0604020202020204" pitchFamily="34" charset="-78"/>
              </a:rPr>
              <a:t>Anakim</a:t>
            </a:r>
            <a:r>
              <a:rPr lang="en-US" sz="3200" dirty="0">
                <a:latin typeface="Dubai Light" panose="020B0604020202020204" pitchFamily="34" charset="-78"/>
                <a:cs typeface="Dubai Light" panose="020B0604020202020204" pitchFamily="34" charset="-78"/>
              </a:rPr>
              <a:t> of Hebron          (Num. 13:21-22,33; Jos. 14:12-14; 15:14)</a:t>
            </a:r>
            <a:endParaRPr lang="en-US" sz="4400" dirty="0">
              <a:latin typeface="Dubai Light" panose="020B0604020202020204" pitchFamily="34" charset="-78"/>
              <a:cs typeface="Dubai Light" panose="020B0604020202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279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His Character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“But My servant Caleb, because he has had a different spirit and has followed Me fully, I will bring into the land which he entered, and his descendants shall take possession of it.”</a:t>
            </a:r>
          </a:p>
          <a:p>
            <a:pPr lvl="0" algn="r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(Num. 14:24)</a:t>
            </a:r>
          </a:p>
        </p:txBody>
      </p:sp>
    </p:spTree>
    <p:extLst>
      <p:ext uri="{BB962C8B-B14F-4D97-AF65-F5344CB8AC3E}">
        <p14:creationId xmlns:p14="http://schemas.microsoft.com/office/powerpoint/2010/main" val="85841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His Character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“But </a:t>
            </a:r>
            <a:r>
              <a:rPr lang="en-US" sz="4400" u="sng" dirty="0">
                <a:latin typeface="Dubai Light" panose="020B0604020202020204" pitchFamily="34" charset="-78"/>
                <a:cs typeface="Dubai Light" panose="020B0604020202020204" pitchFamily="34" charset="-78"/>
              </a:rPr>
              <a:t>My servant Caleb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, because he has had a different spirit and has followed Me fully, I will bring into the land which he entered, and his descendants shall take possession of it.”</a:t>
            </a:r>
          </a:p>
          <a:p>
            <a:pPr lvl="0" algn="r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(Num. 14:24)</a:t>
            </a:r>
          </a:p>
        </p:txBody>
      </p:sp>
    </p:spTree>
    <p:extLst>
      <p:ext uri="{BB962C8B-B14F-4D97-AF65-F5344CB8AC3E}">
        <p14:creationId xmlns:p14="http://schemas.microsoft.com/office/powerpoint/2010/main" val="299077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His Character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“But </a:t>
            </a:r>
            <a:r>
              <a:rPr lang="en-US" sz="4400" u="sng" dirty="0">
                <a:latin typeface="Dubai Light" panose="020B0604020202020204" pitchFamily="34" charset="-78"/>
                <a:cs typeface="Dubai Light" panose="020B0604020202020204" pitchFamily="34" charset="-78"/>
              </a:rPr>
              <a:t>My servant Caleb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, because he has </a:t>
            </a:r>
            <a:r>
              <a:rPr lang="en-US" sz="4400" u="sng" dirty="0">
                <a:latin typeface="Dubai Light" panose="020B0604020202020204" pitchFamily="34" charset="-78"/>
                <a:cs typeface="Dubai Light" panose="020B0604020202020204" pitchFamily="34" charset="-78"/>
              </a:rPr>
              <a:t>had a different spirit 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and has followed Me fully, I will bring into the land which he entered, and his descendants shall take possession of it.”</a:t>
            </a:r>
          </a:p>
          <a:p>
            <a:pPr lvl="0" algn="r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(Num. 14:24)</a:t>
            </a:r>
          </a:p>
        </p:txBody>
      </p:sp>
    </p:spTree>
    <p:extLst>
      <p:ext uri="{BB962C8B-B14F-4D97-AF65-F5344CB8AC3E}">
        <p14:creationId xmlns:p14="http://schemas.microsoft.com/office/powerpoint/2010/main" val="403726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His Character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“But </a:t>
            </a:r>
            <a:r>
              <a:rPr lang="en-US" sz="4400" u="sng" dirty="0">
                <a:latin typeface="Dubai Light" panose="020B0604020202020204" pitchFamily="34" charset="-78"/>
                <a:cs typeface="Dubai Light" panose="020B0604020202020204" pitchFamily="34" charset="-78"/>
              </a:rPr>
              <a:t>My servant Caleb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, because he has </a:t>
            </a:r>
            <a:r>
              <a:rPr lang="en-US" sz="4400" u="sng" dirty="0">
                <a:latin typeface="Dubai Light" panose="020B0604020202020204" pitchFamily="34" charset="-78"/>
                <a:cs typeface="Dubai Light" panose="020B0604020202020204" pitchFamily="34" charset="-78"/>
              </a:rPr>
              <a:t>had a different spirit 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and </a:t>
            </a:r>
            <a:r>
              <a:rPr lang="en-US" sz="4400" u="sng" dirty="0">
                <a:latin typeface="Dubai Light" panose="020B0604020202020204" pitchFamily="34" charset="-78"/>
                <a:cs typeface="Dubai Light" panose="020B0604020202020204" pitchFamily="34" charset="-78"/>
              </a:rPr>
              <a:t>has followed Me fully</a:t>
            </a:r>
            <a:r>
              <a:rPr lang="en-US" sz="4400" dirty="0">
                <a:latin typeface="Dubai Light" panose="020B0604020202020204" pitchFamily="34" charset="-78"/>
                <a:cs typeface="Dubai Light" panose="020B0604020202020204" pitchFamily="34" charset="-78"/>
              </a:rPr>
              <a:t>, I will bring into the land which he entered, and his descendants shall take possession of it.”</a:t>
            </a:r>
          </a:p>
          <a:p>
            <a:pPr lvl="0" algn="r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(Num. 14:24)</a:t>
            </a:r>
          </a:p>
        </p:txBody>
      </p:sp>
    </p:spTree>
    <p:extLst>
      <p:ext uri="{BB962C8B-B14F-4D97-AF65-F5344CB8AC3E}">
        <p14:creationId xmlns:p14="http://schemas.microsoft.com/office/powerpoint/2010/main" val="48169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04C1-456E-40B1-8498-AA8A7957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711" y="575733"/>
            <a:ext cx="5926667" cy="104309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We Can Learn…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D6F50-3035-459C-85F0-AFF386026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379307" y="74947"/>
            <a:ext cx="2458719" cy="1642570"/>
          </a:xfrm>
          <a:effectLst>
            <a:softEdge rad="1270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7D685-31DF-4278-A6CE-BE58531D25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71" t="5872" r="15863" b="38256"/>
          <a:stretch/>
        </p:blipFill>
        <p:spPr>
          <a:xfrm>
            <a:off x="116621" y="48119"/>
            <a:ext cx="2885223" cy="164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60FF71-628D-4BFE-BC07-D5ACBD554D88}"/>
              </a:ext>
            </a:extLst>
          </p:cNvPr>
          <p:cNvSpPr txBox="1"/>
          <p:nvPr/>
        </p:nvSpPr>
        <p:spPr>
          <a:xfrm>
            <a:off x="116621" y="1781386"/>
            <a:ext cx="891075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latin typeface="Dubai Light" panose="020B0604020202020204" pitchFamily="34" charset="-78"/>
                <a:cs typeface="Dubai Light" panose="020B0604020202020204" pitchFamily="34" charset="-78"/>
              </a:rPr>
              <a:t>The Value of Familiarity His Word.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knew God's plan.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knew God's expectation.</a:t>
            </a:r>
          </a:p>
          <a:p>
            <a:pPr marL="1200150" lvl="1" indent="-742950">
              <a:buAutoNum type="arabicParenR"/>
            </a:pPr>
            <a:r>
              <a:rPr lang="en-US" sz="4000" dirty="0">
                <a:latin typeface="Dubai Light" panose="020B0604020202020204" pitchFamily="34" charset="-78"/>
                <a:cs typeface="Dubai Light" panose="020B0604020202020204" pitchFamily="34" charset="-78"/>
              </a:rPr>
              <a:t>Caleb honored God’s authority.</a:t>
            </a:r>
          </a:p>
        </p:txBody>
      </p:sp>
    </p:spTree>
    <p:extLst>
      <p:ext uri="{BB962C8B-B14F-4D97-AF65-F5344CB8AC3E}">
        <p14:creationId xmlns:p14="http://schemas.microsoft.com/office/powerpoint/2010/main" val="323527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566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Dubai Light</vt:lpstr>
      <vt:lpstr>Dubai Medium</vt:lpstr>
      <vt:lpstr>Office Theme</vt:lpstr>
      <vt:lpstr>Caleb</vt:lpstr>
      <vt:lpstr>Who is Caleb?</vt:lpstr>
      <vt:lpstr>Lived during…</vt:lpstr>
      <vt:lpstr>Lived during…</vt:lpstr>
      <vt:lpstr>His Character</vt:lpstr>
      <vt:lpstr>His Character</vt:lpstr>
      <vt:lpstr>His Character</vt:lpstr>
      <vt:lpstr>His Character</vt:lpstr>
      <vt:lpstr>We Can Learn…</vt:lpstr>
      <vt:lpstr>We Can Learn…</vt:lpstr>
      <vt:lpstr>We Can Learn…</vt:lpstr>
      <vt:lpstr>We Can Learn…</vt:lpstr>
      <vt:lpstr>We Can Learn…</vt:lpstr>
      <vt:lpstr>Caleb</vt:lpstr>
      <vt:lpstr>Caleb</vt:lpstr>
      <vt:lpstr>Caleb</vt:lpstr>
      <vt:lpstr>Caleb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24</cp:revision>
  <dcterms:created xsi:type="dcterms:W3CDTF">2018-09-02T00:56:00Z</dcterms:created>
  <dcterms:modified xsi:type="dcterms:W3CDTF">2018-09-03T13:16:30Z</dcterms:modified>
</cp:coreProperties>
</file>