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E593E-6E92-4C56-BF7C-A0E0EF273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3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2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D6AB4-41F5-412E-8074-22F69ABC1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6" y="1854437"/>
            <a:ext cx="8874273" cy="5003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3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05E6AC-5411-44DA-8214-DC958C78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6" y="1854437"/>
            <a:ext cx="8874273" cy="5003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16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0ABFA4-9272-4A38-A06A-77CB38BFA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6" y="1854437"/>
            <a:ext cx="8874273" cy="5003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90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6C2BA-3E24-442E-999F-B5824E67B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6" y="1854437"/>
            <a:ext cx="8874273" cy="5003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1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B8AC-8426-4946-8083-7270CE180E31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024E-F2B6-46E7-9A05-59747DBE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F941-23A2-4134-86BD-D75905BC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important work of the church was not being done</a:t>
            </a:r>
          </a:p>
          <a:p>
            <a:pPr lvl="1"/>
            <a:r>
              <a:rPr lang="en-US" dirty="0"/>
              <a:t>Hellenist widows were being neglected</a:t>
            </a:r>
          </a:p>
          <a:p>
            <a:pPr lvl="1"/>
            <a:r>
              <a:rPr lang="en-US" dirty="0"/>
              <a:t>A complaint/murmuring came to the apostles</a:t>
            </a:r>
          </a:p>
          <a:p>
            <a:r>
              <a:rPr lang="en-US" dirty="0"/>
              <a:t>What would cause a work of the church to be neglected?</a:t>
            </a:r>
          </a:p>
          <a:p>
            <a:pPr lvl="1"/>
            <a:r>
              <a:rPr lang="en-US" dirty="0"/>
              <a:t>The Work?</a:t>
            </a:r>
          </a:p>
          <a:p>
            <a:pPr lvl="2"/>
            <a:r>
              <a:rPr lang="en-US" dirty="0"/>
              <a:t>Widows</a:t>
            </a:r>
          </a:p>
          <a:p>
            <a:pPr lvl="2"/>
            <a:r>
              <a:rPr lang="en-US" dirty="0"/>
              <a:t>Large number</a:t>
            </a:r>
          </a:p>
          <a:p>
            <a:pPr lvl="2"/>
            <a:r>
              <a:rPr lang="en-US" dirty="0"/>
              <a:t>Differences</a:t>
            </a:r>
          </a:p>
          <a:p>
            <a:pPr lvl="1"/>
            <a:r>
              <a:rPr lang="en-US" dirty="0"/>
              <a:t>The Workers?</a:t>
            </a:r>
          </a:p>
          <a:p>
            <a:pPr lvl="2"/>
            <a:r>
              <a:rPr lang="en-US" dirty="0"/>
              <a:t>Not enough time, too busy?</a:t>
            </a:r>
          </a:p>
          <a:p>
            <a:pPr lvl="2"/>
            <a:r>
              <a:rPr lang="en-US" dirty="0"/>
              <a:t>Hesitant to volunteer, unwilling </a:t>
            </a:r>
            <a:r>
              <a:rPr lang="en-US"/>
              <a:t>to commit?</a:t>
            </a:r>
            <a:endParaRPr lang="en-US" dirty="0"/>
          </a:p>
          <a:p>
            <a:pPr lvl="2"/>
            <a:r>
              <a:rPr lang="en-US" dirty="0"/>
              <a:t>Lazy, self-centered?</a:t>
            </a:r>
          </a:p>
          <a:p>
            <a:pPr lvl="2"/>
            <a:r>
              <a:rPr lang="en-US" dirty="0"/>
              <a:t>Viewed serving as not very dignified?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F941-23A2-4134-86BD-D75905BCC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1854437"/>
            <a:ext cx="8874273" cy="5003563"/>
          </a:xfrm>
        </p:spPr>
        <p:txBody>
          <a:bodyPr>
            <a:normAutofit/>
          </a:bodyPr>
          <a:lstStyle/>
          <a:p>
            <a:r>
              <a:rPr lang="en-US" dirty="0"/>
              <a:t>Servants in the church who are:</a:t>
            </a:r>
          </a:p>
          <a:p>
            <a:pPr lvl="1"/>
            <a:r>
              <a:rPr lang="en-US" sz="2800" dirty="0"/>
              <a:t>Observant of others (Heb. 10:24)</a:t>
            </a:r>
          </a:p>
          <a:p>
            <a:pPr lvl="1"/>
            <a:r>
              <a:rPr lang="en-US" sz="2800" dirty="0"/>
              <a:t>Involved in the lives of brethren (Acts 2:44; Gal. 6:2)</a:t>
            </a:r>
          </a:p>
          <a:p>
            <a:pPr lvl="1"/>
            <a:r>
              <a:rPr lang="en-US" sz="2800" dirty="0"/>
              <a:t>Concerned about each member (1 Cor. 12:22-25)</a:t>
            </a:r>
          </a:p>
          <a:p>
            <a:pPr lvl="1"/>
            <a:r>
              <a:rPr lang="en-US" sz="2800" dirty="0"/>
              <a:t>Action-minded (Gal. 6:10; Heb. 13:16; 6:10)</a:t>
            </a:r>
          </a:p>
          <a:p>
            <a:pPr lvl="1"/>
            <a:r>
              <a:rPr lang="en-US" sz="2800" dirty="0"/>
              <a:t>Mindful the “greatest” is “your servant” (Matt. 23:11)</a:t>
            </a:r>
          </a:p>
          <a:p>
            <a:pPr lvl="1"/>
            <a:r>
              <a:rPr lang="en-US" sz="2800" dirty="0"/>
              <a:t>Looking to Jesus as “the One who serves” (Luke 22:27)</a:t>
            </a:r>
          </a:p>
        </p:txBody>
      </p:sp>
    </p:spTree>
    <p:extLst>
      <p:ext uri="{BB962C8B-B14F-4D97-AF65-F5344CB8AC3E}">
        <p14:creationId xmlns:p14="http://schemas.microsoft.com/office/powerpoint/2010/main" val="953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F941-23A2-4134-86BD-D75905BC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Recognize the need for special servants for a specified task (6:1-2)</a:t>
            </a:r>
          </a:p>
          <a:p>
            <a:pPr lvl="1"/>
            <a:r>
              <a:rPr lang="en-US" dirty="0"/>
              <a:t>The Greek </a:t>
            </a:r>
            <a:r>
              <a:rPr lang="en-US" i="1" dirty="0" err="1"/>
              <a:t>diakonos</a:t>
            </a:r>
            <a:r>
              <a:rPr lang="en-US" dirty="0"/>
              <a:t> means “servant, minister, attendant”</a:t>
            </a:r>
          </a:p>
          <a:p>
            <a:pPr lvl="1"/>
            <a:r>
              <a:rPr lang="en-US" dirty="0"/>
              <a:t>This is a very personal service rendered to another</a:t>
            </a:r>
          </a:p>
          <a:p>
            <a:pPr lvl="1"/>
            <a:r>
              <a:rPr lang="en-US" dirty="0"/>
              <a:t>It specifically means “deacon” 3 times (Phil. 1:1; 1 Tim. 3:8-13)</a:t>
            </a:r>
          </a:p>
          <a:p>
            <a:pPr lvl="1"/>
            <a:r>
              <a:rPr lang="en-US" dirty="0"/>
              <a:t>The word is tied to active Christian love for others</a:t>
            </a:r>
          </a:p>
          <a:p>
            <a:r>
              <a:rPr lang="en-US" dirty="0"/>
              <a:t>Divide the labor among workers based on abilities (6:2)</a:t>
            </a:r>
          </a:p>
          <a:p>
            <a:r>
              <a:rPr lang="en-US" dirty="0"/>
              <a:t>Look “among” the congregation for “men” to serve (6:3)</a:t>
            </a:r>
          </a:p>
        </p:txBody>
      </p:sp>
    </p:spTree>
    <p:extLst>
      <p:ext uri="{BB962C8B-B14F-4D97-AF65-F5344CB8AC3E}">
        <p14:creationId xmlns:p14="http://schemas.microsoft.com/office/powerpoint/2010/main" val="4497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F941-23A2-4134-86BD-D75905BCC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1854437"/>
            <a:ext cx="8973084" cy="5003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men meeting divine qualifications (6:3+ 1 Tim. 3:8-13)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Of good reputation</a:t>
            </a:r>
            <a:r>
              <a:rPr lang="en-US" sz="2500" dirty="0"/>
              <a:t>” = in &amp; out of the church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Full of the Holy Spirit</a:t>
            </a:r>
            <a:r>
              <a:rPr lang="en-US" sz="2500" dirty="0"/>
              <a:t>” = bearing the fruit of the Spirit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Full of wisdom</a:t>
            </a:r>
            <a:r>
              <a:rPr lang="en-US" sz="2500" dirty="0"/>
              <a:t>” = practical, good sense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Tested</a:t>
            </a:r>
            <a:r>
              <a:rPr lang="en-US" sz="2500" dirty="0"/>
              <a:t>” = proved in faith and willingness; genuinely ready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Reverent</a:t>
            </a:r>
            <a:r>
              <a:rPr lang="en-US" sz="2500" dirty="0"/>
              <a:t>” = serious, dignified, respectable, honorable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Holding the mystery of the faith</a:t>
            </a:r>
            <a:r>
              <a:rPr lang="en-US" sz="2500" dirty="0"/>
              <a:t>” = sound in belief &amp; practice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Blameless</a:t>
            </a:r>
            <a:r>
              <a:rPr lang="en-US" sz="2500" dirty="0"/>
              <a:t>” = without reproach; no charge can be sustained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Not double-tongued</a:t>
            </a:r>
            <a:r>
              <a:rPr lang="en-US" sz="2500" dirty="0"/>
              <a:t>” = doesn’t tell two different stories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Not given to much wine</a:t>
            </a:r>
            <a:r>
              <a:rPr lang="en-US" sz="2500" dirty="0"/>
              <a:t>” = not inclined to drink but sober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Not greedy for money</a:t>
            </a:r>
            <a:r>
              <a:rPr lang="en-US" sz="2500" dirty="0"/>
              <a:t>” = not dishonest, not fond of sordid gain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Husband of one wife</a:t>
            </a:r>
            <a:r>
              <a:rPr lang="en-US" sz="2500" dirty="0"/>
              <a:t>” = Scripturally married, one-wife man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Ruling his children and house well</a:t>
            </a:r>
            <a:r>
              <a:rPr lang="en-US" sz="2500" dirty="0"/>
              <a:t>” = head/leader of his house</a:t>
            </a:r>
          </a:p>
          <a:p>
            <a:pPr lvl="1"/>
            <a:r>
              <a:rPr lang="en-US" sz="2500" dirty="0"/>
              <a:t>“</a:t>
            </a:r>
            <a:r>
              <a:rPr lang="en-US" sz="2500" u="sng" dirty="0"/>
              <a:t>Wife</a:t>
            </a:r>
            <a:r>
              <a:rPr lang="en-US" sz="2500" dirty="0"/>
              <a:t>” = “reverent, not slanderer, temperate, faithful in all things”</a:t>
            </a:r>
          </a:p>
        </p:txBody>
      </p:sp>
    </p:spTree>
    <p:extLst>
      <p:ext uri="{BB962C8B-B14F-4D97-AF65-F5344CB8AC3E}">
        <p14:creationId xmlns:p14="http://schemas.microsoft.com/office/powerpoint/2010/main" val="1566144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F941-23A2-4134-86BD-D75905BCC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1854437"/>
            <a:ext cx="8973084" cy="5003563"/>
          </a:xfrm>
        </p:spPr>
        <p:txBody>
          <a:bodyPr>
            <a:normAutofit/>
          </a:bodyPr>
          <a:lstStyle/>
          <a:p>
            <a:r>
              <a:rPr lang="en-US" dirty="0"/>
              <a:t>Congregation recommend qualified men (6:5-6)</a:t>
            </a:r>
          </a:p>
          <a:p>
            <a:r>
              <a:rPr lang="en-US" dirty="0"/>
              <a:t>Deacons appointed with prayer “over” a task (6:3, 6)</a:t>
            </a:r>
          </a:p>
          <a:p>
            <a:pPr lvl="1"/>
            <a:r>
              <a:rPr lang="en-US" dirty="0"/>
              <a:t>Deacons work UNDER the oversight of the elders</a:t>
            </a:r>
          </a:p>
          <a:p>
            <a:pPr lvl="1"/>
            <a:r>
              <a:rPr lang="en-US" dirty="0"/>
              <a:t>Deacons work OVER the task assigned to them</a:t>
            </a:r>
          </a:p>
          <a:p>
            <a:pPr lvl="1"/>
            <a:r>
              <a:rPr lang="en-US" dirty="0"/>
              <a:t>Deacons seek to delegate tasks and involve members</a:t>
            </a:r>
          </a:p>
          <a:p>
            <a:r>
              <a:rPr lang="en-US" dirty="0"/>
              <a:t>As a result of servants serving in the church, </a:t>
            </a:r>
            <a:br>
              <a:rPr lang="en-US" dirty="0"/>
            </a:br>
            <a:r>
              <a:rPr lang="en-US" dirty="0"/>
              <a:t>more people were converted and the church grew (6:7)!</a:t>
            </a:r>
          </a:p>
        </p:txBody>
      </p:sp>
    </p:spTree>
    <p:extLst>
      <p:ext uri="{BB962C8B-B14F-4D97-AF65-F5344CB8AC3E}">
        <p14:creationId xmlns:p14="http://schemas.microsoft.com/office/powerpoint/2010/main" val="4161256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7581-47AC-42E9-B35D-F40D4631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Jesus is God’s Son – John 8:24</a:t>
            </a:r>
          </a:p>
          <a:p>
            <a:r>
              <a:rPr lang="en-US" dirty="0"/>
              <a:t>Repent of your sins and turn to God – Luke 13:3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immersed into Christ – Galatians 3:27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7143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545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2018-09-01T01:25:24Z</dcterms:created>
  <dcterms:modified xsi:type="dcterms:W3CDTF">2018-09-02T12:39:07Z</dcterms:modified>
</cp:coreProperties>
</file>