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6"/>
  </p:handoutMasterIdLst>
  <p:sldIdLst>
    <p:sldId id="256" r:id="rId2"/>
    <p:sldId id="568" r:id="rId3"/>
    <p:sldId id="655" r:id="rId4"/>
    <p:sldId id="654" r:id="rId5"/>
    <p:sldId id="656" r:id="rId6"/>
    <p:sldId id="669" r:id="rId7"/>
    <p:sldId id="670" r:id="rId8"/>
    <p:sldId id="671" r:id="rId9"/>
    <p:sldId id="667" r:id="rId10"/>
    <p:sldId id="672" r:id="rId11"/>
    <p:sldId id="652" r:id="rId12"/>
    <p:sldId id="658" r:id="rId13"/>
    <p:sldId id="679" r:id="rId14"/>
    <p:sldId id="552" r:id="rId15"/>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E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029" autoAdjust="0"/>
    <p:restoredTop sz="94660"/>
  </p:normalViewPr>
  <p:slideViewPr>
    <p:cSldViewPr snapToGrid="0">
      <p:cViewPr varScale="1">
        <p:scale>
          <a:sx n="73" d="100"/>
          <a:sy n="73" d="100"/>
        </p:scale>
        <p:origin x="116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315246E-766A-45BC-AE3D-E61D338B6791}" type="datetimeFigureOut">
              <a:rPr lang="en-US" smtClean="0"/>
              <a:t>6/25/2018</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3A27630-91C4-4530-B75F-DCB49C2A35C7}" type="slidenum">
              <a:rPr lang="en-US" smtClean="0"/>
              <a:t>‹#›</a:t>
            </a:fld>
            <a:endParaRPr lang="en-US"/>
          </a:p>
        </p:txBody>
      </p:sp>
    </p:spTree>
    <p:extLst>
      <p:ext uri="{BB962C8B-B14F-4D97-AF65-F5344CB8AC3E}">
        <p14:creationId xmlns:p14="http://schemas.microsoft.com/office/powerpoint/2010/main" val="42526090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7920"/>
            <a:ext cx="7772400" cy="2550020"/>
          </a:xfrm>
        </p:spPr>
        <p:txBody>
          <a:bodyPr anchor="b">
            <a:normAutofit/>
          </a:bodyPr>
          <a:lstStyle>
            <a:lvl1pPr algn="ctr">
              <a:defRPr sz="4500">
                <a:solidFill>
                  <a:schemeClr val="bg1"/>
                </a:solidFill>
                <a:latin typeface="Lucida Calligraphy" panose="03010101010101010101" pitchFamily="66" charset="0"/>
              </a:defRPr>
            </a:lvl1pPr>
          </a:lstStyle>
          <a:p>
            <a:r>
              <a:rPr lang="en-US" dirty="0"/>
              <a:t>Click to edit Master title style</a:t>
            </a:r>
          </a:p>
        </p:txBody>
      </p:sp>
      <p:sp>
        <p:nvSpPr>
          <p:cNvPr id="3" name="Subtitle 2"/>
          <p:cNvSpPr>
            <a:spLocks noGrp="1"/>
          </p:cNvSpPr>
          <p:nvPr>
            <p:ph type="subTitle" idx="1"/>
          </p:nvPr>
        </p:nvSpPr>
        <p:spPr>
          <a:xfrm>
            <a:off x="1143000" y="4488872"/>
            <a:ext cx="6858000" cy="768927"/>
          </a:xfrm>
        </p:spPr>
        <p:txBody>
          <a:bodyPr>
            <a:noAutofit/>
          </a:bodyPr>
          <a:lstStyle>
            <a:lvl1pPr marL="0" indent="0" algn="ctr">
              <a:buNone/>
              <a:defRPr sz="4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91093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28933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36563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81783"/>
          </a:xfrm>
        </p:spPr>
        <p:txBody>
          <a:bodyPr>
            <a:normAutofit/>
          </a:bodyPr>
          <a:lstStyle>
            <a:lvl1pPr algn="ctr">
              <a:defRPr sz="3400">
                <a:solidFill>
                  <a:schemeClr val="bg1"/>
                </a:solidFill>
                <a:latin typeface="Lucida Calligraphy" panose="03010101010101010101" pitchFamily="66" charset="0"/>
              </a:defRPr>
            </a:lvl1pPr>
          </a:lstStyle>
          <a:p>
            <a:r>
              <a:rPr lang="en-US" dirty="0"/>
              <a:t>Click to edit Master title style</a:t>
            </a:r>
          </a:p>
        </p:txBody>
      </p:sp>
      <p:sp>
        <p:nvSpPr>
          <p:cNvPr id="3" name="Content Placeholder 2"/>
          <p:cNvSpPr>
            <a:spLocks noGrp="1"/>
          </p:cNvSpPr>
          <p:nvPr>
            <p:ph idx="1"/>
          </p:nvPr>
        </p:nvSpPr>
        <p:spPr>
          <a:xfrm>
            <a:off x="473825" y="1471353"/>
            <a:ext cx="8229600" cy="4962699"/>
          </a:xfrm>
        </p:spPr>
        <p:txBody>
          <a:bodyPr/>
          <a:lstStyle>
            <a:lvl1pPr>
              <a:defRPr>
                <a:solidFill>
                  <a:schemeClr val="bg1"/>
                </a:solidFill>
              </a:defRPr>
            </a:lvl1pPr>
            <a:lvl2pPr marL="631825" indent="-290513">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1040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F53FE5-340C-4074-89DC-DBC01D5D6D3F}"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9468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F53FE5-340C-4074-89DC-DBC01D5D6D3F}" type="datetimeFigureOut">
              <a:rPr lang="en-US" smtClean="0"/>
              <a:t>6/25/2018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8436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F53FE5-340C-4074-89DC-DBC01D5D6D3F}" type="datetimeFigureOut">
              <a:rPr lang="en-US" smtClean="0"/>
              <a:t>6/25/2018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75095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F53FE5-340C-4074-89DC-DBC01D5D6D3F}" type="datetimeFigureOut">
              <a:rPr lang="en-US" smtClean="0"/>
              <a:t>6/25/2018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283191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53FE5-340C-4074-89DC-DBC01D5D6D3F}" type="datetimeFigureOut">
              <a:rPr lang="en-US" smtClean="0"/>
              <a:t>6/25/2018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43137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6/25/2018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743015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6/25/2018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1345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53FE5-340C-4074-89DC-DBC01D5D6D3F}" type="datetimeFigureOut">
              <a:rPr lang="en-US" smtClean="0"/>
              <a:t>6/25/2018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2CDBB-7D2E-4196-97C8-824C0D3A55B2}" type="slidenum">
              <a:rPr lang="en-US" smtClean="0"/>
              <a:t>‹#›</a:t>
            </a:fld>
            <a:endParaRPr lang="en-US"/>
          </a:p>
        </p:txBody>
      </p:sp>
    </p:spTree>
    <p:extLst>
      <p:ext uri="{BB962C8B-B14F-4D97-AF65-F5344CB8AC3E}">
        <p14:creationId xmlns:p14="http://schemas.microsoft.com/office/powerpoint/2010/main" val="399977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61392"/>
            <a:ext cx="7772400" cy="2550020"/>
          </a:xfrm>
        </p:spPr>
        <p:txBody>
          <a:bodyPr>
            <a:normAutofit/>
          </a:bodyPr>
          <a:lstStyle/>
          <a:p>
            <a:pPr>
              <a:lnSpc>
                <a:spcPct val="150000"/>
              </a:lnSpc>
            </a:pPr>
            <a:r>
              <a:rPr lang="en-US" sz="4400" b="1" dirty="0"/>
              <a:t>Signs of the End</a:t>
            </a:r>
            <a:br>
              <a:rPr lang="en-US" sz="4400" b="1" dirty="0"/>
            </a:br>
            <a:endParaRPr lang="en-US" sz="4400" b="1" dirty="0"/>
          </a:p>
        </p:txBody>
      </p:sp>
      <p:sp>
        <p:nvSpPr>
          <p:cNvPr id="3" name="Subtitle 2"/>
          <p:cNvSpPr>
            <a:spLocks noGrp="1"/>
          </p:cNvSpPr>
          <p:nvPr>
            <p:ph type="subTitle" idx="1"/>
          </p:nvPr>
        </p:nvSpPr>
        <p:spPr/>
        <p:txBody>
          <a:bodyPr/>
          <a:lstStyle/>
          <a:p>
            <a:r>
              <a:rPr lang="en-US" sz="3200" b="1" dirty="0"/>
              <a:t>Matt. 24:1-6, 13-14</a:t>
            </a:r>
          </a:p>
        </p:txBody>
      </p:sp>
      <p:cxnSp>
        <p:nvCxnSpPr>
          <p:cNvPr id="4" name="Straight Connector 3"/>
          <p:cNvCxnSpPr/>
          <p:nvPr/>
        </p:nvCxnSpPr>
        <p:spPr>
          <a:xfrm>
            <a:off x="410633" y="3850081"/>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99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4031873"/>
          </a:xfrm>
          <a:prstGeom prst="rect">
            <a:avLst/>
          </a:prstGeom>
          <a:noFill/>
        </p:spPr>
        <p:txBody>
          <a:bodyPr wrap="square" rtlCol="0">
            <a:spAutoFit/>
          </a:bodyPr>
          <a:lstStyle/>
          <a:p>
            <a:pPr algn="ctr"/>
            <a:r>
              <a:rPr lang="en-US" sz="2800" b="1" dirty="0">
                <a:solidFill>
                  <a:srgbClr val="FFFF00"/>
                </a:solidFill>
              </a:rPr>
              <a:t>Matthew 24</a:t>
            </a:r>
          </a:p>
          <a:p>
            <a:pPr algn="ctr"/>
            <a:r>
              <a:rPr lang="en-US" sz="2800" b="1" dirty="0">
                <a:solidFill>
                  <a:srgbClr val="FFFF00"/>
                </a:solidFill>
              </a:rPr>
              <a:t>False Christs</a:t>
            </a:r>
          </a:p>
          <a:p>
            <a:pPr algn="ctr"/>
            <a:r>
              <a:rPr lang="en-US" sz="2800" b="1" dirty="0">
                <a:solidFill>
                  <a:srgbClr val="FFFF00"/>
                </a:solidFill>
              </a:rPr>
              <a:t>Wars &amp; Rumors of Wars</a:t>
            </a:r>
          </a:p>
          <a:p>
            <a:pPr algn="ctr"/>
            <a:r>
              <a:rPr lang="en-US" sz="2800" b="1" dirty="0">
                <a:solidFill>
                  <a:srgbClr val="FFFF00"/>
                </a:solidFill>
              </a:rPr>
              <a:t>Famines, Pestilences, Earthquakes</a:t>
            </a:r>
          </a:p>
          <a:p>
            <a:pPr algn="ctr"/>
            <a:r>
              <a:rPr lang="en-US" sz="2800" b="1" dirty="0">
                <a:solidFill>
                  <a:srgbClr val="FFFF00"/>
                </a:solidFill>
              </a:rPr>
              <a:t>Persecutions, Falling Away, Betrayal</a:t>
            </a:r>
          </a:p>
          <a:p>
            <a:pPr algn="ctr"/>
            <a:r>
              <a:rPr lang="en-US" sz="2800" b="1" dirty="0">
                <a:solidFill>
                  <a:srgbClr val="FFFF00"/>
                </a:solidFill>
              </a:rPr>
              <a:t>False Prophets &amp; Abounding Lawlessness</a:t>
            </a:r>
          </a:p>
          <a:p>
            <a:pPr algn="ctr"/>
            <a:r>
              <a:rPr lang="en-US" sz="2800" b="1" dirty="0">
                <a:solidFill>
                  <a:srgbClr val="FFFF00"/>
                </a:solidFill>
              </a:rPr>
              <a:t>Gospel Preached in All the World—FINAL SIGN</a:t>
            </a:r>
          </a:p>
          <a:p>
            <a:pPr algn="just"/>
            <a:r>
              <a:rPr lang="en-US" sz="2000" b="1" dirty="0">
                <a:solidFill>
                  <a:schemeClr val="bg1"/>
                </a:solidFill>
              </a:rPr>
              <a:t>Matt. 24:13  But he who endures to the end shall be saved. </a:t>
            </a:r>
          </a:p>
          <a:p>
            <a:pPr algn="just"/>
            <a:r>
              <a:rPr lang="en-US" sz="2000" b="1" dirty="0">
                <a:solidFill>
                  <a:schemeClr val="bg1"/>
                </a:solidFill>
              </a:rPr>
              <a:t>Matt. 24:14  And this gospel of the kingdom will be preached in all the world as a witness to all the nations, and then the end will come. </a:t>
            </a:r>
          </a:p>
        </p:txBody>
      </p:sp>
    </p:spTree>
    <p:extLst>
      <p:ext uri="{BB962C8B-B14F-4D97-AF65-F5344CB8AC3E}">
        <p14:creationId xmlns:p14="http://schemas.microsoft.com/office/powerpoint/2010/main" val="1089652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5878532"/>
          </a:xfrm>
          <a:prstGeom prst="rect">
            <a:avLst/>
          </a:prstGeom>
          <a:noFill/>
        </p:spPr>
        <p:txBody>
          <a:bodyPr wrap="square" rtlCol="0">
            <a:spAutoFit/>
          </a:bodyPr>
          <a:lstStyle/>
          <a:p>
            <a:pPr algn="ctr"/>
            <a:r>
              <a:rPr lang="en-US" sz="2800" b="1" dirty="0">
                <a:solidFill>
                  <a:srgbClr val="FFFF00"/>
                </a:solidFill>
              </a:rPr>
              <a:t>Matthew 24</a:t>
            </a:r>
          </a:p>
          <a:p>
            <a:pPr algn="ctr"/>
            <a:r>
              <a:rPr lang="en-US" sz="2800" b="1" dirty="0">
                <a:solidFill>
                  <a:srgbClr val="FFFF00"/>
                </a:solidFill>
              </a:rPr>
              <a:t>All These To Be Seen by YOU (P,J,A &amp; J)</a:t>
            </a:r>
          </a:p>
          <a:p>
            <a:pPr algn="just"/>
            <a:r>
              <a:rPr lang="en-US" sz="2000" b="1" dirty="0">
                <a:solidFill>
                  <a:schemeClr val="bg1"/>
                </a:solidFill>
              </a:rPr>
              <a:t>Matt. 24:32  "Now learn this parable from the fig tree: When its branch has already become tender and puts forth leaves, you know that summer </a:t>
            </a:r>
            <a:r>
              <a:rPr lang="en-US" sz="2000" b="1" i="1" dirty="0">
                <a:solidFill>
                  <a:schemeClr val="bg1"/>
                </a:solidFill>
              </a:rPr>
              <a:t>is</a:t>
            </a:r>
            <a:r>
              <a:rPr lang="en-US" sz="2000" b="1" dirty="0">
                <a:solidFill>
                  <a:schemeClr val="bg1"/>
                </a:solidFill>
              </a:rPr>
              <a:t> near. </a:t>
            </a:r>
          </a:p>
          <a:p>
            <a:pPr algn="just"/>
            <a:r>
              <a:rPr lang="en-US" sz="2000" b="1" dirty="0">
                <a:solidFill>
                  <a:schemeClr val="bg1"/>
                </a:solidFill>
              </a:rPr>
              <a:t>Matt. 24:33  So you also, when you see all these things, know that it is near—at the doors! </a:t>
            </a:r>
          </a:p>
          <a:p>
            <a:pPr algn="just"/>
            <a:r>
              <a:rPr lang="en-US" sz="2000" b="1" dirty="0">
                <a:solidFill>
                  <a:schemeClr val="bg1"/>
                </a:solidFill>
              </a:rPr>
              <a:t>Matt. 24:34  Assuredly, I say to you, this generation will by no means pass away till all these things take place. </a:t>
            </a:r>
          </a:p>
          <a:p>
            <a:pPr algn="just"/>
            <a:r>
              <a:rPr lang="en-US" sz="2000" b="1" dirty="0">
                <a:solidFill>
                  <a:schemeClr val="bg1"/>
                </a:solidFill>
              </a:rPr>
              <a:t>Matt. 24:35  Heaven and earth will pass away, but My words will by no means pass away.</a:t>
            </a:r>
          </a:p>
          <a:p>
            <a:pPr algn="just"/>
            <a:endParaRPr lang="en-US" sz="2000" b="1" dirty="0">
              <a:solidFill>
                <a:schemeClr val="bg1"/>
              </a:solidFill>
            </a:endParaRPr>
          </a:p>
          <a:p>
            <a:pPr algn="just"/>
            <a:r>
              <a:rPr lang="en-US" sz="2000" b="1" dirty="0">
                <a:solidFill>
                  <a:schemeClr val="bg1"/>
                </a:solidFill>
              </a:rPr>
              <a:t>Mark 13:28  "Now learn this parable from the fig tree: When its branch has already become tender, and puts forth leaves, you know that summer is near. </a:t>
            </a:r>
          </a:p>
          <a:p>
            <a:pPr algn="just"/>
            <a:r>
              <a:rPr lang="en-US" sz="2000" b="1" dirty="0">
                <a:solidFill>
                  <a:schemeClr val="bg1"/>
                </a:solidFill>
              </a:rPr>
              <a:t>Mark 13:29  So you also, when you see these things happening, know that it is near—at the doors! </a:t>
            </a:r>
          </a:p>
          <a:p>
            <a:pPr algn="just"/>
            <a:r>
              <a:rPr lang="en-US" sz="2000" b="1" dirty="0">
                <a:solidFill>
                  <a:schemeClr val="bg1"/>
                </a:solidFill>
              </a:rPr>
              <a:t>Mark 13:30  Assuredly, I say to you, this generation will by no means pass away till all these things take place. </a:t>
            </a:r>
          </a:p>
        </p:txBody>
      </p:sp>
    </p:spTree>
    <p:extLst>
      <p:ext uri="{BB962C8B-B14F-4D97-AF65-F5344CB8AC3E}">
        <p14:creationId xmlns:p14="http://schemas.microsoft.com/office/powerpoint/2010/main" val="2947503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4770537"/>
          </a:xfrm>
          <a:prstGeom prst="rect">
            <a:avLst/>
          </a:prstGeom>
          <a:noFill/>
        </p:spPr>
        <p:txBody>
          <a:bodyPr wrap="square" rtlCol="0">
            <a:spAutoFit/>
          </a:bodyPr>
          <a:lstStyle/>
          <a:p>
            <a:pPr algn="ctr"/>
            <a:r>
              <a:rPr lang="en-US" sz="2800" b="1" dirty="0">
                <a:solidFill>
                  <a:srgbClr val="FFFF00"/>
                </a:solidFill>
              </a:rPr>
              <a:t>Matthew 24</a:t>
            </a:r>
          </a:p>
          <a:p>
            <a:pPr algn="ctr"/>
            <a:r>
              <a:rPr lang="en-US" sz="2800" b="1" dirty="0">
                <a:solidFill>
                  <a:srgbClr val="FFFF00"/>
                </a:solidFill>
              </a:rPr>
              <a:t>All These To Be Seen by YOU (P,J,A &amp; J)</a:t>
            </a:r>
          </a:p>
          <a:p>
            <a:pPr algn="ctr"/>
            <a:endParaRPr lang="en-US" sz="2800" b="1" dirty="0">
              <a:solidFill>
                <a:srgbClr val="FFFF00"/>
              </a:solidFill>
            </a:endParaRPr>
          </a:p>
          <a:p>
            <a:pPr algn="just"/>
            <a:r>
              <a:rPr lang="en-US" sz="2000" b="1" dirty="0">
                <a:solidFill>
                  <a:schemeClr val="bg1"/>
                </a:solidFill>
              </a:rPr>
              <a:t>Luke 21:29  Then He spoke to them a parable: "Look at the fig tree, and all the trees. </a:t>
            </a:r>
          </a:p>
          <a:p>
            <a:pPr algn="just"/>
            <a:r>
              <a:rPr lang="en-US" sz="2000" b="1" dirty="0">
                <a:solidFill>
                  <a:schemeClr val="bg1"/>
                </a:solidFill>
              </a:rPr>
              <a:t>Luke 21:30  When they are already budding, you see and know for yourselves that summer is now near. </a:t>
            </a:r>
          </a:p>
          <a:p>
            <a:pPr algn="just"/>
            <a:r>
              <a:rPr lang="en-US" sz="2000" b="1" dirty="0">
                <a:solidFill>
                  <a:schemeClr val="bg1"/>
                </a:solidFill>
              </a:rPr>
              <a:t>Luke 21:31  So you also, when you see these things happening, know that the kingdom of God is near. </a:t>
            </a:r>
          </a:p>
          <a:p>
            <a:pPr algn="just"/>
            <a:r>
              <a:rPr lang="en-US" sz="2000" b="1" dirty="0">
                <a:solidFill>
                  <a:schemeClr val="bg1"/>
                </a:solidFill>
              </a:rPr>
              <a:t>Luke 21:32  Assuredly, I say to you, this generation will by no means pass away till all things take place. </a:t>
            </a:r>
          </a:p>
          <a:p>
            <a:pPr algn="just"/>
            <a:r>
              <a:rPr lang="en-US" sz="2000" b="1" dirty="0">
                <a:solidFill>
                  <a:schemeClr val="bg1"/>
                </a:solidFill>
              </a:rPr>
              <a:t>Luke 21:33  Heaven and earth will pass away, but My words will by no means pass away. </a:t>
            </a:r>
          </a:p>
          <a:p>
            <a:pPr algn="just"/>
            <a:endParaRPr lang="en-US" sz="2000" b="1" dirty="0">
              <a:solidFill>
                <a:schemeClr val="bg1"/>
              </a:solidFill>
            </a:endParaRPr>
          </a:p>
        </p:txBody>
      </p:sp>
    </p:spTree>
    <p:extLst>
      <p:ext uri="{BB962C8B-B14F-4D97-AF65-F5344CB8AC3E}">
        <p14:creationId xmlns:p14="http://schemas.microsoft.com/office/powerpoint/2010/main" val="1280546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5262979"/>
          </a:xfrm>
          <a:prstGeom prst="rect">
            <a:avLst/>
          </a:prstGeom>
          <a:noFill/>
        </p:spPr>
        <p:txBody>
          <a:bodyPr wrap="square" rtlCol="0">
            <a:spAutoFit/>
          </a:bodyPr>
          <a:lstStyle/>
          <a:p>
            <a:pPr algn="ctr"/>
            <a:r>
              <a:rPr lang="en-US" sz="2800" b="1" dirty="0">
                <a:solidFill>
                  <a:srgbClr val="FFFF00"/>
                </a:solidFill>
              </a:rPr>
              <a:t>Matthew 24; Mark 13; Luke 21</a:t>
            </a:r>
          </a:p>
          <a:p>
            <a:pPr algn="ctr"/>
            <a:r>
              <a:rPr lang="en-US" sz="2800" b="1" dirty="0">
                <a:solidFill>
                  <a:srgbClr val="FFFF00"/>
                </a:solidFill>
              </a:rPr>
              <a:t>Other Considerations</a:t>
            </a:r>
            <a:endParaRPr lang="en-US" sz="2800" b="1" dirty="0">
              <a:solidFill>
                <a:schemeClr val="bg1"/>
              </a:solidFill>
            </a:endParaRPr>
          </a:p>
          <a:p>
            <a:pPr marL="342900" indent="-342900">
              <a:buFont typeface="Arial" panose="020B0604020202020204" pitchFamily="34" charset="0"/>
              <a:buChar char="•"/>
            </a:pPr>
            <a:r>
              <a:rPr lang="en-US" sz="2800" b="1" dirty="0">
                <a:solidFill>
                  <a:schemeClr val="bg1"/>
                </a:solidFill>
              </a:rPr>
              <a:t>The tribulation—Your flight, winter &amp; Sabbath</a:t>
            </a:r>
          </a:p>
          <a:p>
            <a:pPr marL="342900" indent="-342900">
              <a:buFont typeface="Arial" panose="020B0604020202020204" pitchFamily="34" charset="0"/>
              <a:buChar char="•"/>
            </a:pPr>
            <a:r>
              <a:rPr lang="en-US" sz="2800" b="1" dirty="0">
                <a:solidFill>
                  <a:schemeClr val="bg1"/>
                </a:solidFill>
              </a:rPr>
              <a:t>The frequency of words: you and your</a:t>
            </a:r>
          </a:p>
          <a:p>
            <a:pPr marL="342900" indent="-342900">
              <a:buFont typeface="Arial" panose="020B0604020202020204" pitchFamily="34" charset="0"/>
              <a:buChar char="•"/>
            </a:pPr>
            <a:r>
              <a:rPr lang="en-US" sz="2800" b="1" dirty="0">
                <a:solidFill>
                  <a:schemeClr val="bg1"/>
                </a:solidFill>
              </a:rPr>
              <a:t>The repeated references to Jerusalem—surrounded, desolation in holy place</a:t>
            </a:r>
          </a:p>
          <a:p>
            <a:pPr marL="342900" indent="-342900">
              <a:buFont typeface="Arial" panose="020B0604020202020204" pitchFamily="34" charset="0"/>
              <a:buChar char="•"/>
            </a:pPr>
            <a:r>
              <a:rPr lang="en-US" sz="2800" b="1" dirty="0">
                <a:solidFill>
                  <a:schemeClr val="bg1"/>
                </a:solidFill>
              </a:rPr>
              <a:t>Inspiration when on trial</a:t>
            </a:r>
          </a:p>
          <a:p>
            <a:pPr marL="342900" indent="-342900">
              <a:buFont typeface="Arial" panose="020B0604020202020204" pitchFamily="34" charset="0"/>
              <a:buChar char="•"/>
            </a:pPr>
            <a:r>
              <a:rPr lang="en-US" sz="2800" b="1" dirty="0">
                <a:solidFill>
                  <a:schemeClr val="bg1"/>
                </a:solidFill>
              </a:rPr>
              <a:t>No one knows of the day when heaven and earth will pass away</a:t>
            </a:r>
          </a:p>
          <a:p>
            <a:pPr marL="342900" indent="-342900">
              <a:buFont typeface="Arial" panose="020B0604020202020204" pitchFamily="34" charset="0"/>
              <a:buChar char="•"/>
            </a:pPr>
            <a:r>
              <a:rPr lang="en-US" sz="2800" b="1" dirty="0">
                <a:solidFill>
                  <a:schemeClr val="bg1"/>
                </a:solidFill>
              </a:rPr>
              <a:t>End of world is not end of earth, but end of age</a:t>
            </a:r>
          </a:p>
          <a:p>
            <a:pPr marL="342900" indent="-342900">
              <a:buFont typeface="Arial" panose="020B0604020202020204" pitchFamily="34" charset="0"/>
              <a:buChar char="•"/>
            </a:pPr>
            <a:r>
              <a:rPr lang="en-US" sz="2800" b="1" dirty="0">
                <a:solidFill>
                  <a:schemeClr val="bg1"/>
                </a:solidFill>
              </a:rPr>
              <a:t>Jesus spoke of other comings other than his 2</a:t>
            </a:r>
            <a:r>
              <a:rPr lang="en-US" sz="2800" b="1" baseline="30000" dirty="0">
                <a:solidFill>
                  <a:schemeClr val="bg1"/>
                </a:solidFill>
              </a:rPr>
              <a:t>nd</a:t>
            </a:r>
            <a:r>
              <a:rPr lang="en-US" sz="2800" b="1" dirty="0">
                <a:solidFill>
                  <a:schemeClr val="bg1"/>
                </a:solidFill>
              </a:rPr>
              <a:t> coning (Matt. 10:23 and Matt. 16:28</a:t>
            </a:r>
            <a:endParaRPr lang="en-US" sz="2000" b="1" dirty="0">
              <a:solidFill>
                <a:schemeClr val="bg1"/>
              </a:solidFill>
            </a:endParaRPr>
          </a:p>
        </p:txBody>
      </p:sp>
    </p:spTree>
    <p:extLst>
      <p:ext uri="{BB962C8B-B14F-4D97-AF65-F5344CB8AC3E}">
        <p14:creationId xmlns:p14="http://schemas.microsoft.com/office/powerpoint/2010/main" val="3766259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a:solidFill>
                  <a:srgbClr val="FFFF00"/>
                </a:solidFill>
              </a:rPr>
              <a:t>Coming to the Father Today  </a:t>
            </a:r>
          </a:p>
          <a:p>
            <a:pPr marL="685800" indent="-457200">
              <a:spcAft>
                <a:spcPts val="1500"/>
              </a:spcAft>
            </a:pPr>
            <a:r>
              <a:rPr lang="en-US" sz="3600" b="1" dirty="0"/>
              <a:t>Believe				John 3:16</a:t>
            </a:r>
          </a:p>
          <a:p>
            <a:pPr marL="457200">
              <a:spcAft>
                <a:spcPts val="1500"/>
              </a:spcAft>
            </a:pPr>
            <a:r>
              <a:rPr lang="en-US" sz="3600" b="1" dirty="0"/>
              <a:t>  Repent				Acts 17:30</a:t>
            </a:r>
          </a:p>
          <a:p>
            <a:pPr marL="457200">
              <a:spcAft>
                <a:spcPts val="1500"/>
              </a:spcAft>
            </a:pPr>
            <a:r>
              <a:rPr lang="en-US" sz="3600" b="1" dirty="0"/>
              <a:t>  Confess Faith			Rom. 10:10</a:t>
            </a:r>
          </a:p>
          <a:p>
            <a:pPr marL="457200">
              <a:spcAft>
                <a:spcPts val="1500"/>
              </a:spcAft>
            </a:pPr>
            <a:r>
              <a:rPr lang="en-US" sz="3600" b="1" dirty="0"/>
              <a:t>  Be Baptized Into Him	Acts 22:16</a:t>
            </a:r>
          </a:p>
          <a:p>
            <a:pPr marL="457200" indent="-404813" algn="ctr">
              <a:spcAft>
                <a:spcPts val="1500"/>
              </a:spcAft>
              <a:buNone/>
            </a:pPr>
            <a:r>
              <a:rPr lang="en-US" sz="3500" b="1" dirty="0">
                <a:solidFill>
                  <a:srgbClr val="FFFF00"/>
                </a:solidFill>
              </a:rPr>
              <a:t>Added to His church, His body, His kingdom </a:t>
            </a:r>
            <a:endParaRPr lang="en-US" sz="3600" b="1" dirty="0">
              <a:solidFill>
                <a:srgbClr val="FFFF00"/>
              </a:solidFill>
            </a:endParaRPr>
          </a:p>
          <a:p>
            <a:pPr marL="457200">
              <a:spcAft>
                <a:spcPts val="1500"/>
              </a:spcAft>
            </a:pPr>
            <a:r>
              <a:rPr lang="en-US" sz="3600" b="1" dirty="0"/>
              <a:t>  Be Faithful until death	Rev. 2:10</a:t>
            </a:r>
          </a:p>
        </p:txBody>
      </p:sp>
    </p:spTree>
    <p:extLst>
      <p:ext uri="{BB962C8B-B14F-4D97-AF65-F5344CB8AC3E}">
        <p14:creationId xmlns:p14="http://schemas.microsoft.com/office/powerpoint/2010/main" val="1976175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6063198"/>
          </a:xfrm>
          <a:prstGeom prst="rect">
            <a:avLst/>
          </a:prstGeom>
          <a:noFill/>
        </p:spPr>
        <p:txBody>
          <a:bodyPr wrap="square" rtlCol="0">
            <a:spAutoFit/>
          </a:bodyPr>
          <a:lstStyle/>
          <a:p>
            <a:pPr algn="ctr"/>
            <a:r>
              <a:rPr lang="en-US" sz="2800" b="1" dirty="0">
                <a:solidFill>
                  <a:srgbClr val="FFFF00"/>
                </a:solidFill>
              </a:rPr>
              <a:t>Matthew 24</a:t>
            </a:r>
          </a:p>
          <a:p>
            <a:pPr algn="just"/>
            <a:r>
              <a:rPr lang="en-US" sz="2000" b="1" dirty="0">
                <a:solidFill>
                  <a:schemeClr val="bg1"/>
                </a:solidFill>
              </a:rPr>
              <a:t>Matt. 24:1  Then Jesus went out and departed from the temple, and His disciples came up to show Him the buildings of the temple. </a:t>
            </a:r>
          </a:p>
          <a:p>
            <a:pPr algn="just"/>
            <a:r>
              <a:rPr lang="en-US" sz="2000" b="1" dirty="0">
                <a:solidFill>
                  <a:schemeClr val="bg1"/>
                </a:solidFill>
              </a:rPr>
              <a:t>Matt. 24:2  And Jesus said to them, "Do you not see all these things? Assuredly, I say to you, not one stone shall be left here upon another, that shall not be thrown down." </a:t>
            </a:r>
          </a:p>
          <a:p>
            <a:pPr algn="just"/>
            <a:r>
              <a:rPr lang="en-US" sz="2000" b="1" dirty="0">
                <a:solidFill>
                  <a:schemeClr val="bg1"/>
                </a:solidFill>
              </a:rPr>
              <a:t>Matt. 24:3  Now as He sat on the Mount of Olives, the disciples came to Him privately, saying, "Tell us, when will these things be? And what will be the sign of Your coming, and of the end of the age?" </a:t>
            </a:r>
          </a:p>
          <a:p>
            <a:pPr algn="just"/>
            <a:r>
              <a:rPr lang="en-US" sz="2000" b="1" dirty="0">
                <a:solidFill>
                  <a:schemeClr val="bg1"/>
                </a:solidFill>
              </a:rPr>
              <a:t>Matt. 24:4  And Jesus answered and said to them: "Take heed that no one deceives you. </a:t>
            </a:r>
          </a:p>
          <a:p>
            <a:pPr algn="just"/>
            <a:r>
              <a:rPr lang="en-US" sz="2000" b="1" dirty="0">
                <a:solidFill>
                  <a:schemeClr val="bg1"/>
                </a:solidFill>
              </a:rPr>
              <a:t>Matt. 24:5  For many will come in My name, saying, 'I am the Christ,' and will deceive many. </a:t>
            </a:r>
          </a:p>
          <a:p>
            <a:pPr algn="just"/>
            <a:r>
              <a:rPr lang="en-US" sz="2000" b="1" dirty="0">
                <a:solidFill>
                  <a:schemeClr val="bg1"/>
                </a:solidFill>
              </a:rPr>
              <a:t>Matt. 24:6  And you will hear of wars and rumors of wars. See that you are not troubled; for all these things must come to pass, but the end is not yet…</a:t>
            </a:r>
          </a:p>
          <a:p>
            <a:pPr algn="just"/>
            <a:endParaRPr lang="en-US" sz="2000" b="1" dirty="0">
              <a:solidFill>
                <a:schemeClr val="bg1"/>
              </a:solidFill>
            </a:endParaRPr>
          </a:p>
          <a:p>
            <a:pPr algn="just"/>
            <a:r>
              <a:rPr lang="en-US" sz="2000" b="1" dirty="0">
                <a:solidFill>
                  <a:schemeClr val="bg1"/>
                </a:solidFill>
              </a:rPr>
              <a:t>Matt. 24:13  But he who endures to the end shall be saved. </a:t>
            </a:r>
          </a:p>
          <a:p>
            <a:pPr algn="just"/>
            <a:r>
              <a:rPr lang="en-US" sz="2000" b="1" dirty="0">
                <a:solidFill>
                  <a:schemeClr val="bg1"/>
                </a:solidFill>
              </a:rPr>
              <a:t>Matt. 24:14  And this gospel of the kingdom will be preached in all the world as a witness to all the nations, and then the end will come. </a:t>
            </a:r>
          </a:p>
        </p:txBody>
      </p:sp>
    </p:spTree>
    <p:extLst>
      <p:ext uri="{BB962C8B-B14F-4D97-AF65-F5344CB8AC3E}">
        <p14:creationId xmlns:p14="http://schemas.microsoft.com/office/powerpoint/2010/main" val="222948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6186309"/>
          </a:xfrm>
          <a:prstGeom prst="rect">
            <a:avLst/>
          </a:prstGeom>
          <a:noFill/>
        </p:spPr>
        <p:txBody>
          <a:bodyPr wrap="square" rtlCol="0">
            <a:spAutoFit/>
          </a:bodyPr>
          <a:lstStyle/>
          <a:p>
            <a:pPr algn="ctr"/>
            <a:r>
              <a:rPr lang="en-US" sz="2800" b="1" dirty="0">
                <a:solidFill>
                  <a:srgbClr val="FFFF00"/>
                </a:solidFill>
              </a:rPr>
              <a:t>Matthew 24—When, Signs of Coming and the End</a:t>
            </a:r>
          </a:p>
          <a:p>
            <a:pPr algn="just"/>
            <a:r>
              <a:rPr lang="en-US" sz="2000" b="1" dirty="0">
                <a:solidFill>
                  <a:schemeClr val="bg1"/>
                </a:solidFill>
              </a:rPr>
              <a:t>Matt. 24:1  Then Jesus went out and departed from the temple, and His disciples came up to show Him the buildings of the temple. </a:t>
            </a:r>
          </a:p>
          <a:p>
            <a:pPr algn="just"/>
            <a:r>
              <a:rPr lang="en-US" sz="2000" b="1" dirty="0">
                <a:solidFill>
                  <a:schemeClr val="bg1"/>
                </a:solidFill>
              </a:rPr>
              <a:t>Matt. 24:2  And Jesus said to them, "Do you not see all these things? Assuredly, I say to you, not one stone shall be left here upon another, that shall not be thrown down." </a:t>
            </a:r>
          </a:p>
          <a:p>
            <a:pPr algn="just"/>
            <a:r>
              <a:rPr lang="en-US" sz="2000" b="1" dirty="0">
                <a:solidFill>
                  <a:schemeClr val="bg1"/>
                </a:solidFill>
              </a:rPr>
              <a:t>Matt. 24:3  Now as He sat on the Mount of Olives, the disciples came to Him privately, saying, "Tell us, when will these things be? And what will be the sign of Your coming, and of the end of the age?" </a:t>
            </a:r>
          </a:p>
          <a:p>
            <a:pPr algn="ctr"/>
            <a:r>
              <a:rPr lang="en-US" sz="2800" b="1" dirty="0">
                <a:solidFill>
                  <a:srgbClr val="FFFF00"/>
                </a:solidFill>
                <a:ea typeface="Calibri" charset="0"/>
                <a:cs typeface="Georgia" charset="0"/>
              </a:rPr>
              <a:t>Mark 13—Signs when ALL this will be fulfilled</a:t>
            </a:r>
            <a:endParaRPr lang="en-US" sz="2800" b="1" dirty="0">
              <a:solidFill>
                <a:srgbClr val="FFFF00"/>
              </a:solidFill>
            </a:endParaRPr>
          </a:p>
          <a:p>
            <a:pPr algn="just"/>
            <a:r>
              <a:rPr lang="en-US" sz="2000" b="1" dirty="0">
                <a:solidFill>
                  <a:schemeClr val="bg1"/>
                </a:solidFill>
              </a:rPr>
              <a:t>Mark 13:1  Then as He went out of the temple, one of His disciples said to Him, "Teacher, see what manner of stones and what buildings are here!" </a:t>
            </a:r>
          </a:p>
          <a:p>
            <a:pPr algn="just"/>
            <a:r>
              <a:rPr lang="en-US" sz="2000" b="1" dirty="0">
                <a:solidFill>
                  <a:schemeClr val="bg1"/>
                </a:solidFill>
              </a:rPr>
              <a:t>Mark 13:2  And Jesus answered and said to him, "Do you see these great buildings? Not one stone shall be left upon another, that shall not be thrown down." </a:t>
            </a:r>
          </a:p>
          <a:p>
            <a:pPr algn="just"/>
            <a:r>
              <a:rPr lang="en-US" sz="2000" b="1" dirty="0">
                <a:solidFill>
                  <a:schemeClr val="bg1"/>
                </a:solidFill>
              </a:rPr>
              <a:t>Mark 13:3  Now as He sat on the Mount of Olives opposite the temple, Peter, James, John, and Andrew asked Him privately, </a:t>
            </a:r>
          </a:p>
          <a:p>
            <a:pPr algn="just"/>
            <a:r>
              <a:rPr lang="en-US" sz="2000" b="1" dirty="0">
                <a:solidFill>
                  <a:schemeClr val="bg1"/>
                </a:solidFill>
              </a:rPr>
              <a:t>Mark 13:4  "Tell us, when will these things be? And what will be the sign when all these things will be fulfilled?"</a:t>
            </a:r>
          </a:p>
        </p:txBody>
      </p:sp>
    </p:spTree>
    <p:extLst>
      <p:ext uri="{BB962C8B-B14F-4D97-AF65-F5344CB8AC3E}">
        <p14:creationId xmlns:p14="http://schemas.microsoft.com/office/powerpoint/2010/main" val="237204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5878532"/>
          </a:xfrm>
          <a:prstGeom prst="rect">
            <a:avLst/>
          </a:prstGeom>
          <a:noFill/>
        </p:spPr>
        <p:txBody>
          <a:bodyPr wrap="square" rtlCol="0">
            <a:spAutoFit/>
          </a:bodyPr>
          <a:lstStyle/>
          <a:p>
            <a:pPr algn="ctr"/>
            <a:r>
              <a:rPr lang="en-US" sz="2800" b="1" dirty="0">
                <a:solidFill>
                  <a:srgbClr val="FFFF00"/>
                </a:solidFill>
              </a:rPr>
              <a:t>Matthew 24—When, Signs of Coming and the End</a:t>
            </a:r>
          </a:p>
          <a:p>
            <a:pPr algn="just"/>
            <a:r>
              <a:rPr lang="en-US" sz="2000" b="1" dirty="0">
                <a:solidFill>
                  <a:schemeClr val="bg1"/>
                </a:solidFill>
              </a:rPr>
              <a:t>Matt. 24:1  Then Jesus went out and departed from the temple, and His disciples came up to show Him the buildings of the temple. </a:t>
            </a:r>
          </a:p>
          <a:p>
            <a:pPr algn="just"/>
            <a:r>
              <a:rPr lang="en-US" sz="2000" b="1" dirty="0">
                <a:solidFill>
                  <a:schemeClr val="bg1"/>
                </a:solidFill>
              </a:rPr>
              <a:t>Matt. 24:2  And Jesus said to them, "Do you not see all these things? Assuredly, I say to you, not one stone shall be left here upon another, that shall not be thrown down." </a:t>
            </a:r>
          </a:p>
          <a:p>
            <a:pPr algn="just"/>
            <a:r>
              <a:rPr lang="en-US" sz="2000" b="1" dirty="0">
                <a:solidFill>
                  <a:schemeClr val="bg1"/>
                </a:solidFill>
              </a:rPr>
              <a:t>Matt. 24:3  Now as He sat on the Mount of Olives, the disciples came to Him privately, saying, "Tell us, when will these things be? And what will be the sign of Your coming, and of the end of the age?" </a:t>
            </a:r>
          </a:p>
          <a:p>
            <a:pPr algn="just"/>
            <a:endParaRPr lang="en-US" sz="2000" b="1" dirty="0">
              <a:solidFill>
                <a:schemeClr val="bg1"/>
              </a:solidFill>
            </a:endParaRPr>
          </a:p>
          <a:p>
            <a:pPr algn="ctr"/>
            <a:r>
              <a:rPr lang="en-US" sz="2800" b="1" dirty="0">
                <a:solidFill>
                  <a:srgbClr val="FFFF00"/>
                </a:solidFill>
              </a:rPr>
              <a:t>Luke 21—Signs when things about to take place</a:t>
            </a:r>
          </a:p>
          <a:p>
            <a:pPr algn="just"/>
            <a:r>
              <a:rPr lang="en-US" sz="2000" b="1" dirty="0">
                <a:solidFill>
                  <a:schemeClr val="bg1"/>
                </a:solidFill>
              </a:rPr>
              <a:t>Luke 21:5  Then, as some spoke of the temple, how it was adorned with beautiful stones and donations, He said, </a:t>
            </a:r>
          </a:p>
          <a:p>
            <a:pPr algn="just"/>
            <a:r>
              <a:rPr lang="en-US" sz="2000" b="1" dirty="0">
                <a:solidFill>
                  <a:schemeClr val="bg1"/>
                </a:solidFill>
              </a:rPr>
              <a:t>Luke 21:6  "These things which you see—the days will come in which not one stone shall be left upon another that shall not be thrown down." </a:t>
            </a:r>
          </a:p>
          <a:p>
            <a:pPr algn="just"/>
            <a:r>
              <a:rPr lang="en-US" sz="2000" b="1" dirty="0">
                <a:solidFill>
                  <a:schemeClr val="bg1"/>
                </a:solidFill>
              </a:rPr>
              <a:t>Luke 21:7  So they asked Him, saying, "Teacher, but when will these things be? And what sign will there be when these things are about to take place?" </a:t>
            </a:r>
          </a:p>
          <a:p>
            <a:pPr algn="just"/>
            <a:endParaRPr lang="en-US" sz="2000" b="1" dirty="0">
              <a:solidFill>
                <a:schemeClr val="bg1"/>
              </a:solidFill>
            </a:endParaRPr>
          </a:p>
        </p:txBody>
      </p:sp>
    </p:spTree>
    <p:extLst>
      <p:ext uri="{BB962C8B-B14F-4D97-AF65-F5344CB8AC3E}">
        <p14:creationId xmlns:p14="http://schemas.microsoft.com/office/powerpoint/2010/main" val="709713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2185214"/>
          </a:xfrm>
          <a:prstGeom prst="rect">
            <a:avLst/>
          </a:prstGeom>
          <a:noFill/>
        </p:spPr>
        <p:txBody>
          <a:bodyPr wrap="square" rtlCol="0">
            <a:spAutoFit/>
          </a:bodyPr>
          <a:lstStyle/>
          <a:p>
            <a:pPr algn="ctr"/>
            <a:r>
              <a:rPr lang="en-US" sz="2800" b="1" dirty="0">
                <a:solidFill>
                  <a:srgbClr val="FFFF00"/>
                </a:solidFill>
              </a:rPr>
              <a:t>Matthew 24</a:t>
            </a:r>
          </a:p>
          <a:p>
            <a:pPr algn="ctr"/>
            <a:r>
              <a:rPr lang="en-US" sz="2800" b="1" dirty="0">
                <a:solidFill>
                  <a:srgbClr val="FFFF00"/>
                </a:solidFill>
              </a:rPr>
              <a:t>False Christs</a:t>
            </a:r>
          </a:p>
          <a:p>
            <a:pPr algn="just"/>
            <a:r>
              <a:rPr lang="en-US" sz="2000" b="1" dirty="0">
                <a:solidFill>
                  <a:schemeClr val="bg1"/>
                </a:solidFill>
              </a:rPr>
              <a:t>Matt. 24:4  And Jesus answered and said to them: "Take heed that no one deceives you. </a:t>
            </a:r>
          </a:p>
          <a:p>
            <a:pPr algn="just"/>
            <a:r>
              <a:rPr lang="en-US" sz="2000" b="1" dirty="0">
                <a:solidFill>
                  <a:schemeClr val="bg1"/>
                </a:solidFill>
              </a:rPr>
              <a:t>Matt. 24:5  For many will come in My name, saying, 'I am the Christ,' and will deceive many. </a:t>
            </a:r>
          </a:p>
        </p:txBody>
      </p:sp>
    </p:spTree>
    <p:extLst>
      <p:ext uri="{BB962C8B-B14F-4D97-AF65-F5344CB8AC3E}">
        <p14:creationId xmlns:p14="http://schemas.microsoft.com/office/powerpoint/2010/main" val="3956607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2308324"/>
          </a:xfrm>
          <a:prstGeom prst="rect">
            <a:avLst/>
          </a:prstGeom>
          <a:noFill/>
        </p:spPr>
        <p:txBody>
          <a:bodyPr wrap="square" rtlCol="0">
            <a:spAutoFit/>
          </a:bodyPr>
          <a:lstStyle/>
          <a:p>
            <a:pPr algn="ctr"/>
            <a:r>
              <a:rPr lang="en-US" sz="2800" b="1" dirty="0">
                <a:solidFill>
                  <a:srgbClr val="FFFF00"/>
                </a:solidFill>
              </a:rPr>
              <a:t>Matthew 24</a:t>
            </a:r>
          </a:p>
          <a:p>
            <a:pPr algn="ctr"/>
            <a:r>
              <a:rPr lang="en-US" sz="2800" b="1" dirty="0">
                <a:solidFill>
                  <a:srgbClr val="FFFF00"/>
                </a:solidFill>
              </a:rPr>
              <a:t>False Christs</a:t>
            </a:r>
          </a:p>
          <a:p>
            <a:pPr algn="ctr"/>
            <a:r>
              <a:rPr lang="en-US" sz="2800" b="1" dirty="0">
                <a:solidFill>
                  <a:srgbClr val="FFFF00"/>
                </a:solidFill>
              </a:rPr>
              <a:t>Wars &amp; Rumors of Wars</a:t>
            </a:r>
          </a:p>
          <a:p>
            <a:pPr algn="just"/>
            <a:r>
              <a:rPr lang="en-US" sz="2000" b="1" dirty="0">
                <a:solidFill>
                  <a:schemeClr val="bg1"/>
                </a:solidFill>
              </a:rPr>
              <a:t>Matt. 24:6  And you will hear of wars and rumors of wars. See that you are not troubled; for all these things must come to pass, but the end is not yet. </a:t>
            </a:r>
          </a:p>
          <a:p>
            <a:pPr algn="just"/>
            <a:r>
              <a:rPr lang="en-US" sz="2000" b="1" dirty="0">
                <a:solidFill>
                  <a:schemeClr val="bg1"/>
                </a:solidFill>
              </a:rPr>
              <a:t>Matt. 24:7  For nation will rise against nation, and kingdom against kingdom. </a:t>
            </a:r>
          </a:p>
        </p:txBody>
      </p:sp>
    </p:spTree>
    <p:extLst>
      <p:ext uri="{BB962C8B-B14F-4D97-AF65-F5344CB8AC3E}">
        <p14:creationId xmlns:p14="http://schemas.microsoft.com/office/powerpoint/2010/main" val="2423868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2431435"/>
          </a:xfrm>
          <a:prstGeom prst="rect">
            <a:avLst/>
          </a:prstGeom>
          <a:noFill/>
        </p:spPr>
        <p:txBody>
          <a:bodyPr wrap="square" rtlCol="0">
            <a:spAutoFit/>
          </a:bodyPr>
          <a:lstStyle/>
          <a:p>
            <a:pPr algn="ctr"/>
            <a:r>
              <a:rPr lang="en-US" sz="2800" b="1" dirty="0">
                <a:solidFill>
                  <a:srgbClr val="FFFF00"/>
                </a:solidFill>
              </a:rPr>
              <a:t>Matthew 24</a:t>
            </a:r>
          </a:p>
          <a:p>
            <a:pPr algn="ctr"/>
            <a:r>
              <a:rPr lang="en-US" sz="2800" b="1" dirty="0">
                <a:solidFill>
                  <a:srgbClr val="FFFF00"/>
                </a:solidFill>
              </a:rPr>
              <a:t>False Christs</a:t>
            </a:r>
          </a:p>
          <a:p>
            <a:pPr algn="ctr"/>
            <a:r>
              <a:rPr lang="en-US" sz="2800" b="1" dirty="0">
                <a:solidFill>
                  <a:srgbClr val="FFFF00"/>
                </a:solidFill>
              </a:rPr>
              <a:t>Wars &amp; Rumors of Wars</a:t>
            </a:r>
            <a:endParaRPr lang="en-US" sz="2000" b="1" dirty="0">
              <a:solidFill>
                <a:schemeClr val="bg1"/>
              </a:solidFill>
            </a:endParaRPr>
          </a:p>
          <a:p>
            <a:pPr algn="ctr"/>
            <a:r>
              <a:rPr lang="en-US" sz="2800" b="1" dirty="0">
                <a:solidFill>
                  <a:srgbClr val="FFFF00"/>
                </a:solidFill>
              </a:rPr>
              <a:t>Famines, Pestilences, Earthquakes</a:t>
            </a:r>
            <a:r>
              <a:rPr lang="en-US" sz="2000" b="1" dirty="0">
                <a:solidFill>
                  <a:srgbClr val="FFFF00"/>
                </a:solidFill>
              </a:rPr>
              <a:t> </a:t>
            </a:r>
            <a:endParaRPr lang="en-US" sz="2000" b="1" dirty="0">
              <a:solidFill>
                <a:schemeClr val="bg1"/>
              </a:solidFill>
            </a:endParaRPr>
          </a:p>
          <a:p>
            <a:pPr algn="just"/>
            <a:r>
              <a:rPr lang="en-US" sz="2000" b="1" dirty="0">
                <a:solidFill>
                  <a:schemeClr val="bg1"/>
                </a:solidFill>
              </a:rPr>
              <a:t>And there will be famines, pestilences, and earthquakes in various places. Matt 24:8  All these are the beginning of sorrows. </a:t>
            </a:r>
          </a:p>
        </p:txBody>
      </p:sp>
    </p:spTree>
    <p:extLst>
      <p:ext uri="{BB962C8B-B14F-4D97-AF65-F5344CB8AC3E}">
        <p14:creationId xmlns:p14="http://schemas.microsoft.com/office/powerpoint/2010/main" val="1997142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3477875"/>
          </a:xfrm>
          <a:prstGeom prst="rect">
            <a:avLst/>
          </a:prstGeom>
          <a:noFill/>
        </p:spPr>
        <p:txBody>
          <a:bodyPr wrap="square" rtlCol="0">
            <a:spAutoFit/>
          </a:bodyPr>
          <a:lstStyle/>
          <a:p>
            <a:pPr algn="ctr"/>
            <a:r>
              <a:rPr lang="en-US" sz="2800" b="1" dirty="0">
                <a:solidFill>
                  <a:srgbClr val="FFFF00"/>
                </a:solidFill>
              </a:rPr>
              <a:t>Matthew 24</a:t>
            </a:r>
          </a:p>
          <a:p>
            <a:pPr algn="ctr"/>
            <a:r>
              <a:rPr lang="en-US" sz="2800" b="1" dirty="0">
                <a:solidFill>
                  <a:srgbClr val="FFFF00"/>
                </a:solidFill>
              </a:rPr>
              <a:t>False Christs</a:t>
            </a:r>
          </a:p>
          <a:p>
            <a:pPr algn="ctr"/>
            <a:r>
              <a:rPr lang="en-US" sz="2800" b="1" dirty="0">
                <a:solidFill>
                  <a:srgbClr val="FFFF00"/>
                </a:solidFill>
              </a:rPr>
              <a:t>Wars &amp; Rumors of Wars</a:t>
            </a:r>
          </a:p>
          <a:p>
            <a:pPr algn="ctr"/>
            <a:r>
              <a:rPr lang="en-US" sz="2800" b="1" dirty="0">
                <a:solidFill>
                  <a:srgbClr val="FFFF00"/>
                </a:solidFill>
              </a:rPr>
              <a:t>Famines, Pestilences, Earthquakes</a:t>
            </a:r>
            <a:r>
              <a:rPr lang="en-US" sz="2000" b="1" dirty="0">
                <a:solidFill>
                  <a:srgbClr val="FFFF00"/>
                </a:solidFill>
              </a:rPr>
              <a:t> </a:t>
            </a:r>
            <a:endParaRPr lang="en-US" sz="2000" b="1" dirty="0">
              <a:solidFill>
                <a:schemeClr val="bg1"/>
              </a:solidFill>
            </a:endParaRPr>
          </a:p>
          <a:p>
            <a:pPr algn="ctr"/>
            <a:r>
              <a:rPr lang="en-US" sz="2800" b="1" dirty="0">
                <a:solidFill>
                  <a:srgbClr val="FFFF00"/>
                </a:solidFill>
              </a:rPr>
              <a:t>Persecutions, Falling Away, Betrayal</a:t>
            </a:r>
          </a:p>
          <a:p>
            <a:pPr algn="just"/>
            <a:r>
              <a:rPr lang="en-US" sz="2000" b="1" dirty="0">
                <a:solidFill>
                  <a:schemeClr val="bg1"/>
                </a:solidFill>
              </a:rPr>
              <a:t>Matt. 24:9  "Then they will deliver you up to tribulation and kill you, and you will be hated by all nations for My name's sake. </a:t>
            </a:r>
          </a:p>
          <a:p>
            <a:pPr algn="just"/>
            <a:r>
              <a:rPr lang="en-US" sz="2000" b="1" dirty="0">
                <a:solidFill>
                  <a:schemeClr val="bg1"/>
                </a:solidFill>
              </a:rPr>
              <a:t>Matt. 24:10  And then many will be offended, will betray one another, and will hate one another. </a:t>
            </a:r>
          </a:p>
        </p:txBody>
      </p:sp>
    </p:spTree>
    <p:extLst>
      <p:ext uri="{BB962C8B-B14F-4D97-AF65-F5344CB8AC3E}">
        <p14:creationId xmlns:p14="http://schemas.microsoft.com/office/powerpoint/2010/main" val="3646731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3600986"/>
          </a:xfrm>
          <a:prstGeom prst="rect">
            <a:avLst/>
          </a:prstGeom>
          <a:noFill/>
        </p:spPr>
        <p:txBody>
          <a:bodyPr wrap="square" rtlCol="0">
            <a:spAutoFit/>
          </a:bodyPr>
          <a:lstStyle/>
          <a:p>
            <a:pPr algn="ctr"/>
            <a:r>
              <a:rPr lang="en-US" sz="2800" b="1" dirty="0">
                <a:solidFill>
                  <a:srgbClr val="FFFF00"/>
                </a:solidFill>
              </a:rPr>
              <a:t>Matthew 24</a:t>
            </a:r>
          </a:p>
          <a:p>
            <a:pPr algn="ctr"/>
            <a:r>
              <a:rPr lang="en-US" sz="2800" b="1" dirty="0">
                <a:solidFill>
                  <a:srgbClr val="FFFF00"/>
                </a:solidFill>
              </a:rPr>
              <a:t>False Christs</a:t>
            </a:r>
          </a:p>
          <a:p>
            <a:pPr algn="ctr"/>
            <a:r>
              <a:rPr lang="en-US" sz="2800" b="1" dirty="0">
                <a:solidFill>
                  <a:srgbClr val="FFFF00"/>
                </a:solidFill>
              </a:rPr>
              <a:t>Wars &amp; Rumors of Wars</a:t>
            </a:r>
          </a:p>
          <a:p>
            <a:pPr algn="ctr"/>
            <a:r>
              <a:rPr lang="en-US" sz="2800" b="1" dirty="0">
                <a:solidFill>
                  <a:srgbClr val="FFFF00"/>
                </a:solidFill>
              </a:rPr>
              <a:t>Famines, Pestilences, Earthquakes</a:t>
            </a:r>
          </a:p>
          <a:p>
            <a:pPr algn="ctr"/>
            <a:r>
              <a:rPr lang="en-US" sz="2800" b="1" dirty="0">
                <a:solidFill>
                  <a:srgbClr val="FFFF00"/>
                </a:solidFill>
              </a:rPr>
              <a:t>Persecutions, Falling Away, Betrayal</a:t>
            </a:r>
          </a:p>
          <a:p>
            <a:pPr algn="ctr"/>
            <a:r>
              <a:rPr lang="en-US" sz="2800" b="1" dirty="0">
                <a:solidFill>
                  <a:srgbClr val="FFFF00"/>
                </a:solidFill>
              </a:rPr>
              <a:t>False Prophets &amp; Abounding Lawlessness</a:t>
            </a:r>
          </a:p>
          <a:p>
            <a:pPr algn="just"/>
            <a:r>
              <a:rPr lang="en-US" sz="2000" b="1" dirty="0">
                <a:solidFill>
                  <a:schemeClr val="bg1"/>
                </a:solidFill>
              </a:rPr>
              <a:t>Matt. 24:11  Then many false prophets will rise up and deceive many. </a:t>
            </a:r>
          </a:p>
          <a:p>
            <a:pPr algn="just"/>
            <a:r>
              <a:rPr lang="en-US" sz="2000" b="1" dirty="0">
                <a:solidFill>
                  <a:schemeClr val="bg1"/>
                </a:solidFill>
              </a:rPr>
              <a:t>Matt. 24:12  And because lawlessness will abound, the love of many will grow cold. </a:t>
            </a:r>
          </a:p>
        </p:txBody>
      </p:sp>
    </p:spTree>
    <p:extLst>
      <p:ext uri="{BB962C8B-B14F-4D97-AF65-F5344CB8AC3E}">
        <p14:creationId xmlns:p14="http://schemas.microsoft.com/office/powerpoint/2010/main" val="411848246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1800" kern="1200" dirty="0">
            <a:solidFill>
              <a:schemeClr val="tx1"/>
            </a:solidFill>
            <a:latin typeface="+mn-lt"/>
            <a:ea typeface="+mn-ea"/>
            <a:cs typeface="+mn-cs"/>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4713</TotalTime>
  <Words>1509</Words>
  <Application>Microsoft Office PowerPoint</Application>
  <PresentationFormat>On-screen Show (4:3)</PresentationFormat>
  <Paragraphs>102</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Georgia</vt:lpstr>
      <vt:lpstr>Lucida Calligraphy</vt:lpstr>
      <vt:lpstr>Office Theme</vt:lpstr>
      <vt:lpstr>Signs of the End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Palm Beach Lakes church of Christ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Sermon Title</dc:title>
  <dc:creator>David</dc:creator>
  <cp:lastModifiedBy>Cindy Nelson</cp:lastModifiedBy>
  <cp:revision>199</cp:revision>
  <cp:lastPrinted>2016-12-11T13:57:38Z</cp:lastPrinted>
  <dcterms:created xsi:type="dcterms:W3CDTF">2016-03-27T21:00:01Z</dcterms:created>
  <dcterms:modified xsi:type="dcterms:W3CDTF">2018-06-25T13:08:19Z</dcterms:modified>
</cp:coreProperties>
</file>