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3"/>
  </p:handoutMasterIdLst>
  <p:sldIdLst>
    <p:sldId id="256" r:id="rId2"/>
    <p:sldId id="568" r:id="rId3"/>
    <p:sldId id="613" r:id="rId4"/>
    <p:sldId id="617" r:id="rId5"/>
    <p:sldId id="624" r:id="rId6"/>
    <p:sldId id="635" r:id="rId7"/>
    <p:sldId id="638" r:id="rId8"/>
    <p:sldId id="640" r:id="rId9"/>
    <p:sldId id="643" r:id="rId10"/>
    <p:sldId id="645" r:id="rId11"/>
    <p:sldId id="552" r:id="rId12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EC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029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22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C315246E-766A-45BC-AE3D-E61D338B6791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73A27630-91C4-4530-B75F-DCB49C2A3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6090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97920"/>
            <a:ext cx="7772400" cy="2550020"/>
          </a:xfrm>
        </p:spPr>
        <p:txBody>
          <a:bodyPr anchor="b">
            <a:normAutofit/>
          </a:bodyPr>
          <a:lstStyle>
            <a:lvl1pPr algn="ctr">
              <a:defRPr sz="4500">
                <a:solidFill>
                  <a:schemeClr val="bg1"/>
                </a:solidFill>
                <a:latin typeface="Lucida Calligraphy" panose="03010101010101010101" pitchFamily="66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488872"/>
            <a:ext cx="6858000" cy="768927"/>
          </a:xfrm>
        </p:spPr>
        <p:txBody>
          <a:bodyPr>
            <a:noAutofit/>
          </a:bodyPr>
          <a:lstStyle>
            <a:lvl1pPr marL="0" indent="0" algn="ctr">
              <a:buNone/>
              <a:defRPr sz="4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910932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336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630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81783"/>
          </a:xfrm>
        </p:spPr>
        <p:txBody>
          <a:bodyPr>
            <a:normAutofit/>
          </a:bodyPr>
          <a:lstStyle>
            <a:lvl1pPr algn="ctr">
              <a:defRPr sz="3400">
                <a:solidFill>
                  <a:schemeClr val="bg1"/>
                </a:solidFill>
                <a:latin typeface="Lucida Calligraphy" panose="03010101010101010101" pitchFamily="66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825" y="1471353"/>
            <a:ext cx="8229600" cy="49626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 marL="631825" indent="-290513"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10403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68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361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953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919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370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015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56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53FE5-340C-4074-89DC-DBC01D5D6D3F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77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61392"/>
            <a:ext cx="7772400" cy="255002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4400" b="1" dirty="0"/>
              <a:t>The Perfect Father</a:t>
            </a:r>
            <a:br>
              <a:rPr lang="en-US" sz="4400" b="1" dirty="0"/>
            </a:br>
            <a:endParaRPr lang="en-US" sz="4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200" b="1" dirty="0"/>
              <a:t>Heb. 12:6-10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410633" y="3850081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4992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9764" y="314795"/>
            <a:ext cx="8345825" cy="65289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4400" b="1" dirty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God—the Model Father</a:t>
            </a:r>
          </a:p>
          <a:p>
            <a:pPr marL="68580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He truly loves his children and they know it</a:t>
            </a:r>
          </a:p>
          <a:p>
            <a:pPr marL="68580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Sees potential, and draws them to goodness</a:t>
            </a:r>
          </a:p>
          <a:p>
            <a:pPr marL="68580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He gives them firm directions</a:t>
            </a:r>
          </a:p>
          <a:p>
            <a:pPr marL="68580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He disciplines them “early and later”</a:t>
            </a:r>
          </a:p>
          <a:p>
            <a:pPr marL="68580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He is consistent &amp; they know it—James 1:17</a:t>
            </a:r>
          </a:p>
          <a:p>
            <a:pPr marL="68580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He is always there for them</a:t>
            </a:r>
          </a:p>
          <a:p>
            <a:pPr marL="68580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He rejoices when they do good</a:t>
            </a:r>
          </a:p>
          <a:p>
            <a:pPr marL="68580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He allows them to do wrong &amp; then repent</a:t>
            </a:r>
          </a:p>
          <a:p>
            <a:pPr marL="1143000" lvl="2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Sinners can repent and be accepted—Acts 2:38</a:t>
            </a:r>
          </a:p>
          <a:p>
            <a:pPr marL="1143000" lvl="2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Christians can repent and be accepted—Acts 8:22</a:t>
            </a:r>
          </a:p>
          <a:p>
            <a:pPr marL="68580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US" sz="3200" b="1" dirty="0">
              <a:solidFill>
                <a:schemeClr val="bg1"/>
              </a:solidFill>
              <a:latin typeface="Calibri" charset="0"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34746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040" y="527539"/>
            <a:ext cx="8435713" cy="5906514"/>
          </a:xfrm>
        </p:spPr>
        <p:txBody>
          <a:bodyPr>
            <a:normAutofit/>
          </a:bodyPr>
          <a:lstStyle/>
          <a:p>
            <a:pPr marL="0" indent="0" algn="ctr">
              <a:spcAft>
                <a:spcPts val="1500"/>
              </a:spcAft>
              <a:buNone/>
            </a:pPr>
            <a:r>
              <a:rPr lang="en-US" sz="4400" b="1" dirty="0">
                <a:solidFill>
                  <a:srgbClr val="FFFF00"/>
                </a:solidFill>
              </a:rPr>
              <a:t>Coming to the Father Today  </a:t>
            </a:r>
          </a:p>
          <a:p>
            <a:pPr marL="685800" indent="-457200">
              <a:spcAft>
                <a:spcPts val="1500"/>
              </a:spcAft>
            </a:pPr>
            <a:r>
              <a:rPr lang="en-US" sz="3600" b="1" dirty="0"/>
              <a:t>Believe				John 3:16</a:t>
            </a:r>
          </a:p>
          <a:p>
            <a:pPr marL="457200">
              <a:spcAft>
                <a:spcPts val="1500"/>
              </a:spcAft>
            </a:pPr>
            <a:r>
              <a:rPr lang="en-US" sz="3600" b="1" dirty="0"/>
              <a:t>  Repent				Acts 17:30</a:t>
            </a:r>
          </a:p>
          <a:p>
            <a:pPr marL="457200">
              <a:spcAft>
                <a:spcPts val="1500"/>
              </a:spcAft>
            </a:pPr>
            <a:r>
              <a:rPr lang="en-US" sz="3600" b="1" dirty="0"/>
              <a:t>  Confess Faith			Rom. 10:10</a:t>
            </a:r>
          </a:p>
          <a:p>
            <a:pPr marL="457200">
              <a:spcAft>
                <a:spcPts val="1500"/>
              </a:spcAft>
            </a:pPr>
            <a:r>
              <a:rPr lang="en-US" sz="3600" b="1" dirty="0"/>
              <a:t>  Be Baptized Into Him	Acts 22:16</a:t>
            </a:r>
          </a:p>
          <a:p>
            <a:pPr marL="457200" indent="-404813" algn="ctr">
              <a:spcAft>
                <a:spcPts val="1500"/>
              </a:spcAft>
              <a:buNone/>
            </a:pPr>
            <a:r>
              <a:rPr lang="en-US" sz="3500" b="1" dirty="0">
                <a:solidFill>
                  <a:srgbClr val="FFFF00"/>
                </a:solidFill>
              </a:rPr>
              <a:t>Added to His church, His body, His kingdom </a:t>
            </a:r>
            <a:endParaRPr lang="en-US" sz="3600" b="1" dirty="0">
              <a:solidFill>
                <a:srgbClr val="FFFF00"/>
              </a:solidFill>
            </a:endParaRPr>
          </a:p>
          <a:p>
            <a:pPr marL="457200">
              <a:spcAft>
                <a:spcPts val="1500"/>
              </a:spcAft>
            </a:pPr>
            <a:r>
              <a:rPr lang="en-US" sz="3600" b="1" dirty="0"/>
              <a:t>  Be Faithful until death	Rev. 2:10</a:t>
            </a:r>
          </a:p>
        </p:txBody>
      </p:sp>
    </p:spTree>
    <p:extLst>
      <p:ext uri="{BB962C8B-B14F-4D97-AF65-F5344CB8AC3E}">
        <p14:creationId xmlns:p14="http://schemas.microsoft.com/office/powerpoint/2010/main" val="1976175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7218" y="359765"/>
            <a:ext cx="829655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>
                <a:solidFill>
                  <a:schemeClr val="bg1"/>
                </a:solidFill>
                <a:ea typeface="Calibri" charset="0"/>
                <a:cs typeface="Georgia" charset="0"/>
              </a:rPr>
              <a:t> </a:t>
            </a:r>
            <a:endParaRPr lang="en-US" sz="2400" b="1" dirty="0">
              <a:solidFill>
                <a:schemeClr val="bg1"/>
              </a:solidFill>
            </a:endParaRPr>
          </a:p>
          <a:p>
            <a:pPr algn="just"/>
            <a:r>
              <a:rPr lang="en-US" sz="2400" b="1" dirty="0">
                <a:solidFill>
                  <a:schemeClr val="bg1"/>
                </a:solidFill>
              </a:rPr>
              <a:t>  6  For whom the Lord loves He chastens, and scourges every son whom He receives. 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</a:rPr>
              <a:t>  7  If you endure chastening, God deals with you as with sons; for what son is there whom a father does not chasten? 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</a:rPr>
              <a:t>  8  But if you are without chastening, of which all have become partakers, then you are illegitimate and not sons. 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</a:rPr>
              <a:t>  9  Furthermore, we have had human fathers who corrected us, and we paid them respect. Shall we not much more readily be in subjection to the Father of spirits and live? 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</a:rPr>
              <a:t>  10  For they indeed for a few days chastened us as seemed best to them, but He for our profit, that we may be partakers of His holiness. 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</a:rPr>
              <a:t>					Heb. 12:6-10</a:t>
            </a:r>
          </a:p>
        </p:txBody>
      </p:sp>
    </p:spTree>
    <p:extLst>
      <p:ext uri="{BB962C8B-B14F-4D97-AF65-F5344CB8AC3E}">
        <p14:creationId xmlns:p14="http://schemas.microsoft.com/office/powerpoint/2010/main" val="222948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6915" y="357649"/>
            <a:ext cx="8345825" cy="59595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4400" b="1" dirty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Introduction</a:t>
            </a:r>
          </a:p>
          <a:p>
            <a:pPr marL="685800" lvl="1" indent="-342900"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This lesson needed by everyone here</a:t>
            </a:r>
          </a:p>
          <a:p>
            <a:pPr marL="1143000" lvl="2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Not everyone is a father</a:t>
            </a:r>
          </a:p>
          <a:p>
            <a:pPr marL="1143000" lvl="2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Our talk and our walk can change others</a:t>
            </a:r>
            <a:endParaRPr lang="en-US" sz="3200" b="1" dirty="0">
              <a:solidFill>
                <a:schemeClr val="bg1"/>
              </a:solidFill>
              <a:latin typeface="Calibri" charset="0"/>
              <a:ea typeface="Calibri" charset="0"/>
              <a:cs typeface="Times New Roman" charset="0"/>
            </a:endParaRPr>
          </a:p>
          <a:p>
            <a:pPr marL="685800" lvl="1" indent="-342900"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Mockery of husbands/fathers today</a:t>
            </a:r>
          </a:p>
          <a:p>
            <a:pPr marL="1143000" lvl="2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What has happened on TV/movies</a:t>
            </a:r>
          </a:p>
          <a:p>
            <a:pPr marL="1143000" lvl="2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What has happen to elevation of father’s role </a:t>
            </a:r>
          </a:p>
          <a:p>
            <a:pPr marL="685800" lvl="1" indent="-342900"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Few role models exist in our society</a:t>
            </a:r>
          </a:p>
          <a:p>
            <a:pPr marL="1143000" lvl="2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Power of living example</a:t>
            </a:r>
          </a:p>
          <a:p>
            <a:pPr marL="1143000" lvl="2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Eternal impact good fathers at PBL</a:t>
            </a:r>
          </a:p>
          <a:p>
            <a:pPr marL="685800" lvl="1" indent="-342900"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Some say, “l never had a dad”</a:t>
            </a:r>
          </a:p>
          <a:p>
            <a:pPr marL="685800" lvl="1" indent="-342900"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Others say, “My dad was a jerk”</a:t>
            </a:r>
            <a:endParaRPr lang="en-US" sz="3000" b="1" dirty="0">
              <a:solidFill>
                <a:srgbClr val="FFFF00"/>
              </a:solidFill>
              <a:latin typeface="Calibri" charset="0"/>
              <a:ea typeface="Calibri" charset="0"/>
              <a:cs typeface="Times New Roman" charset="0"/>
            </a:endParaRPr>
          </a:p>
          <a:p>
            <a:pPr marL="685800" lvl="1" indent="-342900"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Others, “He was good in some ways, but…”</a:t>
            </a:r>
          </a:p>
        </p:txBody>
      </p:sp>
    </p:spTree>
    <p:extLst>
      <p:ext uri="{BB962C8B-B14F-4D97-AF65-F5344CB8AC3E}">
        <p14:creationId xmlns:p14="http://schemas.microsoft.com/office/powerpoint/2010/main" val="3718055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6915" y="357649"/>
            <a:ext cx="8345825" cy="3435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4400" b="1" dirty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Importance of Today’s Lesson</a:t>
            </a:r>
          </a:p>
          <a:p>
            <a:pPr marL="68580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God placed dads in a home for a reason</a:t>
            </a:r>
          </a:p>
          <a:p>
            <a:pPr marL="68580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God has given unique place for fathers </a:t>
            </a:r>
          </a:p>
          <a:p>
            <a:pPr marL="68580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Fulfilling that role is not optional</a:t>
            </a:r>
          </a:p>
          <a:p>
            <a:pPr marL="68580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Looking today at the model father</a:t>
            </a:r>
          </a:p>
          <a:p>
            <a:pPr marL="68580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Who is that perfect model for all fathers</a:t>
            </a:r>
          </a:p>
        </p:txBody>
      </p:sp>
    </p:spTree>
    <p:extLst>
      <p:ext uri="{BB962C8B-B14F-4D97-AF65-F5344CB8AC3E}">
        <p14:creationId xmlns:p14="http://schemas.microsoft.com/office/powerpoint/2010/main" val="3948517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9764" y="314795"/>
            <a:ext cx="8345825" cy="2689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4400" b="1" dirty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God—the Model Father</a:t>
            </a:r>
          </a:p>
          <a:p>
            <a:pPr marL="68580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He truly loves his children and they know it</a:t>
            </a:r>
          </a:p>
          <a:p>
            <a:pPr marL="1143000" lvl="2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b="1" i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Agape </a:t>
            </a:r>
            <a:r>
              <a:rPr lang="en-US" sz="24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love is so different</a:t>
            </a:r>
          </a:p>
          <a:p>
            <a:pPr marL="1143000" lvl="2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b="1" i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Agape </a:t>
            </a:r>
            <a:r>
              <a:rPr lang="en-US" sz="24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love is so visible and life changing </a:t>
            </a:r>
          </a:p>
          <a:p>
            <a:pPr marL="1143000" lvl="2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b="1" i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Agape </a:t>
            </a:r>
            <a:r>
              <a:rPr lang="en-US" sz="24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love is the way God loves us</a:t>
            </a:r>
            <a:endParaRPr lang="en-US" sz="3200" b="1" dirty="0">
              <a:solidFill>
                <a:schemeClr val="bg1"/>
              </a:solidFill>
              <a:latin typeface="Calibri" charset="0"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2050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9764" y="314795"/>
            <a:ext cx="8345825" cy="45668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4400" b="1" dirty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God—the Model Father</a:t>
            </a:r>
          </a:p>
          <a:p>
            <a:pPr marL="68580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He truly loves his children and they know it</a:t>
            </a:r>
          </a:p>
          <a:p>
            <a:pPr marL="68580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Sees potential, and draws them to goodness</a:t>
            </a:r>
          </a:p>
          <a:p>
            <a:pPr marL="1143000" lvl="2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God can use tax collectors, terrorists &amp; persecutors</a:t>
            </a:r>
          </a:p>
          <a:p>
            <a:pPr marL="1143000" lvl="2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Encouragement of men like Joshua and Peter</a:t>
            </a:r>
          </a:p>
          <a:p>
            <a:pPr marL="68580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He gives them firm directions</a:t>
            </a:r>
          </a:p>
          <a:p>
            <a:pPr marL="1143000" lvl="2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Matt. 7:13-14, 21</a:t>
            </a:r>
          </a:p>
          <a:p>
            <a:pPr marL="1143000" lvl="2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Gal. 5:19-21</a:t>
            </a:r>
          </a:p>
          <a:p>
            <a:pPr marL="1143000" lvl="2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Gal. 1:8-9</a:t>
            </a:r>
            <a:endParaRPr lang="en-US" sz="3200" b="1" dirty="0">
              <a:solidFill>
                <a:schemeClr val="bg1"/>
              </a:solidFill>
              <a:latin typeface="Calibri" charset="0"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0110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9764" y="314795"/>
            <a:ext cx="8345825" cy="4282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4400" b="1" dirty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God—the Model Father</a:t>
            </a:r>
          </a:p>
          <a:p>
            <a:pPr marL="68580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He truly loves his children and they know it</a:t>
            </a:r>
          </a:p>
          <a:p>
            <a:pPr marL="68580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Sees potential, and draws them to goodness</a:t>
            </a:r>
          </a:p>
          <a:p>
            <a:pPr marL="68580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He gives them firm directions</a:t>
            </a:r>
          </a:p>
          <a:p>
            <a:pPr marL="68580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He disciplines them “early and later”</a:t>
            </a:r>
          </a:p>
          <a:p>
            <a:pPr marL="1143000" lvl="2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Failure to understand discipline/chastening</a:t>
            </a:r>
          </a:p>
          <a:p>
            <a:pPr marL="1143000" lvl="2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Discipline in 2 Tim. 3:16-17</a:t>
            </a:r>
          </a:p>
          <a:p>
            <a:pPr marL="1143000" lvl="2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Discipline in 1 Cor. 11:31-32</a:t>
            </a:r>
            <a:endParaRPr lang="en-US" sz="3200" b="1" dirty="0">
              <a:solidFill>
                <a:schemeClr val="bg1"/>
              </a:solidFill>
              <a:latin typeface="Calibri" charset="0"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44025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9764" y="314795"/>
            <a:ext cx="8345825" cy="49362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4400" b="1" dirty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God—the Model Father</a:t>
            </a:r>
          </a:p>
          <a:p>
            <a:pPr marL="68580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He truly loves his children and they know it</a:t>
            </a:r>
          </a:p>
          <a:p>
            <a:pPr marL="68580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Sees potential, and draws them to goodness</a:t>
            </a:r>
          </a:p>
          <a:p>
            <a:pPr marL="68580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He gives them firm directions</a:t>
            </a:r>
          </a:p>
          <a:p>
            <a:pPr marL="68580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He disciplines them “early and later”</a:t>
            </a:r>
          </a:p>
          <a:p>
            <a:pPr marL="68580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He is consistent &amp; they know it—James 1:17</a:t>
            </a:r>
          </a:p>
          <a:p>
            <a:pPr marL="68580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He is always there for them</a:t>
            </a:r>
          </a:p>
          <a:p>
            <a:pPr marL="1143000" lvl="2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Matt. 28:20; Mark 16:20</a:t>
            </a:r>
          </a:p>
          <a:p>
            <a:pPr marL="1143000" lvl="2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Psa. 23:4</a:t>
            </a:r>
            <a:endParaRPr lang="en-US" sz="3200" b="1" dirty="0">
              <a:solidFill>
                <a:schemeClr val="bg1"/>
              </a:solidFill>
              <a:latin typeface="Calibri" charset="0"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12980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9764" y="314795"/>
            <a:ext cx="8345825" cy="5874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4400" b="1" dirty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God—the Model Father</a:t>
            </a:r>
          </a:p>
          <a:p>
            <a:pPr marL="68580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He truly loves his children and they know it</a:t>
            </a:r>
          </a:p>
          <a:p>
            <a:pPr marL="68580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Sees potential, and draws them to goodness</a:t>
            </a:r>
          </a:p>
          <a:p>
            <a:pPr marL="68580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He gives them firm directions</a:t>
            </a:r>
          </a:p>
          <a:p>
            <a:pPr marL="68580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He disciplines them “early and later”</a:t>
            </a:r>
          </a:p>
          <a:p>
            <a:pPr marL="68580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He is consistent &amp; they know it—James 1:17</a:t>
            </a:r>
          </a:p>
          <a:p>
            <a:pPr marL="68580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He is always there for them</a:t>
            </a:r>
          </a:p>
          <a:p>
            <a:pPr marL="68580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He rejoices when they do good</a:t>
            </a:r>
          </a:p>
          <a:p>
            <a:pPr marL="1143000" lvl="2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Rejoices at our baptism—Matt. 3:17</a:t>
            </a:r>
          </a:p>
          <a:p>
            <a:pPr marL="1143000" lvl="2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Rejoices in our worship—the aroma of heaven—Rev. 8</a:t>
            </a:r>
          </a:p>
          <a:p>
            <a:pPr marL="1143000" lvl="2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Rejoices in our daily lives—Heb. 13:15-16</a:t>
            </a:r>
            <a:endParaRPr lang="en-US" sz="3200" b="1" dirty="0">
              <a:solidFill>
                <a:schemeClr val="bg1"/>
              </a:solidFill>
              <a:latin typeface="Calibri" charset="0"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10612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800" kern="1200" dirty="0">
            <a:solidFill>
              <a:schemeClr val="tx1"/>
            </a:solidFill>
            <a:latin typeface="+mn-lt"/>
            <a:ea typeface="+mn-ea"/>
            <a:cs typeface="+mn-cs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4581</TotalTime>
  <Words>653</Words>
  <Application>Microsoft Office PowerPoint</Application>
  <PresentationFormat>On-screen Show (4:3)</PresentationFormat>
  <Paragraphs>88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Georgia</vt:lpstr>
      <vt:lpstr>Lucida Calligraphy</vt:lpstr>
      <vt:lpstr>Times New Roman</vt:lpstr>
      <vt:lpstr>Office Theme</vt:lpstr>
      <vt:lpstr>The Perfect Father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Palm Beach Lakes church of Christ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Sermon Title</dc:title>
  <dc:creator>David</dc:creator>
  <cp:lastModifiedBy>Cindy Nelson</cp:lastModifiedBy>
  <cp:revision>185</cp:revision>
  <cp:lastPrinted>2018-06-17T12:36:54Z</cp:lastPrinted>
  <dcterms:created xsi:type="dcterms:W3CDTF">2016-03-27T21:00:01Z</dcterms:created>
  <dcterms:modified xsi:type="dcterms:W3CDTF">2018-06-18T15:18:23Z</dcterms:modified>
</cp:coreProperties>
</file>