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8F77E-E7E9-4085-8A98-93D40BE93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CF6E62-62A9-4BAF-9FDE-CDA2030CB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C9F41-131B-49B8-B2A7-856223156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" y="1751888"/>
            <a:ext cx="9049996" cy="5106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 marL="1260475" indent="-228600">
              <a:buSzPct val="80000"/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6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47D41-7654-4BE8-8A4D-3252E24A9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5D0F8-0876-4032-9A8C-7F0E1343DA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" y="1751888"/>
            <a:ext cx="9049996" cy="5106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 marL="1260475" indent="-228600">
              <a:buSzPct val="80000"/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D76EB5-EACF-4708-AF0A-8A91AD48D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" y="1751888"/>
            <a:ext cx="9049996" cy="5106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 marL="1260475" indent="-228600">
              <a:buSzPct val="80000"/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79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5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8637-00C0-4CDA-B661-AD528B8D518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5D57-3640-4F10-B8FA-32B62689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2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9C5B832-8952-414E-B283-7EF79216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4" y="2017058"/>
            <a:ext cx="9049996" cy="4840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VERDICT:</a:t>
            </a:r>
          </a:p>
          <a:p>
            <a:pPr marL="0" indent="0" algn="ctr">
              <a:buNone/>
            </a:pPr>
            <a:r>
              <a:rPr lang="en-US" sz="4000" dirty="0"/>
              <a:t>“He rose again the third day</a:t>
            </a:r>
            <a:br>
              <a:rPr lang="en-US" sz="4000" dirty="0"/>
            </a:br>
            <a:r>
              <a:rPr lang="en-US" sz="4000" dirty="0"/>
              <a:t>according to the Scriptures”</a:t>
            </a:r>
            <a:br>
              <a:rPr lang="en-US" sz="4000" dirty="0"/>
            </a:br>
            <a:r>
              <a:rPr lang="en-US" sz="4000" dirty="0"/>
              <a:t>(1 Cor. 15:4)</a:t>
            </a:r>
          </a:p>
        </p:txBody>
      </p:sp>
    </p:spTree>
    <p:extLst>
      <p:ext uri="{BB962C8B-B14F-4D97-AF65-F5344CB8AC3E}">
        <p14:creationId xmlns:p14="http://schemas.microsoft.com/office/powerpoint/2010/main" val="3366288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736D-C2F7-4436-9506-AB93DA08E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you believe that He is the Son of God? (Rom. 10:9)</a:t>
            </a:r>
          </a:p>
          <a:p>
            <a:r>
              <a:rPr lang="en-US" dirty="0"/>
              <a:t>Will you repent and turn from your sins? (Acts 17:30)</a:t>
            </a:r>
          </a:p>
          <a:p>
            <a:r>
              <a:rPr lang="en-US" dirty="0"/>
              <a:t>Will you confess your faith in Him? (Rom. 10:10)</a:t>
            </a:r>
          </a:p>
          <a:p>
            <a:r>
              <a:rPr lang="en-US" dirty="0"/>
              <a:t>Will you be buried with Him in baptism and raised with Him to walk in newness of life? (Rom. 6:3-4)</a:t>
            </a:r>
          </a:p>
          <a:p>
            <a:pPr lvl="1"/>
            <a:r>
              <a:rPr lang="en-US" dirty="0"/>
              <a:t>Having all of your sins forgiven (Acts 22:16)</a:t>
            </a:r>
          </a:p>
          <a:p>
            <a:pPr lvl="1"/>
            <a:r>
              <a:rPr lang="en-US" dirty="0"/>
              <a:t>Having been added to His church (Acts 2:47)</a:t>
            </a:r>
          </a:p>
          <a:p>
            <a:pPr lvl="1"/>
            <a:r>
              <a:rPr lang="en-US" dirty="0"/>
              <a:t>Having been registered in heaven (Heb. 12:23)</a:t>
            </a:r>
          </a:p>
          <a:p>
            <a:r>
              <a:rPr lang="en-US" dirty="0"/>
              <a:t>Will you walk faithfully with Him? (Col. 3:1-4)</a:t>
            </a:r>
          </a:p>
        </p:txBody>
      </p:sp>
    </p:spTree>
    <p:extLst>
      <p:ext uri="{BB962C8B-B14F-4D97-AF65-F5344CB8AC3E}">
        <p14:creationId xmlns:p14="http://schemas.microsoft.com/office/powerpoint/2010/main" val="130715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Credibility of Witnesses Factor #1: </a:t>
            </a:r>
            <a:br>
              <a:rPr lang="en-US" dirty="0"/>
            </a:br>
            <a:r>
              <a:rPr lang="en-US" u="sng" dirty="0"/>
              <a:t>Honesty of the Witnesses</a:t>
            </a:r>
          </a:p>
          <a:p>
            <a:pPr lvl="1"/>
            <a:r>
              <a:rPr lang="en-US" dirty="0"/>
              <a:t>FOUR Motives That Prompt One to Testify</a:t>
            </a:r>
          </a:p>
          <a:p>
            <a:pPr lvl="2"/>
            <a:r>
              <a:rPr lang="en-US" sz="2400" dirty="0"/>
              <a:t>Avarice: Desire for Money</a:t>
            </a:r>
          </a:p>
          <a:p>
            <a:pPr lvl="3"/>
            <a:r>
              <a:rPr lang="en-US" sz="2200" dirty="0"/>
              <a:t>Is that why the apostles testified? (Phil. 4:11-12)</a:t>
            </a:r>
          </a:p>
          <a:p>
            <a:pPr lvl="2"/>
            <a:r>
              <a:rPr lang="en-US" sz="2400" dirty="0"/>
              <a:t>Ambition: Desire for Prestige</a:t>
            </a:r>
          </a:p>
          <a:p>
            <a:pPr lvl="3"/>
            <a:r>
              <a:rPr lang="en-US" sz="2200" dirty="0"/>
              <a:t>Is that why the apostles testified? (1 Cor. 4:13)</a:t>
            </a:r>
          </a:p>
          <a:p>
            <a:pPr lvl="2"/>
            <a:r>
              <a:rPr lang="en-US" sz="2400" dirty="0"/>
              <a:t>Anxiety: Desire to Escape Trouble or Persecution</a:t>
            </a:r>
          </a:p>
          <a:p>
            <a:pPr lvl="3"/>
            <a:r>
              <a:rPr lang="en-US" sz="2200" dirty="0"/>
              <a:t>Is that why the apostles testified? (Acts 5:17-42)</a:t>
            </a:r>
          </a:p>
          <a:p>
            <a:pPr lvl="2"/>
            <a:r>
              <a:rPr lang="en-US" sz="2400" dirty="0"/>
              <a:t>Assurance: Confident in Knowledge of What They’d Seen</a:t>
            </a:r>
          </a:p>
          <a:p>
            <a:pPr lvl="3"/>
            <a:r>
              <a:rPr lang="en-US" sz="2200" dirty="0"/>
              <a:t>This is why the apostles testified!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4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Credibility of Witnesses Factor #2: </a:t>
            </a:r>
            <a:br>
              <a:rPr lang="en-US" dirty="0"/>
            </a:br>
            <a:r>
              <a:rPr lang="en-US" u="sng" dirty="0"/>
              <a:t>Competency of the Witnesses</a:t>
            </a:r>
          </a:p>
          <a:p>
            <a:pPr lvl="1"/>
            <a:r>
              <a:rPr lang="en-US" dirty="0"/>
              <a:t>Competency refers to one’s capacity and opportunity to observe and obtain knowledge of that which he testifies</a:t>
            </a:r>
          </a:p>
          <a:p>
            <a:pPr lvl="1"/>
            <a:r>
              <a:rPr lang="en-US" dirty="0"/>
              <a:t>To what extent did they see the resurrected Lord?</a:t>
            </a:r>
          </a:p>
          <a:p>
            <a:pPr lvl="2"/>
            <a:r>
              <a:rPr lang="en-US" sz="2200" dirty="0"/>
              <a:t>“Behold My hands and My feet, that it is I Myself. Handle Me and see, for a spirit does not have flesh and bones as you see I have” (Luke 24:39)</a:t>
            </a:r>
          </a:p>
          <a:p>
            <a:pPr lvl="2"/>
            <a:r>
              <a:rPr lang="en-US" sz="2200" dirty="0"/>
              <a:t>“Reach your finger here, and look at My hands; and reach your hand here, and put it into My side. Do not be unbelieving, but believing” (John 20:27)</a:t>
            </a:r>
          </a:p>
          <a:p>
            <a:pPr lvl="2"/>
            <a:r>
              <a:rPr lang="en-US" sz="2200" dirty="0"/>
              <a:t>“We have heard…we have seen with our eyes…we have looked upon, and our hands have handled” (1 John 1:1)</a:t>
            </a:r>
          </a:p>
          <a:p>
            <a:pPr lvl="2"/>
            <a:r>
              <a:rPr lang="en-US" sz="2200" dirty="0"/>
              <a:t>“…to whom He also presented Himself alive after His suffering by many infallible proofs, being seen by them during forty days…” (Acts 1:3)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5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Credibility of Witnesses Factor #3: </a:t>
            </a:r>
            <a:br>
              <a:rPr lang="en-US" sz="3000" dirty="0"/>
            </a:br>
            <a:r>
              <a:rPr lang="en-US" sz="3000" u="sng" dirty="0"/>
              <a:t>Number of Witnesses</a:t>
            </a:r>
          </a:p>
          <a:p>
            <a:pPr lvl="1"/>
            <a:r>
              <a:rPr lang="en-US" b="0" dirty="0"/>
              <a:t>Mary Magdalene at the tomb (John 20:11-17; cf. Mark 16:9-11)</a:t>
            </a:r>
          </a:p>
          <a:p>
            <a:pPr lvl="1"/>
            <a:r>
              <a:rPr lang="en-US" b="0" dirty="0"/>
              <a:t>Group of women disciples (Matt. 28:9-10; Luke 24:10)</a:t>
            </a:r>
          </a:p>
          <a:p>
            <a:pPr lvl="1"/>
            <a:r>
              <a:rPr lang="en-US" dirty="0"/>
              <a:t>Peter (Cephas) (1 Cor. 15:5; Luke 24:34)</a:t>
            </a:r>
          </a:p>
          <a:p>
            <a:pPr lvl="1"/>
            <a:r>
              <a:rPr lang="en-US" b="0" dirty="0"/>
              <a:t>Two disciples on the road to Emmaus (Luke 24:13-35; Mark 16:12)</a:t>
            </a:r>
          </a:p>
          <a:p>
            <a:pPr lvl="1"/>
            <a:r>
              <a:rPr lang="en-US" b="0" dirty="0"/>
              <a:t>Ten of the apostles, without Thomas (John 20:26-29; Luke 24:34-43)</a:t>
            </a:r>
          </a:p>
          <a:p>
            <a:pPr lvl="1"/>
            <a:r>
              <a:rPr lang="en-US" dirty="0"/>
              <a:t>“The twelve” = all 11 apostles, w/ Thomas (1 Cor. 15:5; John 20:26-29)</a:t>
            </a:r>
          </a:p>
          <a:p>
            <a:pPr lvl="1"/>
            <a:r>
              <a:rPr lang="en-US" b="0" dirty="0"/>
              <a:t>Seven disciples by the Sea of Galilee (John 21:1-23)</a:t>
            </a:r>
          </a:p>
          <a:p>
            <a:pPr lvl="1"/>
            <a:r>
              <a:rPr lang="en-US" dirty="0"/>
              <a:t>Over 500 brethren at once, greater part remain to present (1 Cor. 15:6)</a:t>
            </a:r>
          </a:p>
          <a:p>
            <a:pPr lvl="1"/>
            <a:r>
              <a:rPr lang="en-US" dirty="0"/>
              <a:t>James, his half-brother (1 Cor. 15:7)</a:t>
            </a:r>
          </a:p>
          <a:p>
            <a:pPr lvl="1"/>
            <a:r>
              <a:rPr lang="en-US" dirty="0"/>
              <a:t>All the apostles, on mountain in Galilee (1 Cor. 15:7; Matt. 28:16-20)</a:t>
            </a:r>
          </a:p>
          <a:p>
            <a:pPr lvl="1"/>
            <a:r>
              <a:rPr lang="en-US" b="0" dirty="0"/>
              <a:t>Disciples on Mount of Olives at His ascension (Luke 24:44-53; Acts 1:3-9)</a:t>
            </a:r>
          </a:p>
          <a:p>
            <a:pPr lvl="1"/>
            <a:r>
              <a:rPr lang="en-US" b="0" dirty="0"/>
              <a:t>Stephen (Acts 7:55-56)</a:t>
            </a:r>
          </a:p>
          <a:p>
            <a:pPr lvl="1"/>
            <a:r>
              <a:rPr lang="en-US" dirty="0"/>
              <a:t>Paul (Saul) on the road to Damascus (1 Cor. 15:8; Acts 9:3-6, 17; 22:6-11)</a:t>
            </a:r>
          </a:p>
          <a:p>
            <a:pPr lvl="1"/>
            <a:r>
              <a:rPr lang="en-US" b="0" dirty="0"/>
              <a:t>John on the isle of Patmos (Rev. 1:12-20)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3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4" y="2017058"/>
            <a:ext cx="9049996" cy="4840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VERDICT:</a:t>
            </a:r>
          </a:p>
          <a:p>
            <a:pPr marL="0" indent="0" algn="ctr">
              <a:buNone/>
            </a:pPr>
            <a:r>
              <a:rPr lang="en-US" sz="4000" dirty="0"/>
              <a:t>“This Jesus God has raised up,</a:t>
            </a:r>
            <a:br>
              <a:rPr lang="en-US" sz="4000" dirty="0"/>
            </a:br>
            <a:r>
              <a:rPr lang="en-US" sz="4000" dirty="0"/>
              <a:t>of which we are all witnesses” </a:t>
            </a:r>
            <a:br>
              <a:rPr lang="en-US" sz="4000" dirty="0"/>
            </a:br>
            <a:r>
              <a:rPr lang="en-US" sz="4000" dirty="0"/>
              <a:t>(Acts 2:32)</a:t>
            </a:r>
          </a:p>
        </p:txBody>
      </p:sp>
    </p:spTree>
    <p:extLst>
      <p:ext uri="{BB962C8B-B14F-4D97-AF65-F5344CB8AC3E}">
        <p14:creationId xmlns:p14="http://schemas.microsoft.com/office/powerpoint/2010/main" val="1885710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Empty Tomb’s Verifiable Truth #1: </a:t>
            </a:r>
            <a:br>
              <a:rPr lang="en-US" dirty="0"/>
            </a:br>
            <a:r>
              <a:rPr lang="en-US" u="sng" dirty="0"/>
              <a:t>Jesus Was Really Dead!</a:t>
            </a:r>
          </a:p>
          <a:p>
            <a:pPr lvl="1"/>
            <a:r>
              <a:rPr lang="en-US" dirty="0"/>
              <a:t>The soldiers in charge of the execution observed that Jesus “was already dead” on the cross (John 19:33)</a:t>
            </a:r>
          </a:p>
          <a:p>
            <a:pPr lvl="1"/>
            <a:r>
              <a:rPr lang="en-US" dirty="0"/>
              <a:t>“One of the soldiers pierced His side with a spear, and immediately blood and water came out” (John 19:34)</a:t>
            </a:r>
          </a:p>
          <a:p>
            <a:pPr lvl="1"/>
            <a:r>
              <a:rPr lang="en-US" dirty="0"/>
              <a:t>Pilate verified with the centurion that Jesus was really dead (Mark 15:43-45)</a:t>
            </a:r>
          </a:p>
          <a:p>
            <a:pPr lvl="1"/>
            <a:r>
              <a:rPr lang="en-US" dirty="0"/>
              <a:t>No one today can claim He didn’t die, when EVERY unbiased and expert eyewitness said that He was dead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97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Empty Tomb’s Verifiable Truth #2: </a:t>
            </a:r>
            <a:br>
              <a:rPr lang="en-US" dirty="0"/>
            </a:br>
            <a:r>
              <a:rPr lang="en-US" u="sng" dirty="0"/>
              <a:t>The Disciples Did Not Steal the Body!</a:t>
            </a:r>
          </a:p>
          <a:p>
            <a:pPr lvl="1"/>
            <a:r>
              <a:rPr lang="en-US" dirty="0"/>
              <a:t>Why would they want it?  What’s their motivation?</a:t>
            </a:r>
          </a:p>
          <a:p>
            <a:pPr lvl="1"/>
            <a:r>
              <a:rPr lang="en-US" dirty="0"/>
              <a:t>This lie was started by the Jewish council &amp; Roman guards (Matt. 28:11-15)</a:t>
            </a:r>
          </a:p>
          <a:p>
            <a:pPr lvl="1"/>
            <a:r>
              <a:rPr lang="en-US" dirty="0"/>
              <a:t>The disciples were not expecting a resurrection (Mark 16:11-13; Luke 24:10-27; John 20:25)</a:t>
            </a:r>
          </a:p>
          <a:p>
            <a:pPr lvl="1"/>
            <a:r>
              <a:rPr lang="en-US" dirty="0"/>
              <a:t>Why would they preach a known hoax/lie, and then suffer persecution and death for a hoax/lie?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2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Empty Tomb’s Verifiable Truth #3: </a:t>
            </a:r>
            <a:br>
              <a:rPr lang="en-US" dirty="0"/>
            </a:br>
            <a:r>
              <a:rPr lang="en-US" u="sng" dirty="0"/>
              <a:t>The Enemies Did Not Steal the Body!</a:t>
            </a:r>
          </a:p>
          <a:p>
            <a:pPr lvl="1"/>
            <a:r>
              <a:rPr lang="en-US" dirty="0"/>
              <a:t>Why would they want it?  What’s their motivation?</a:t>
            </a:r>
          </a:p>
          <a:p>
            <a:pPr lvl="1"/>
            <a:r>
              <a:rPr lang="en-US" dirty="0"/>
              <a:t>The dead body of Jesus was right where they wanted it to be</a:t>
            </a:r>
          </a:p>
          <a:p>
            <a:pPr lvl="1"/>
            <a:r>
              <a:rPr lang="en-US" dirty="0"/>
              <a:t>They had no intention of the body being removed, which is why they set the guard (Matt. 27:62-66)</a:t>
            </a:r>
          </a:p>
          <a:p>
            <a:pPr lvl="1"/>
            <a:r>
              <a:rPr lang="en-US" dirty="0"/>
              <a:t>If they had taken it, they could have easily produced the body, while the apostles preached that Jesus was raised, and destroyed the Christian message</a:t>
            </a:r>
          </a:p>
          <a:p>
            <a:pPr lvl="1"/>
            <a:r>
              <a:rPr lang="en-US" dirty="0"/>
              <a:t>The Roman garrison and the Roman seal prevented ANY HUMAN from tampering with that tomb!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126E31-358D-437C-94C8-FADEF81A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4" y="1751888"/>
            <a:ext cx="8565902" cy="5106112"/>
          </a:xfrm>
        </p:spPr>
        <p:txBody>
          <a:bodyPr>
            <a:normAutofit/>
          </a:bodyPr>
          <a:lstStyle/>
          <a:p>
            <a:r>
              <a:rPr lang="en-US" dirty="0"/>
              <a:t>The Empty Tomb’s Verifiable Truth #4: </a:t>
            </a:r>
            <a:br>
              <a:rPr lang="en-US" dirty="0"/>
            </a:br>
            <a:r>
              <a:rPr lang="en-US" u="sng" dirty="0"/>
              <a:t>Jesus Was Raised from the Dead By God!</a:t>
            </a:r>
          </a:p>
          <a:p>
            <a:pPr lvl="1"/>
            <a:r>
              <a:rPr lang="en-US" dirty="0"/>
              <a:t>When ALL human explanations for the empty tomb are eliminated, there remains ONLY ONE CONCLUSION: </a:t>
            </a:r>
            <a:br>
              <a:rPr lang="en-US" dirty="0"/>
            </a:br>
            <a:r>
              <a:rPr lang="en-US" dirty="0"/>
              <a:t>The Divine one!</a:t>
            </a:r>
          </a:p>
          <a:p>
            <a:pPr lvl="1"/>
            <a:r>
              <a:rPr lang="en-US" dirty="0"/>
              <a:t>“This Jesus God has raised up, of which we are all witnesses” (Acts 2:32)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55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182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2018-05-22T02:50:51Z</dcterms:created>
  <dcterms:modified xsi:type="dcterms:W3CDTF">2018-06-10T20:53:08Z</dcterms:modified>
</cp:coreProperties>
</file>