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9"/>
  </p:handoutMasterIdLst>
  <p:sldIdLst>
    <p:sldId id="256" r:id="rId2"/>
    <p:sldId id="568" r:id="rId3"/>
    <p:sldId id="562" r:id="rId4"/>
    <p:sldId id="612" r:id="rId5"/>
    <p:sldId id="613" r:id="rId6"/>
    <p:sldId id="614" r:id="rId7"/>
    <p:sldId id="615" r:id="rId8"/>
    <p:sldId id="616" r:id="rId9"/>
    <p:sldId id="617" r:id="rId10"/>
    <p:sldId id="618" r:id="rId11"/>
    <p:sldId id="585" r:id="rId12"/>
    <p:sldId id="619" r:id="rId13"/>
    <p:sldId id="620" r:id="rId14"/>
    <p:sldId id="621" r:id="rId15"/>
    <p:sldId id="622" r:id="rId16"/>
    <p:sldId id="586" r:id="rId17"/>
    <p:sldId id="623" r:id="rId18"/>
    <p:sldId id="624" r:id="rId19"/>
    <p:sldId id="625" r:id="rId20"/>
    <p:sldId id="627" r:id="rId21"/>
    <p:sldId id="628" r:id="rId22"/>
    <p:sldId id="629" r:id="rId23"/>
    <p:sldId id="630" r:id="rId24"/>
    <p:sldId id="611" r:id="rId25"/>
    <p:sldId id="631" r:id="rId26"/>
    <p:sldId id="635" r:id="rId27"/>
    <p:sldId id="636" r:id="rId28"/>
    <p:sldId id="632" r:id="rId29"/>
    <p:sldId id="637" r:id="rId30"/>
    <p:sldId id="638" r:id="rId31"/>
    <p:sldId id="639" r:id="rId32"/>
    <p:sldId id="640" r:id="rId33"/>
    <p:sldId id="645" r:id="rId34"/>
    <p:sldId id="646" r:id="rId35"/>
    <p:sldId id="647" r:id="rId36"/>
    <p:sldId id="583" r:id="rId37"/>
    <p:sldId id="648" r:id="rId38"/>
    <p:sldId id="649" r:id="rId39"/>
    <p:sldId id="650" r:id="rId40"/>
    <p:sldId id="651" r:id="rId41"/>
    <p:sldId id="370" r:id="rId42"/>
    <p:sldId id="547" r:id="rId43"/>
    <p:sldId id="548" r:id="rId44"/>
    <p:sldId id="549" r:id="rId45"/>
    <p:sldId id="550" r:id="rId46"/>
    <p:sldId id="551" r:id="rId47"/>
    <p:sldId id="552" r:id="rId4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29" autoAdjust="0"/>
    <p:restoredTop sz="94660"/>
  </p:normalViewPr>
  <p:slideViewPr>
    <p:cSldViewPr snapToGrid="0">
      <p:cViewPr varScale="1">
        <p:scale>
          <a:sx n="111" d="100"/>
          <a:sy n="111" d="100"/>
        </p:scale>
        <p:origin x="108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6/3/2018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a:t>Click to edit Master title style</a:t>
            </a:r>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a:t>Click to edit Master title style</a:t>
            </a:r>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6/3/2018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6/3/2018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1392"/>
            <a:ext cx="7772400" cy="2550020"/>
          </a:xfrm>
        </p:spPr>
        <p:txBody>
          <a:bodyPr>
            <a:normAutofit fontScale="90000"/>
          </a:bodyPr>
          <a:lstStyle/>
          <a:p>
            <a:pPr>
              <a:lnSpc>
                <a:spcPct val="150000"/>
              </a:lnSpc>
            </a:pPr>
            <a:r>
              <a:rPr lang="en-US" sz="4400" b="1" dirty="0"/>
              <a:t>Your “</a:t>
            </a:r>
            <a:r>
              <a:rPr lang="en-US" sz="4400" b="1" dirty="0" err="1"/>
              <a:t>Koinonia</a:t>
            </a:r>
            <a:r>
              <a:rPr lang="en-US" sz="4400" b="1" dirty="0"/>
              <a:t>” With God</a:t>
            </a:r>
            <a:br>
              <a:rPr lang="en-US" sz="4400" b="1" dirty="0"/>
            </a:br>
            <a:endParaRPr lang="en-US" sz="4400" b="1" dirty="0"/>
          </a:p>
        </p:txBody>
      </p:sp>
      <p:sp>
        <p:nvSpPr>
          <p:cNvPr id="3" name="Subtitle 2"/>
          <p:cNvSpPr>
            <a:spLocks noGrp="1"/>
          </p:cNvSpPr>
          <p:nvPr>
            <p:ph type="subTitle" idx="1"/>
          </p:nvPr>
        </p:nvSpPr>
        <p:spPr/>
        <p:txBody>
          <a:bodyPr/>
          <a:lstStyle/>
          <a:p>
            <a:r>
              <a:rPr lang="en-US" sz="3200" b="1" dirty="0"/>
              <a:t>Luke 5:4-10</a:t>
            </a:r>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651530"/>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National Spelling Bee Began in 1925</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This year involved 11,000,000 students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Finals at Gaylord Resort in Washington D.C.</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 final word:  </a:t>
            </a:r>
            <a:r>
              <a:rPr lang="en-US" sz="3100" b="1" i="1" dirty="0">
                <a:solidFill>
                  <a:schemeClr val="bg1"/>
                </a:solidFill>
                <a:latin typeface="Calibri" charset="0"/>
                <a:ea typeface="Calibri" charset="0"/>
                <a:cs typeface="Times New Roman" charset="0"/>
              </a:rPr>
              <a:t>“</a:t>
            </a:r>
            <a:r>
              <a:rPr lang="en-US" sz="3100" b="1" i="1" dirty="0" err="1">
                <a:solidFill>
                  <a:schemeClr val="bg1"/>
                </a:solidFill>
                <a:latin typeface="Calibri" charset="0"/>
                <a:ea typeface="Calibri" charset="0"/>
                <a:cs typeface="Times New Roman" charset="0"/>
              </a:rPr>
              <a:t>koinonia</a:t>
            </a:r>
            <a:r>
              <a:rPr lang="en-US" sz="3100" b="1" i="1" dirty="0">
                <a:solidFill>
                  <a:schemeClr val="bg1"/>
                </a:solidFill>
                <a:latin typeface="Calibri" charset="0"/>
                <a:ea typeface="Calibri" charset="0"/>
                <a:cs typeface="Times New Roman" charset="0"/>
              </a:rPr>
              <a:t>”</a:t>
            </a:r>
            <a:endParaRPr lang="en-US" sz="31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Reporters: “Something to do with religion”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Has been mentioned several times @ PBL</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i="1" dirty="0" err="1">
                <a:solidFill>
                  <a:srgbClr val="FFFF00"/>
                </a:solidFill>
                <a:latin typeface="Calibri" charset="0"/>
                <a:ea typeface="Calibri" charset="0"/>
                <a:cs typeface="Times New Roman" charset="0"/>
              </a:rPr>
              <a:t>Koinonia</a:t>
            </a:r>
            <a:r>
              <a:rPr lang="en-US" sz="3100" b="1" i="1" dirty="0">
                <a:solidFill>
                  <a:srgbClr val="FFFF00"/>
                </a:solidFill>
                <a:latin typeface="Calibri" charset="0"/>
                <a:ea typeface="Calibri" charset="0"/>
                <a:cs typeface="Times New Roman" charset="0"/>
              </a:rPr>
              <a:t> </a:t>
            </a:r>
            <a:r>
              <a:rPr lang="en-US" sz="3100" b="1" dirty="0">
                <a:solidFill>
                  <a:srgbClr val="FFFF00"/>
                </a:solidFill>
                <a:latin typeface="Calibri" charset="0"/>
                <a:ea typeface="Calibri" charset="0"/>
                <a:cs typeface="Times New Roman" charset="0"/>
              </a:rPr>
              <a:t>is the Greek word for fellowship</a:t>
            </a:r>
          </a:p>
        </p:txBody>
      </p:sp>
    </p:spTree>
    <p:extLst>
      <p:ext uri="{BB962C8B-B14F-4D97-AF65-F5344CB8AC3E}">
        <p14:creationId xmlns:p14="http://schemas.microsoft.com/office/powerpoint/2010/main" val="1138193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Defining </a:t>
            </a:r>
            <a:r>
              <a:rPr lang="en-US" sz="4400" b="1" i="1" dirty="0" err="1">
                <a:solidFill>
                  <a:srgbClr val="FFFF00"/>
                </a:solidFill>
                <a:latin typeface="Calibri" charset="0"/>
                <a:ea typeface="Calibri" charset="0"/>
                <a:cs typeface="Times New Roman" charset="0"/>
              </a:rPr>
              <a:t>Koinonia</a:t>
            </a:r>
            <a:r>
              <a:rPr lang="en-US" sz="4400" b="1" i="1" dirty="0">
                <a:solidFill>
                  <a:srgbClr val="FFFF00"/>
                </a:solidFill>
                <a:latin typeface="Calibri" charset="0"/>
                <a:ea typeface="Calibri" charset="0"/>
                <a:cs typeface="Times New Roman" charset="0"/>
              </a:rPr>
              <a:t>/</a:t>
            </a:r>
            <a:r>
              <a:rPr lang="en-US" sz="4400" b="1" dirty="0">
                <a:solidFill>
                  <a:srgbClr val="FFFF00"/>
                </a:solidFill>
                <a:latin typeface="Calibri" charset="0"/>
                <a:ea typeface="Calibri" charset="0"/>
                <a:cs typeface="Times New Roman" charset="0"/>
              </a:rPr>
              <a:t>Fellowship</a:t>
            </a:r>
            <a:endParaRPr lang="en-US" sz="31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434743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5065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Defining </a:t>
            </a:r>
            <a:r>
              <a:rPr lang="en-US" sz="4400" b="1" i="1" dirty="0" err="1">
                <a:solidFill>
                  <a:srgbClr val="FFFF00"/>
                </a:solidFill>
                <a:latin typeface="Calibri" charset="0"/>
                <a:ea typeface="Calibri" charset="0"/>
                <a:cs typeface="Times New Roman" charset="0"/>
              </a:rPr>
              <a:t>Koinonia</a:t>
            </a:r>
            <a:r>
              <a:rPr lang="en-US" sz="4400" b="1" i="1" dirty="0">
                <a:solidFill>
                  <a:srgbClr val="FFFF00"/>
                </a:solidFill>
                <a:latin typeface="Calibri" charset="0"/>
                <a:ea typeface="Calibri" charset="0"/>
                <a:cs typeface="Times New Roman" charset="0"/>
              </a:rPr>
              <a:t>/</a:t>
            </a:r>
            <a:r>
              <a:rPr lang="en-US" sz="4400" b="1" dirty="0">
                <a:solidFill>
                  <a:srgbClr val="FFFF00"/>
                </a:solidFill>
                <a:latin typeface="Calibri" charset="0"/>
                <a:ea typeface="Calibri" charset="0"/>
                <a:cs typeface="Times New Roman" charset="0"/>
              </a:rPr>
              <a:t>Fellowship</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Bill Baxley:  </a:t>
            </a:r>
            <a:r>
              <a:rPr lang="en-US" sz="3100" b="1" dirty="0" err="1">
                <a:solidFill>
                  <a:srgbClr val="FFFF00"/>
                </a:solidFill>
                <a:latin typeface="Calibri" charset="0"/>
                <a:ea typeface="Calibri" charset="0"/>
                <a:cs typeface="Times New Roman" charset="0"/>
              </a:rPr>
              <a:t>fellowSHIP</a:t>
            </a:r>
            <a:r>
              <a:rPr lang="en-US" sz="3100" b="1" dirty="0">
                <a:solidFill>
                  <a:srgbClr val="FFFF00"/>
                </a:solidFill>
                <a:latin typeface="Calibri" charset="0"/>
                <a:ea typeface="Calibri" charset="0"/>
                <a:cs typeface="Times New Roman" charset="0"/>
              </a:rPr>
              <a:t> and </a:t>
            </a:r>
            <a:r>
              <a:rPr lang="en-US" sz="3100" b="1" dirty="0" err="1">
                <a:solidFill>
                  <a:srgbClr val="FFFF00"/>
                </a:solidFill>
                <a:latin typeface="Calibri" charset="0"/>
                <a:ea typeface="Calibri" charset="0"/>
                <a:cs typeface="Times New Roman" charset="0"/>
              </a:rPr>
              <a:t>fellowBOAT</a:t>
            </a:r>
            <a:endParaRPr lang="en-US" sz="3100" b="1" dirty="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18779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66179"/>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Defining </a:t>
            </a:r>
            <a:r>
              <a:rPr lang="en-US" sz="4400" b="1" i="1" dirty="0" err="1">
                <a:solidFill>
                  <a:srgbClr val="FFFF00"/>
                </a:solidFill>
                <a:latin typeface="Calibri" charset="0"/>
                <a:ea typeface="Calibri" charset="0"/>
                <a:cs typeface="Times New Roman" charset="0"/>
              </a:rPr>
              <a:t>Koinonia</a:t>
            </a:r>
            <a:r>
              <a:rPr lang="en-US" sz="4400" b="1" i="1" dirty="0">
                <a:solidFill>
                  <a:srgbClr val="FFFF00"/>
                </a:solidFill>
                <a:latin typeface="Calibri" charset="0"/>
                <a:ea typeface="Calibri" charset="0"/>
                <a:cs typeface="Times New Roman" charset="0"/>
              </a:rPr>
              <a:t>/</a:t>
            </a:r>
            <a:r>
              <a:rPr lang="en-US" sz="4400" b="1" dirty="0">
                <a:solidFill>
                  <a:srgbClr val="FFFF00"/>
                </a:solidFill>
                <a:latin typeface="Calibri" charset="0"/>
                <a:ea typeface="Calibri" charset="0"/>
                <a:cs typeface="Times New Roman" charset="0"/>
              </a:rPr>
              <a:t>Fellowship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Bill Baxley:  </a:t>
            </a:r>
            <a:r>
              <a:rPr lang="en-US" sz="3100" b="1" dirty="0" err="1">
                <a:solidFill>
                  <a:schemeClr val="bg1"/>
                </a:solidFill>
                <a:latin typeface="Calibri" charset="0"/>
                <a:ea typeface="Calibri" charset="0"/>
                <a:cs typeface="Times New Roman" charset="0"/>
              </a:rPr>
              <a:t>fellowSHIP</a:t>
            </a:r>
            <a:r>
              <a:rPr lang="en-US" sz="3100" b="1" dirty="0">
                <a:solidFill>
                  <a:schemeClr val="bg1"/>
                </a:solidFill>
                <a:latin typeface="Calibri" charset="0"/>
                <a:ea typeface="Calibri" charset="0"/>
                <a:cs typeface="Times New Roman" charset="0"/>
              </a:rPr>
              <a:t> and </a:t>
            </a:r>
            <a:r>
              <a:rPr lang="en-US" sz="3100" b="1" dirty="0" err="1">
                <a:solidFill>
                  <a:schemeClr val="bg1"/>
                </a:solidFill>
                <a:latin typeface="Calibri" charset="0"/>
                <a:ea typeface="Calibri" charset="0"/>
                <a:cs typeface="Times New Roman" charset="0"/>
              </a:rPr>
              <a:t>fellowBOAT</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“We are all in this boat together”</a:t>
            </a:r>
          </a:p>
        </p:txBody>
      </p:sp>
    </p:spTree>
    <p:extLst>
      <p:ext uri="{BB962C8B-B14F-4D97-AF65-F5344CB8AC3E}">
        <p14:creationId xmlns:p14="http://schemas.microsoft.com/office/powerpoint/2010/main" val="4174438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48170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Defining </a:t>
            </a:r>
            <a:r>
              <a:rPr lang="en-US" sz="4400" b="1" i="1" dirty="0" err="1">
                <a:solidFill>
                  <a:srgbClr val="FFFF00"/>
                </a:solidFill>
                <a:latin typeface="Calibri" charset="0"/>
                <a:ea typeface="Calibri" charset="0"/>
                <a:cs typeface="Times New Roman" charset="0"/>
              </a:rPr>
              <a:t>Koinonia</a:t>
            </a:r>
            <a:r>
              <a:rPr lang="en-US" sz="4400" b="1" i="1" dirty="0">
                <a:solidFill>
                  <a:srgbClr val="FFFF00"/>
                </a:solidFill>
                <a:latin typeface="Calibri" charset="0"/>
                <a:ea typeface="Calibri" charset="0"/>
                <a:cs typeface="Times New Roman" charset="0"/>
              </a:rPr>
              <a:t>/</a:t>
            </a:r>
            <a:r>
              <a:rPr lang="en-US" sz="4400" b="1" dirty="0">
                <a:solidFill>
                  <a:srgbClr val="FFFF00"/>
                </a:solidFill>
                <a:latin typeface="Calibri" charset="0"/>
                <a:ea typeface="Calibri" charset="0"/>
                <a:cs typeface="Times New Roman" charset="0"/>
              </a:rPr>
              <a:t>Fellowship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Bill Baxley:  </a:t>
            </a:r>
            <a:r>
              <a:rPr lang="en-US" sz="3100" b="1" dirty="0" err="1">
                <a:solidFill>
                  <a:schemeClr val="bg1"/>
                </a:solidFill>
                <a:latin typeface="Calibri" charset="0"/>
                <a:ea typeface="Calibri" charset="0"/>
                <a:cs typeface="Times New Roman" charset="0"/>
              </a:rPr>
              <a:t>fellowSHIP</a:t>
            </a:r>
            <a:r>
              <a:rPr lang="en-US" sz="3100" b="1" dirty="0">
                <a:solidFill>
                  <a:schemeClr val="bg1"/>
                </a:solidFill>
                <a:latin typeface="Calibri" charset="0"/>
                <a:ea typeface="Calibri" charset="0"/>
                <a:cs typeface="Times New Roman" charset="0"/>
              </a:rPr>
              <a:t> and </a:t>
            </a:r>
            <a:r>
              <a:rPr lang="en-US" sz="3100" b="1" dirty="0" err="1">
                <a:solidFill>
                  <a:schemeClr val="bg1"/>
                </a:solidFill>
                <a:latin typeface="Calibri" charset="0"/>
                <a:ea typeface="Calibri" charset="0"/>
                <a:cs typeface="Times New Roman" charset="0"/>
              </a:rPr>
              <a:t>fellowBOAT</a:t>
            </a:r>
            <a:endParaRPr lang="en-US" sz="31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all in this boat together”</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Peter, James &amp; John,  Inc.   Luke 5:4-10</a:t>
            </a:r>
          </a:p>
        </p:txBody>
      </p:sp>
    </p:spTree>
    <p:extLst>
      <p:ext uri="{BB962C8B-B14F-4D97-AF65-F5344CB8AC3E}">
        <p14:creationId xmlns:p14="http://schemas.microsoft.com/office/powerpoint/2010/main" val="1012657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5878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Defining </a:t>
            </a:r>
            <a:r>
              <a:rPr lang="en-US" sz="4400" b="1" i="1" dirty="0" err="1">
                <a:solidFill>
                  <a:srgbClr val="FFFF00"/>
                </a:solidFill>
                <a:latin typeface="Calibri" charset="0"/>
                <a:ea typeface="Calibri" charset="0"/>
                <a:cs typeface="Times New Roman" charset="0"/>
              </a:rPr>
              <a:t>Koinonia</a:t>
            </a:r>
            <a:r>
              <a:rPr lang="en-US" sz="4400" b="1" i="1" dirty="0">
                <a:solidFill>
                  <a:srgbClr val="FFFF00"/>
                </a:solidFill>
                <a:latin typeface="Calibri" charset="0"/>
                <a:ea typeface="Calibri" charset="0"/>
                <a:cs typeface="Times New Roman" charset="0"/>
              </a:rPr>
              <a:t>/</a:t>
            </a:r>
            <a:r>
              <a:rPr lang="en-US" sz="4400" b="1" dirty="0">
                <a:solidFill>
                  <a:srgbClr val="FFFF00"/>
                </a:solidFill>
                <a:latin typeface="Calibri" charset="0"/>
                <a:ea typeface="Calibri" charset="0"/>
                <a:cs typeface="Times New Roman" charset="0"/>
              </a:rPr>
              <a:t>Fellowship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Bill Baxley:  </a:t>
            </a:r>
            <a:r>
              <a:rPr lang="en-US" sz="3100" b="1" dirty="0" err="1">
                <a:solidFill>
                  <a:schemeClr val="bg1"/>
                </a:solidFill>
                <a:latin typeface="Calibri" charset="0"/>
                <a:ea typeface="Calibri" charset="0"/>
                <a:cs typeface="Times New Roman" charset="0"/>
              </a:rPr>
              <a:t>fellowSHIP</a:t>
            </a:r>
            <a:r>
              <a:rPr lang="en-US" sz="3100" b="1" dirty="0">
                <a:solidFill>
                  <a:schemeClr val="bg1"/>
                </a:solidFill>
                <a:latin typeface="Calibri" charset="0"/>
                <a:ea typeface="Calibri" charset="0"/>
                <a:cs typeface="Times New Roman" charset="0"/>
              </a:rPr>
              <a:t> and </a:t>
            </a:r>
            <a:r>
              <a:rPr lang="en-US" sz="3100" b="1" dirty="0" err="1">
                <a:solidFill>
                  <a:schemeClr val="bg1"/>
                </a:solidFill>
                <a:latin typeface="Calibri" charset="0"/>
                <a:ea typeface="Calibri" charset="0"/>
                <a:cs typeface="Times New Roman" charset="0"/>
              </a:rPr>
              <a:t>fellowBOAT</a:t>
            </a:r>
            <a:endParaRPr lang="en-US" sz="31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all in this boat together”</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Peter, James &amp; John,  Inc.   Luke 5:4-10</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Vertical and Horizontal Fellowship</a:t>
            </a:r>
          </a:p>
        </p:txBody>
      </p:sp>
    </p:spTree>
    <p:extLst>
      <p:ext uri="{BB962C8B-B14F-4D97-AF65-F5344CB8AC3E}">
        <p14:creationId xmlns:p14="http://schemas.microsoft.com/office/powerpoint/2010/main" val="1196283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28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122809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66042"/>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Adam and Eve understood it</a:t>
            </a:r>
            <a:endParaRPr lang="en-US" sz="2800" b="1" dirty="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537445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96957"/>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Adam and Eve understood it</a:t>
            </a:r>
            <a:endParaRPr lang="en-US" sz="32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Sin destroyed it and separation came</a:t>
            </a:r>
            <a:endParaRPr lang="en-US" sz="2800" b="1" dirty="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442120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527872"/>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Adam and Eve understood it</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Sin destroyed it and separation came</a:t>
            </a:r>
            <a:endParaRPr lang="en-US" sz="32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God’s nature did not change; man did</a:t>
            </a:r>
            <a:endParaRPr lang="en-US" sz="2800" b="1" dirty="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266135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6186309"/>
          </a:xfrm>
          <a:prstGeom prst="rect">
            <a:avLst/>
          </a:prstGeom>
          <a:noFill/>
        </p:spPr>
        <p:txBody>
          <a:bodyPr wrap="square" rtlCol="0">
            <a:spAutoFit/>
          </a:bodyPr>
          <a:lstStyle/>
          <a:p>
            <a:pPr algn="just"/>
            <a:r>
              <a:rPr lang="en-US" sz="2200" b="1" dirty="0">
                <a:solidFill>
                  <a:schemeClr val="bg1"/>
                </a:solidFill>
                <a:ea typeface="Calibri" charset="0"/>
                <a:cs typeface="Georgia" charset="0"/>
              </a:rPr>
              <a:t> </a:t>
            </a:r>
            <a:r>
              <a:rPr lang="en-US" sz="2200" b="1" dirty="0">
                <a:solidFill>
                  <a:schemeClr val="bg1"/>
                </a:solidFill>
              </a:rPr>
              <a:t>  4  When He had stopped speaking, He said to Simon, "Launch out into the deep and let down your nets for a catch." </a:t>
            </a:r>
          </a:p>
          <a:p>
            <a:pPr algn="just"/>
            <a:r>
              <a:rPr lang="en-US" sz="2200" b="1" dirty="0">
                <a:solidFill>
                  <a:schemeClr val="bg1"/>
                </a:solidFill>
              </a:rPr>
              <a:t>  5  But Simon answered and said to Him, "Master, we have toiled all night and caught nothing; nevertheless at Your word I will let down the net." </a:t>
            </a:r>
          </a:p>
          <a:p>
            <a:pPr algn="just"/>
            <a:r>
              <a:rPr lang="en-US" sz="2200" b="1" dirty="0">
                <a:solidFill>
                  <a:schemeClr val="bg1"/>
                </a:solidFill>
              </a:rPr>
              <a:t>  6  And when they had done this, they caught a great number of fish, and their net was breaking. </a:t>
            </a:r>
          </a:p>
          <a:p>
            <a:pPr algn="just"/>
            <a:r>
              <a:rPr lang="en-US" sz="2200" b="1" dirty="0">
                <a:solidFill>
                  <a:schemeClr val="bg1"/>
                </a:solidFill>
              </a:rPr>
              <a:t>  7  So they signaled to their partners in the other boat to come and help them. And they came and filled both the boats, so that they began to sink. </a:t>
            </a:r>
          </a:p>
          <a:p>
            <a:pPr algn="just"/>
            <a:r>
              <a:rPr lang="en-US" sz="2200" b="1" dirty="0">
                <a:solidFill>
                  <a:schemeClr val="bg1"/>
                </a:solidFill>
              </a:rPr>
              <a:t>  8  When Simon Peter saw it, he fell down at Jesus' knees, saying, "Depart from me, for I am a sinful man, O Lord!" </a:t>
            </a:r>
          </a:p>
          <a:p>
            <a:pPr algn="just"/>
            <a:r>
              <a:rPr lang="en-US" sz="2200" b="1" dirty="0">
                <a:solidFill>
                  <a:schemeClr val="bg1"/>
                </a:solidFill>
              </a:rPr>
              <a:t>  9  For he and all who were with him were astonished at the catch of fish which they had taken; </a:t>
            </a:r>
          </a:p>
          <a:p>
            <a:pPr algn="just"/>
            <a:r>
              <a:rPr lang="en-US" sz="2200" b="1" dirty="0">
                <a:solidFill>
                  <a:schemeClr val="bg1"/>
                </a:solidFill>
              </a:rPr>
              <a:t>  10  and so also were James and John, the sons of Zebedee, who were partners with Simon. And Jesus said to Simon, "Do not be afraid. From now on you will catch men.“</a:t>
            </a:r>
          </a:p>
          <a:p>
            <a:pPr algn="just"/>
            <a:r>
              <a:rPr lang="en-US" sz="2200" b="1" dirty="0">
                <a:solidFill>
                  <a:schemeClr val="bg1"/>
                </a:solidFill>
              </a:rPr>
              <a:t>					Luke 5:4-10</a:t>
            </a:r>
          </a:p>
        </p:txBody>
      </p:sp>
    </p:spTree>
    <p:extLst>
      <p:ext uri="{BB962C8B-B14F-4D97-AF65-F5344CB8AC3E}">
        <p14:creationId xmlns:p14="http://schemas.microsoft.com/office/powerpoint/2010/main" val="22294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5878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Adam and Eve understood it</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Sin destroyed it and separation came</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God’s nature did not change; man did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God longs to have fellowship with you</a:t>
            </a:r>
            <a:endParaRPr lang="en-US" sz="28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031652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2814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Adam and Eve understood it</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Sin destroyed it and separation came</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God’s nature did not change; man did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God longs to have fellowship with you</a:t>
            </a:r>
            <a:endParaRPr lang="en-US" sz="28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Fellowship in worshiping Him</a:t>
            </a:r>
            <a:endParaRPr lang="en-US" sz="28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737390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99750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Adam and Eve understood it</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Sin destroyed it and separation came</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God’s nature did not change; man did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God longs to have fellowship with you</a:t>
            </a:r>
            <a:endParaRPr lang="en-US" sz="28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Fellowship in worshiping Him</a:t>
            </a:r>
            <a:endParaRPr lang="en-US" sz="28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Fellowship in doing His work</a:t>
            </a:r>
            <a:endParaRPr lang="en-US" sz="28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15924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46686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Vertical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Adam and Eve understood it</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Sin destroyed it and separation came</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God’s nature did not change; man did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God longs to have fellowship with you</a:t>
            </a:r>
            <a:endParaRPr lang="en-US" sz="28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Fellowship in worshiping Him</a:t>
            </a:r>
          </a:p>
          <a:p>
            <a:pPr marL="1143000" lvl="2" indent="-342900">
              <a:spcAft>
                <a:spcPts val="300"/>
              </a:spcAft>
              <a:buFont typeface="Arial" panose="020B0604020202020204" pitchFamily="34" charset="0"/>
              <a:buChar char="•"/>
            </a:pPr>
            <a:r>
              <a:rPr lang="en-US" sz="2800" b="1" dirty="0">
                <a:solidFill>
                  <a:schemeClr val="bg1"/>
                </a:solidFill>
                <a:latin typeface="Calibri" charset="0"/>
                <a:ea typeface="Calibri" charset="0"/>
                <a:cs typeface="Times New Roman" charset="0"/>
              </a:rPr>
              <a:t>Fellowship in doing His work</a:t>
            </a:r>
            <a:endParaRPr lang="en-US" sz="28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800" b="1" dirty="0">
                <a:solidFill>
                  <a:srgbClr val="FFFF00"/>
                </a:solidFill>
                <a:latin typeface="Calibri" charset="0"/>
                <a:ea typeface="Calibri" charset="0"/>
                <a:cs typeface="Times New Roman" charset="0"/>
              </a:rPr>
              <a:t>Fellowship begins now and is eternal</a:t>
            </a:r>
          </a:p>
        </p:txBody>
      </p:sp>
    </p:spTree>
    <p:extLst>
      <p:ext uri="{BB962C8B-B14F-4D97-AF65-F5344CB8AC3E}">
        <p14:creationId xmlns:p14="http://schemas.microsoft.com/office/powerpoint/2010/main" val="1158119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933599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5065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We are in this boat together</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771008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58457"/>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Personal fellowship results in church fellowship</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292541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26626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It is a fellowship of people of one faith</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879351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781787"/>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More than eating in the “fellowship” room</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61078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297313"/>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We are one body, sharing good &amp; “bad”</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23798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endParaRPr lang="en-US" sz="31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240216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812839"/>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one body, sharing good &amp; “bad”</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One body with “one another” hearts</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050128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32836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one body, sharing good &amp; “bad”</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One body with “one another” hearts</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There is no “us” and “them” in the church</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181255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843890"/>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one body, sharing good &amp; “bad”</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One body with “one another” hearts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There is no “us” and “them” in the church</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Understanding horizontal fellowship</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452411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25169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one body, sharing good &amp; “bad”</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One body with “one another” hearts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There is no “us” and “them” in the church</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Understanding horizontal fellowship</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Fellowship in worshiping together</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545704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659498"/>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one body, sharing good &amp; “bad”</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One body with “one another” hearts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There is no “us” and “them” in the church</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Understanding horizontal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Fellowship in worshiping together</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Fellowship in working together</a:t>
            </a:r>
            <a:endParaRPr lang="en-US" sz="24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7391733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615963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Horizontal </a:t>
            </a:r>
            <a:r>
              <a:rPr lang="en-US" sz="4400" b="1" i="1" dirty="0">
                <a:solidFill>
                  <a:srgbClr val="FFFF00"/>
                </a:solidFill>
                <a:latin typeface="Calibri" charset="0"/>
                <a:ea typeface="Calibri" charset="0"/>
                <a:cs typeface="Times New Roman" charset="0"/>
              </a:rPr>
              <a:t>Fellowship/</a:t>
            </a:r>
            <a:r>
              <a:rPr lang="en-US" sz="4400" b="1" i="1" dirty="0" err="1">
                <a:solidFill>
                  <a:srgbClr val="FFFF00"/>
                </a:solidFill>
                <a:latin typeface="Calibri" charset="0"/>
                <a:ea typeface="Calibri" charset="0"/>
                <a:cs typeface="Times New Roman" charset="0"/>
              </a:rPr>
              <a:t>Koinonia</a:t>
            </a:r>
            <a:endParaRPr lang="en-US" sz="44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in this boat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Personal fellowship results in church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It is a fellowship of people of one faith</a:t>
            </a:r>
            <a:endParaRPr lang="en-US" sz="32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More than eating in the “fellowship” room</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are one body, sharing good &amp; “bad”</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One body with “one another” hearts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There is no “us” and “them” in the church</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Understanding horizontal fellowship</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Fellowship in worshiping together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Fellowship in working together</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Fellowship begins eternally together</a:t>
            </a:r>
          </a:p>
        </p:txBody>
      </p:sp>
    </p:spTree>
    <p:extLst>
      <p:ext uri="{BB962C8B-B14F-4D97-AF65-F5344CB8AC3E}">
        <p14:creationId xmlns:p14="http://schemas.microsoft.com/office/powerpoint/2010/main" val="3479077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82529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Application of Fellowship</a:t>
            </a:r>
            <a:endParaRPr lang="en-US" sz="31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1967026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5065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Application of Fellowship</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We do not attend “church”, we are “church”</a:t>
            </a:r>
          </a:p>
        </p:txBody>
      </p:sp>
    </p:spTree>
    <p:extLst>
      <p:ext uri="{BB962C8B-B14F-4D97-AF65-F5344CB8AC3E}">
        <p14:creationId xmlns:p14="http://schemas.microsoft.com/office/powerpoint/2010/main" val="13364559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66179"/>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Application of Fellowship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do not attend “church”, we are “church”</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Need for deeper fellowship in worship</a:t>
            </a:r>
          </a:p>
        </p:txBody>
      </p:sp>
    </p:spTree>
    <p:extLst>
      <p:ext uri="{BB962C8B-B14F-4D97-AF65-F5344CB8AC3E}">
        <p14:creationId xmlns:p14="http://schemas.microsoft.com/office/powerpoint/2010/main" val="18811919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48170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Application of Fellowship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do not attend “church”, we are “church”</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Need for deeper fellowship in worship</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Need for deeper fellowship in life</a:t>
            </a:r>
            <a:endParaRPr lang="en-US" sz="31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84838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5065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National Spelling Bee Began in 1925</a:t>
            </a:r>
          </a:p>
        </p:txBody>
      </p:sp>
    </p:spTree>
    <p:extLst>
      <p:ext uri="{BB962C8B-B14F-4D97-AF65-F5344CB8AC3E}">
        <p14:creationId xmlns:p14="http://schemas.microsoft.com/office/powerpoint/2010/main" val="1952703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05878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Application of Fellowship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We do not attend “church”, we are “church”</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Need for deeper fellowship in worship</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Need for deeper fellowship in life</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Vertical &amp; Horizontal—must be together</a:t>
            </a:r>
          </a:p>
        </p:txBody>
      </p:sp>
    </p:spTree>
    <p:extLst>
      <p:ext uri="{BB962C8B-B14F-4D97-AF65-F5344CB8AC3E}">
        <p14:creationId xmlns:p14="http://schemas.microsoft.com/office/powerpoint/2010/main" val="1772478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a:t>
            </a:r>
            <a:endParaRPr lang="en-US" sz="3600" b="1" dirty="0"/>
          </a:p>
        </p:txBody>
      </p:sp>
    </p:spTree>
    <p:extLst>
      <p:ext uri="{BB962C8B-B14F-4D97-AF65-F5344CB8AC3E}">
        <p14:creationId xmlns:p14="http://schemas.microsoft.com/office/powerpoint/2010/main" val="13336533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  </a:t>
            </a:r>
          </a:p>
          <a:p>
            <a:pPr marL="685800" indent="-457200">
              <a:spcAft>
                <a:spcPts val="1500"/>
              </a:spcAft>
            </a:pPr>
            <a:r>
              <a:rPr lang="en-US" sz="3600" b="1" dirty="0"/>
              <a:t>Believe				John 3:16</a:t>
            </a:r>
          </a:p>
        </p:txBody>
      </p:sp>
    </p:spTree>
    <p:extLst>
      <p:ext uri="{BB962C8B-B14F-4D97-AF65-F5344CB8AC3E}">
        <p14:creationId xmlns:p14="http://schemas.microsoft.com/office/powerpoint/2010/main" val="10346586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  </a:t>
            </a:r>
          </a:p>
          <a:p>
            <a:pPr marL="685800" indent="-457200">
              <a:spcAft>
                <a:spcPts val="1500"/>
              </a:spcAft>
            </a:pPr>
            <a:r>
              <a:rPr lang="en-US" sz="3600" b="1" dirty="0"/>
              <a:t>Believe				John 3:16</a:t>
            </a:r>
          </a:p>
          <a:p>
            <a:pPr marL="457200">
              <a:spcAft>
                <a:spcPts val="1500"/>
              </a:spcAft>
            </a:pPr>
            <a:r>
              <a:rPr lang="en-US" sz="3600" b="1" dirty="0"/>
              <a:t>  Repent				Acts 17:30</a:t>
            </a:r>
          </a:p>
        </p:txBody>
      </p:sp>
    </p:spTree>
    <p:extLst>
      <p:ext uri="{BB962C8B-B14F-4D97-AF65-F5344CB8AC3E}">
        <p14:creationId xmlns:p14="http://schemas.microsoft.com/office/powerpoint/2010/main" val="3020876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p:txBody>
      </p:sp>
    </p:spTree>
    <p:extLst>
      <p:ext uri="{BB962C8B-B14F-4D97-AF65-F5344CB8AC3E}">
        <p14:creationId xmlns:p14="http://schemas.microsoft.com/office/powerpoint/2010/main" val="22548336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p:txBody>
      </p:sp>
    </p:spTree>
    <p:extLst>
      <p:ext uri="{BB962C8B-B14F-4D97-AF65-F5344CB8AC3E}">
        <p14:creationId xmlns:p14="http://schemas.microsoft.com/office/powerpoint/2010/main" val="1887594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p:txBody>
      </p:sp>
    </p:spTree>
    <p:extLst>
      <p:ext uri="{BB962C8B-B14F-4D97-AF65-F5344CB8AC3E}">
        <p14:creationId xmlns:p14="http://schemas.microsoft.com/office/powerpoint/2010/main" val="12186858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Becoming Part of His Fellowship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a:t>  Be Faithful until death	Rev. 2:10</a:t>
            </a:r>
          </a:p>
        </p:txBody>
      </p:sp>
    </p:spTree>
    <p:extLst>
      <p:ext uri="{BB962C8B-B14F-4D97-AF65-F5344CB8AC3E}">
        <p14:creationId xmlns:p14="http://schemas.microsoft.com/office/powerpoint/2010/main" val="1976175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66179"/>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National Spelling Bee Began in 1925</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This year involved 11,000,000 students</a:t>
            </a:r>
          </a:p>
        </p:txBody>
      </p:sp>
    </p:spTree>
    <p:extLst>
      <p:ext uri="{BB962C8B-B14F-4D97-AF65-F5344CB8AC3E}">
        <p14:creationId xmlns:p14="http://schemas.microsoft.com/office/powerpoint/2010/main" val="312203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48170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National Spelling Bee Began in 1925</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This year involved 11,000,000 students</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Finals at Gaylord Resort in Washington D.C.</a:t>
            </a:r>
          </a:p>
        </p:txBody>
      </p:sp>
    </p:spTree>
    <p:extLst>
      <p:ext uri="{BB962C8B-B14F-4D97-AF65-F5344CB8AC3E}">
        <p14:creationId xmlns:p14="http://schemas.microsoft.com/office/powerpoint/2010/main" val="4064011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99723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National Spelling Bee Began in 1925</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This year involved 11,000,000 students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Finals at Gaylord Resort in Washington D.C.</a:t>
            </a: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The final word:  </a:t>
            </a:r>
            <a:r>
              <a:rPr lang="en-US" sz="3100" b="1" i="1" dirty="0">
                <a:solidFill>
                  <a:srgbClr val="FFFF00"/>
                </a:solidFill>
                <a:latin typeface="Calibri" charset="0"/>
                <a:ea typeface="Calibri" charset="0"/>
                <a:cs typeface="Times New Roman" charset="0"/>
              </a:rPr>
              <a:t>“</a:t>
            </a:r>
            <a:r>
              <a:rPr lang="en-US" sz="3100" b="1" i="1" dirty="0" err="1">
                <a:solidFill>
                  <a:srgbClr val="FFFF00"/>
                </a:solidFill>
                <a:latin typeface="Calibri" charset="0"/>
                <a:ea typeface="Calibri" charset="0"/>
                <a:cs typeface="Times New Roman" charset="0"/>
              </a:rPr>
              <a:t>koinonia</a:t>
            </a:r>
            <a:r>
              <a:rPr lang="en-US" sz="3100" b="1" i="1" dirty="0">
                <a:solidFill>
                  <a:srgbClr val="FFFF00"/>
                </a:solidFill>
                <a:latin typeface="Calibri" charset="0"/>
                <a:ea typeface="Calibri" charset="0"/>
                <a:cs typeface="Times New Roman" charset="0"/>
              </a:rPr>
              <a:t>”</a:t>
            </a:r>
            <a:endParaRPr lang="en-US" sz="3100" b="1" dirty="0">
              <a:solidFill>
                <a:srgbClr val="FFFF00"/>
              </a:solidFill>
              <a:latin typeface="Calibri" charset="0"/>
              <a:ea typeface="Calibri" charset="0"/>
              <a:cs typeface="Times New Roman" charset="0"/>
            </a:endParaRPr>
          </a:p>
        </p:txBody>
      </p:sp>
    </p:spTree>
    <p:extLst>
      <p:ext uri="{BB962C8B-B14F-4D97-AF65-F5344CB8AC3E}">
        <p14:creationId xmlns:p14="http://schemas.microsoft.com/office/powerpoint/2010/main" val="687643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12757"/>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National Spelling Bee Began in 1925</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This year involved 11,000,000 students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Finals at Gaylord Resort in Washington D.C.</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 final word:  </a:t>
            </a:r>
            <a:r>
              <a:rPr lang="en-US" sz="3100" b="1" i="1" dirty="0">
                <a:solidFill>
                  <a:schemeClr val="bg1"/>
                </a:solidFill>
                <a:latin typeface="Calibri" charset="0"/>
                <a:ea typeface="Calibri" charset="0"/>
                <a:cs typeface="Times New Roman" charset="0"/>
              </a:rPr>
              <a:t>“</a:t>
            </a:r>
            <a:r>
              <a:rPr lang="en-US" sz="3100" b="1" i="1" dirty="0" err="1">
                <a:solidFill>
                  <a:schemeClr val="bg1"/>
                </a:solidFill>
                <a:latin typeface="Calibri" charset="0"/>
                <a:ea typeface="Calibri" charset="0"/>
                <a:cs typeface="Times New Roman" charset="0"/>
              </a:rPr>
              <a:t>koinonia</a:t>
            </a:r>
            <a:r>
              <a:rPr lang="en-US" sz="3100" b="1" i="1" dirty="0">
                <a:solidFill>
                  <a:schemeClr val="bg1"/>
                </a:solidFill>
                <a:latin typeface="Calibri" charset="0"/>
                <a:ea typeface="Calibri" charset="0"/>
                <a:cs typeface="Times New Roman" charset="0"/>
              </a:rPr>
              <a:t>”</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Reporters: “Something to do with religion”</a:t>
            </a:r>
          </a:p>
        </p:txBody>
      </p:sp>
    </p:spTree>
    <p:extLst>
      <p:ext uri="{BB962C8B-B14F-4D97-AF65-F5344CB8AC3E}">
        <p14:creationId xmlns:p14="http://schemas.microsoft.com/office/powerpoint/2010/main" val="1519745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028282"/>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Introduction</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National Spelling Bee Began in 1925</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This year involved 11,000,000 students</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Finals at Gaylord Resort in Washington D.C.</a:t>
            </a: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The final word:  </a:t>
            </a:r>
            <a:r>
              <a:rPr lang="en-US" sz="3100" b="1" i="1" dirty="0">
                <a:solidFill>
                  <a:schemeClr val="bg1"/>
                </a:solidFill>
                <a:latin typeface="Calibri" charset="0"/>
                <a:ea typeface="Calibri" charset="0"/>
                <a:cs typeface="Times New Roman" charset="0"/>
              </a:rPr>
              <a:t>“</a:t>
            </a:r>
            <a:r>
              <a:rPr lang="en-US" sz="3100" b="1" i="1" dirty="0" err="1">
                <a:solidFill>
                  <a:schemeClr val="bg1"/>
                </a:solidFill>
                <a:latin typeface="Calibri" charset="0"/>
                <a:ea typeface="Calibri" charset="0"/>
                <a:cs typeface="Times New Roman" charset="0"/>
              </a:rPr>
              <a:t>koinonia</a:t>
            </a:r>
            <a:r>
              <a:rPr lang="en-US" sz="3100" b="1" i="1" dirty="0">
                <a:solidFill>
                  <a:schemeClr val="bg1"/>
                </a:solidFill>
                <a:latin typeface="Calibri" charset="0"/>
                <a:ea typeface="Calibri" charset="0"/>
                <a:cs typeface="Times New Roman" charset="0"/>
              </a:rPr>
              <a:t>”</a:t>
            </a:r>
            <a:endParaRPr lang="en-US" sz="31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chemeClr val="bg1"/>
                </a:solidFill>
                <a:latin typeface="Calibri" charset="0"/>
                <a:ea typeface="Calibri" charset="0"/>
                <a:cs typeface="Times New Roman" charset="0"/>
              </a:rPr>
              <a:t>Reporters: “Something to do with religion”</a:t>
            </a:r>
            <a:endParaRPr lang="en-US" sz="3100" b="1" dirty="0">
              <a:solidFill>
                <a:srgbClr val="FFFF00"/>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100" b="1" dirty="0">
                <a:solidFill>
                  <a:srgbClr val="FFFF00"/>
                </a:solidFill>
                <a:latin typeface="Calibri" charset="0"/>
                <a:ea typeface="Calibri" charset="0"/>
                <a:cs typeface="Times New Roman" charset="0"/>
              </a:rPr>
              <a:t>Has been mentioned several times @ PBL</a:t>
            </a:r>
          </a:p>
        </p:txBody>
      </p:sp>
    </p:spTree>
    <p:extLst>
      <p:ext uri="{BB962C8B-B14F-4D97-AF65-F5344CB8AC3E}">
        <p14:creationId xmlns:p14="http://schemas.microsoft.com/office/powerpoint/2010/main" val="40297582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4533</TotalTime>
  <Words>1416</Words>
  <Application>Microsoft Office PowerPoint</Application>
  <PresentationFormat>On-screen Show (4:3)</PresentationFormat>
  <Paragraphs>218</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Calibri</vt:lpstr>
      <vt:lpstr>Calibri Light</vt:lpstr>
      <vt:lpstr>Georgia</vt:lpstr>
      <vt:lpstr>Lucida Calligraphy</vt:lpstr>
      <vt:lpstr>Times New Roman</vt:lpstr>
      <vt:lpstr>Office Theme</vt:lpstr>
      <vt:lpstr>Your “Koinonia” With God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David Sproule</cp:lastModifiedBy>
  <cp:revision>177</cp:revision>
  <cp:lastPrinted>2018-06-03T12:42:59Z</cp:lastPrinted>
  <dcterms:created xsi:type="dcterms:W3CDTF">2016-03-27T21:00:01Z</dcterms:created>
  <dcterms:modified xsi:type="dcterms:W3CDTF">2018-06-03T12:43:28Z</dcterms:modified>
</cp:coreProperties>
</file>